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3"/>
  </p:notesMasterIdLst>
  <p:sldIdLst>
    <p:sldId id="345" r:id="rId2"/>
    <p:sldId id="346" r:id="rId3"/>
    <p:sldId id="583" r:id="rId4"/>
    <p:sldId id="421" r:id="rId5"/>
    <p:sldId id="503" r:id="rId6"/>
    <p:sldId id="533" r:id="rId7"/>
    <p:sldId id="357" r:id="rId8"/>
    <p:sldId id="546" r:id="rId9"/>
    <p:sldId id="609" r:id="rId10"/>
    <p:sldId id="584" r:id="rId11"/>
    <p:sldId id="620" r:id="rId12"/>
    <p:sldId id="378" r:id="rId13"/>
    <p:sldId id="511" r:id="rId14"/>
    <p:sldId id="551" r:id="rId15"/>
    <p:sldId id="515" r:id="rId16"/>
    <p:sldId id="593" r:id="rId17"/>
    <p:sldId id="397" r:id="rId18"/>
    <p:sldId id="586" r:id="rId19"/>
    <p:sldId id="577" r:id="rId20"/>
    <p:sldId id="587" r:id="rId21"/>
    <p:sldId id="594" r:id="rId22"/>
    <p:sldId id="410" r:id="rId23"/>
    <p:sldId id="618" r:id="rId24"/>
    <p:sldId id="647" r:id="rId25"/>
    <p:sldId id="585" r:id="rId26"/>
    <p:sldId id="545" r:id="rId27"/>
    <p:sldId id="391" r:id="rId28"/>
    <p:sldId id="521" r:id="rId29"/>
    <p:sldId id="565" r:id="rId30"/>
    <p:sldId id="623" r:id="rId31"/>
    <p:sldId id="374" r:id="rId32"/>
    <p:sldId id="622" r:id="rId33"/>
    <p:sldId id="536" r:id="rId34"/>
    <p:sldId id="418" r:id="rId35"/>
    <p:sldId id="648" r:id="rId36"/>
    <p:sldId id="650" r:id="rId37"/>
    <p:sldId id="649" r:id="rId38"/>
    <p:sldId id="621" r:id="rId39"/>
    <p:sldId id="574" r:id="rId40"/>
    <p:sldId id="522" r:id="rId41"/>
    <p:sldId id="524" r:id="rId42"/>
    <p:sldId id="619" r:id="rId43"/>
    <p:sldId id="581" r:id="rId44"/>
    <p:sldId id="576" r:id="rId45"/>
    <p:sldId id="589" r:id="rId46"/>
    <p:sldId id="523" r:id="rId47"/>
    <p:sldId id="616" r:id="rId48"/>
    <p:sldId id="541" r:id="rId49"/>
    <p:sldId id="558" r:id="rId50"/>
    <p:sldId id="567" r:id="rId51"/>
    <p:sldId id="559" r:id="rId52"/>
    <p:sldId id="568" r:id="rId53"/>
    <p:sldId id="560" r:id="rId54"/>
    <p:sldId id="570" r:id="rId55"/>
    <p:sldId id="636" r:id="rId56"/>
    <p:sldId id="634" r:id="rId57"/>
    <p:sldId id="631" r:id="rId58"/>
    <p:sldId id="638" r:id="rId59"/>
    <p:sldId id="580" r:id="rId60"/>
    <p:sldId id="506" r:id="rId61"/>
    <p:sldId id="591" r:id="rId62"/>
    <p:sldId id="403" r:id="rId63"/>
    <p:sldId id="528" r:id="rId64"/>
    <p:sldId id="564" r:id="rId65"/>
    <p:sldId id="556" r:id="rId66"/>
    <p:sldId id="557" r:id="rId67"/>
    <p:sldId id="256" r:id="rId68"/>
    <p:sldId id="502" r:id="rId69"/>
    <p:sldId id="617" r:id="rId70"/>
    <p:sldId id="641" r:id="rId71"/>
    <p:sldId id="614" r:id="rId72"/>
    <p:sldId id="640" r:id="rId73"/>
    <p:sldId id="642" r:id="rId74"/>
    <p:sldId id="635" r:id="rId75"/>
    <p:sldId id="651" r:id="rId76"/>
    <p:sldId id="645" r:id="rId77"/>
    <p:sldId id="629" r:id="rId78"/>
    <p:sldId id="652" r:id="rId79"/>
    <p:sldId id="643" r:id="rId80"/>
    <p:sldId id="588" r:id="rId81"/>
    <p:sldId id="646" r:id="rId82"/>
    <p:sldId id="612" r:id="rId83"/>
    <p:sldId id="352" r:id="rId84"/>
    <p:sldId id="552" r:id="rId85"/>
    <p:sldId id="601" r:id="rId86"/>
    <p:sldId id="602" r:id="rId87"/>
    <p:sldId id="606" r:id="rId88"/>
    <p:sldId id="505" r:id="rId89"/>
    <p:sldId id="613" r:id="rId90"/>
    <p:sldId id="610" r:id="rId91"/>
    <p:sldId id="595" r:id="rId92"/>
  </p:sldIdLst>
  <p:sldSz cx="12192000" cy="6858000"/>
  <p:notesSz cx="6797675" cy="9926638"/>
  <p:defaultText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Rosemary Burk" initials="RB" lastIdx="6" clrIdx="0">
    <p:extLst>
      <p:ext uri="{19B8F6BF-5375-455C-9EA6-DF929625EA0E}">
        <p15:presenceInfo xmlns:p15="http://schemas.microsoft.com/office/powerpoint/2012/main" userId="e32f73f91501aced"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642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173" autoAdjust="0"/>
    <p:restoredTop sz="94716" autoAdjust="0"/>
  </p:normalViewPr>
  <p:slideViewPr>
    <p:cSldViewPr snapToGrid="0">
      <p:cViewPr varScale="1">
        <p:scale>
          <a:sx n="77" d="100"/>
          <a:sy n="77" d="100"/>
        </p:scale>
        <p:origin x="1042" y="67"/>
      </p:cViewPr>
      <p:guideLst/>
    </p:cSldViewPr>
  </p:slideViewPr>
  <p:notesTextViewPr>
    <p:cViewPr>
      <p:scale>
        <a:sx n="1" d="1"/>
        <a:sy n="1" d="1"/>
      </p:scale>
      <p:origin x="0" y="0"/>
    </p:cViewPr>
  </p:notesTextViewPr>
  <p:sorterViewPr>
    <p:cViewPr varScale="1">
      <p:scale>
        <a:sx n="100" d="100"/>
        <a:sy n="100" d="100"/>
      </p:scale>
      <p:origin x="0" y="-18096"/>
    </p:cViewPr>
  </p:sorterViewPr>
  <p:notesViewPr>
    <p:cSldViewPr snapToGrid="0">
      <p:cViewPr varScale="1">
        <p:scale>
          <a:sx n="57" d="100"/>
          <a:sy n="57" d="100"/>
        </p:scale>
        <p:origin x="3346" y="62"/>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presProps" Target="presProps.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notesMaster" Target="notesMasters/notesMaster1.xml"/><Relationship Id="rId9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SE"/>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6A45B96A-3495-43ED-B15B-81AFB4A4A02A}" type="datetimeFigureOut">
              <a:rPr lang="en-SE" smtClean="0"/>
              <a:t>2022-08-26</a:t>
            </a:fld>
            <a:endParaRPr lang="en-SE"/>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SE"/>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SE"/>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SE"/>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8AAAF705-908F-4F6B-9985-8EF18924B73E}" type="slidenum">
              <a:rPr lang="en-SE" smtClean="0"/>
              <a:t>‹#›</a:t>
            </a:fld>
            <a:endParaRPr lang="en-SE"/>
          </a:p>
        </p:txBody>
      </p:sp>
    </p:spTree>
    <p:extLst>
      <p:ext uri="{BB962C8B-B14F-4D97-AF65-F5344CB8AC3E}">
        <p14:creationId xmlns:p14="http://schemas.microsoft.com/office/powerpoint/2010/main" val="7078857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E"/>
          </a:p>
        </p:txBody>
      </p:sp>
      <p:sp>
        <p:nvSpPr>
          <p:cNvPr id="4" name="Slide Number Placeholder 3"/>
          <p:cNvSpPr>
            <a:spLocks noGrp="1"/>
          </p:cNvSpPr>
          <p:nvPr>
            <p:ph type="sldNum" sz="quarter" idx="5"/>
          </p:nvPr>
        </p:nvSpPr>
        <p:spPr/>
        <p:txBody>
          <a:bodyPr/>
          <a:lstStyle/>
          <a:p>
            <a:fld id="{8AAAF705-908F-4F6B-9985-8EF18924B73E}" type="slidenum">
              <a:rPr lang="en-SE" smtClean="0"/>
              <a:t>1</a:t>
            </a:fld>
            <a:endParaRPr lang="en-SE"/>
          </a:p>
        </p:txBody>
      </p:sp>
    </p:spTree>
    <p:extLst>
      <p:ext uri="{BB962C8B-B14F-4D97-AF65-F5344CB8AC3E}">
        <p14:creationId xmlns:p14="http://schemas.microsoft.com/office/powerpoint/2010/main" val="7672289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E"/>
          </a:p>
        </p:txBody>
      </p:sp>
      <p:sp>
        <p:nvSpPr>
          <p:cNvPr id="4" name="Slide Number Placeholder 3"/>
          <p:cNvSpPr>
            <a:spLocks noGrp="1"/>
          </p:cNvSpPr>
          <p:nvPr>
            <p:ph type="sldNum" sz="quarter" idx="5"/>
          </p:nvPr>
        </p:nvSpPr>
        <p:spPr/>
        <p:txBody>
          <a:bodyPr/>
          <a:lstStyle/>
          <a:p>
            <a:fld id="{8AAAF705-908F-4F6B-9985-8EF18924B73E}" type="slidenum">
              <a:rPr lang="en-SE" smtClean="0"/>
              <a:t>2</a:t>
            </a:fld>
            <a:endParaRPr lang="en-SE"/>
          </a:p>
        </p:txBody>
      </p:sp>
    </p:spTree>
    <p:extLst>
      <p:ext uri="{BB962C8B-B14F-4D97-AF65-F5344CB8AC3E}">
        <p14:creationId xmlns:p14="http://schemas.microsoft.com/office/powerpoint/2010/main" val="27661662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E"/>
          </a:p>
        </p:txBody>
      </p:sp>
      <p:sp>
        <p:nvSpPr>
          <p:cNvPr id="4" name="Slide Number Placeholder 3"/>
          <p:cNvSpPr>
            <a:spLocks noGrp="1"/>
          </p:cNvSpPr>
          <p:nvPr>
            <p:ph type="sldNum" sz="quarter" idx="5"/>
          </p:nvPr>
        </p:nvSpPr>
        <p:spPr/>
        <p:txBody>
          <a:bodyPr/>
          <a:lstStyle/>
          <a:p>
            <a:fld id="{8AAAF705-908F-4F6B-9985-8EF18924B73E}" type="slidenum">
              <a:rPr lang="en-SE" smtClean="0"/>
              <a:t>3</a:t>
            </a:fld>
            <a:endParaRPr lang="en-SE"/>
          </a:p>
        </p:txBody>
      </p:sp>
    </p:spTree>
    <p:extLst>
      <p:ext uri="{BB962C8B-B14F-4D97-AF65-F5344CB8AC3E}">
        <p14:creationId xmlns:p14="http://schemas.microsoft.com/office/powerpoint/2010/main" val="29399890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SE" dirty="0"/>
              <a:t>Vi </a:t>
            </a:r>
            <a:r>
              <a:rPr lang="en-SE" dirty="0" err="1"/>
              <a:t>alla</a:t>
            </a:r>
            <a:r>
              <a:rPr lang="en-SE" dirty="0"/>
              <a:t> </a:t>
            </a:r>
            <a:r>
              <a:rPr lang="en-SE" dirty="0" err="1"/>
              <a:t>förväntar</a:t>
            </a:r>
            <a:r>
              <a:rPr lang="en-SE" dirty="0"/>
              <a:t> </a:t>
            </a:r>
            <a:r>
              <a:rPr lang="en-SE" dirty="0" err="1"/>
              <a:t>oss</a:t>
            </a:r>
            <a:r>
              <a:rPr lang="en-SE" dirty="0"/>
              <a:t> att el </a:t>
            </a:r>
            <a:r>
              <a:rPr lang="en-SE" dirty="0" err="1"/>
              <a:t>alltid</a:t>
            </a:r>
            <a:r>
              <a:rPr lang="en-SE" dirty="0"/>
              <a:t> </a:t>
            </a:r>
            <a:r>
              <a:rPr lang="en-SE" dirty="0" err="1"/>
              <a:t>finns</a:t>
            </a:r>
            <a:r>
              <a:rPr lang="en-SE" dirty="0"/>
              <a:t> i </a:t>
            </a:r>
            <a:r>
              <a:rPr lang="en-SE" dirty="0" err="1"/>
              <a:t>uttaget</a:t>
            </a:r>
            <a:r>
              <a:rPr lang="en-SE" dirty="0"/>
              <a:t>. </a:t>
            </a:r>
            <a:r>
              <a:rPr lang="en-SE" dirty="0" err="1"/>
              <a:t>Sveriges</a:t>
            </a:r>
            <a:r>
              <a:rPr lang="en-SE" dirty="0"/>
              <a:t> </a:t>
            </a:r>
            <a:r>
              <a:rPr lang="en-SE" dirty="0" err="1"/>
              <a:t>elsystem</a:t>
            </a:r>
            <a:r>
              <a:rPr lang="en-SE" dirty="0"/>
              <a:t> är </a:t>
            </a:r>
            <a:r>
              <a:rPr lang="en-SE" dirty="0" err="1"/>
              <a:t>extremt</a:t>
            </a:r>
            <a:r>
              <a:rPr lang="en-SE" dirty="0"/>
              <a:t> </a:t>
            </a:r>
            <a:r>
              <a:rPr lang="en-SE" dirty="0" err="1"/>
              <a:t>pålitligt</a:t>
            </a:r>
            <a:r>
              <a:rPr lang="en-SE" dirty="0"/>
              <a:t> och det </a:t>
            </a:r>
            <a:r>
              <a:rPr lang="en-SE" dirty="0" err="1"/>
              <a:t>håller</a:t>
            </a:r>
            <a:r>
              <a:rPr lang="en-SE" dirty="0"/>
              <a:t> nu </a:t>
            </a:r>
            <a:r>
              <a:rPr lang="en-SE" dirty="0" err="1"/>
              <a:t>på</a:t>
            </a:r>
            <a:r>
              <a:rPr lang="en-SE" dirty="0"/>
              <a:t> att få </a:t>
            </a:r>
            <a:r>
              <a:rPr lang="en-SE" dirty="0" err="1"/>
              <a:t>mindre</a:t>
            </a:r>
            <a:r>
              <a:rPr lang="en-SE" dirty="0"/>
              <a:t> och </a:t>
            </a:r>
            <a:r>
              <a:rPr lang="en-SE" dirty="0" err="1"/>
              <a:t>mindre</a:t>
            </a:r>
            <a:r>
              <a:rPr lang="en-SE" dirty="0"/>
              <a:t> </a:t>
            </a:r>
            <a:r>
              <a:rPr lang="en-SE" dirty="0" err="1"/>
              <a:t>marginaler</a:t>
            </a:r>
            <a:endParaRPr lang="en-SE" dirty="0"/>
          </a:p>
        </p:txBody>
      </p:sp>
      <p:sp>
        <p:nvSpPr>
          <p:cNvPr id="4" name="Slide Number Placeholder 3"/>
          <p:cNvSpPr>
            <a:spLocks noGrp="1"/>
          </p:cNvSpPr>
          <p:nvPr>
            <p:ph type="sldNum" sz="quarter" idx="5"/>
          </p:nvPr>
        </p:nvSpPr>
        <p:spPr/>
        <p:txBody>
          <a:bodyPr/>
          <a:lstStyle/>
          <a:p>
            <a:fld id="{8AAAF705-908F-4F6B-9985-8EF18924B73E}" type="slidenum">
              <a:rPr lang="en-SE" smtClean="0"/>
              <a:t>4</a:t>
            </a:fld>
            <a:endParaRPr lang="en-SE"/>
          </a:p>
        </p:txBody>
      </p:sp>
    </p:spTree>
    <p:extLst>
      <p:ext uri="{BB962C8B-B14F-4D97-AF65-F5344CB8AC3E}">
        <p14:creationId xmlns:p14="http://schemas.microsoft.com/office/powerpoint/2010/main" val="10962513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E"/>
          </a:p>
        </p:txBody>
      </p:sp>
      <p:sp>
        <p:nvSpPr>
          <p:cNvPr id="4" name="Slide Number Placeholder 3"/>
          <p:cNvSpPr>
            <a:spLocks noGrp="1"/>
          </p:cNvSpPr>
          <p:nvPr>
            <p:ph type="sldNum" sz="quarter" idx="5"/>
          </p:nvPr>
        </p:nvSpPr>
        <p:spPr/>
        <p:txBody>
          <a:bodyPr/>
          <a:lstStyle/>
          <a:p>
            <a:fld id="{8AAAF705-908F-4F6B-9985-8EF18924B73E}" type="slidenum">
              <a:rPr lang="en-SE" smtClean="0"/>
              <a:t>5</a:t>
            </a:fld>
            <a:endParaRPr lang="en-SE"/>
          </a:p>
        </p:txBody>
      </p:sp>
    </p:spTree>
    <p:extLst>
      <p:ext uri="{BB962C8B-B14F-4D97-AF65-F5344CB8AC3E}">
        <p14:creationId xmlns:p14="http://schemas.microsoft.com/office/powerpoint/2010/main" val="25721615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SE" dirty="0" err="1"/>
              <a:t>Efterkänkraftens</a:t>
            </a:r>
            <a:r>
              <a:rPr lang="en-SE" dirty="0"/>
              <a:t> </a:t>
            </a:r>
            <a:r>
              <a:rPr lang="en-SE" dirty="0" err="1"/>
              <a:t>uppbyggnad</a:t>
            </a:r>
            <a:r>
              <a:rPr lang="en-SE" dirty="0"/>
              <a:t> var man </a:t>
            </a:r>
            <a:r>
              <a:rPr lang="en-SE" dirty="0" err="1"/>
              <a:t>klar</a:t>
            </a:r>
            <a:r>
              <a:rPr lang="en-SE" dirty="0"/>
              <a:t> och vi hade </a:t>
            </a:r>
            <a:r>
              <a:rPr lang="en-SE" dirty="0" err="1"/>
              <a:t>ett</a:t>
            </a:r>
            <a:r>
              <a:rPr lang="en-SE" dirty="0"/>
              <a:t> system </a:t>
            </a:r>
            <a:r>
              <a:rPr lang="en-SE" dirty="0" err="1"/>
              <a:t>som</a:t>
            </a:r>
            <a:r>
              <a:rPr lang="en-SE" dirty="0"/>
              <a:t> </a:t>
            </a:r>
            <a:r>
              <a:rPr lang="en-SE" dirty="0" err="1"/>
              <a:t>räckte</a:t>
            </a:r>
            <a:r>
              <a:rPr lang="en-SE" dirty="0"/>
              <a:t> till och </a:t>
            </a:r>
            <a:r>
              <a:rPr lang="en-SE" dirty="0" err="1"/>
              <a:t>ingenting</a:t>
            </a:r>
            <a:r>
              <a:rPr lang="en-SE" dirty="0"/>
              <a:t> </a:t>
            </a:r>
            <a:r>
              <a:rPr lang="en-SE" dirty="0" err="1"/>
              <a:t>gjordes</a:t>
            </a:r>
            <a:r>
              <a:rPr lang="en-SE" dirty="0"/>
              <a:t> </a:t>
            </a:r>
            <a:r>
              <a:rPr lang="en-SE" dirty="0" err="1"/>
              <a:t>egentligen</a:t>
            </a:r>
            <a:r>
              <a:rPr lang="en-SE" dirty="0"/>
              <a:t> </a:t>
            </a:r>
            <a:r>
              <a:rPr lang="en-SE" dirty="0" err="1"/>
              <a:t>förrän</a:t>
            </a:r>
            <a:r>
              <a:rPr lang="en-SE" dirty="0"/>
              <a:t> </a:t>
            </a:r>
            <a:r>
              <a:rPr lang="en-SE" dirty="0" err="1"/>
              <a:t>vindkraftens</a:t>
            </a:r>
            <a:r>
              <a:rPr lang="en-SE" dirty="0"/>
              <a:t> </a:t>
            </a:r>
            <a:r>
              <a:rPr lang="en-SE" dirty="0" err="1"/>
              <a:t>intåg</a:t>
            </a:r>
            <a:r>
              <a:rPr lang="en-SE" dirty="0"/>
              <a:t> och </a:t>
            </a:r>
            <a:r>
              <a:rPr lang="en-SE" dirty="0" err="1"/>
              <a:t>kärnkrafts</a:t>
            </a:r>
            <a:r>
              <a:rPr lang="en-SE" dirty="0"/>
              <a:t> </a:t>
            </a:r>
            <a:r>
              <a:rPr lang="en-SE" dirty="0" err="1"/>
              <a:t>nedläggning</a:t>
            </a:r>
            <a:r>
              <a:rPr lang="en-SE" dirty="0"/>
              <a:t> 2015.</a:t>
            </a:r>
          </a:p>
          <a:p>
            <a:r>
              <a:rPr lang="en-SE" dirty="0" err="1"/>
              <a:t>Konsumtionen</a:t>
            </a:r>
            <a:r>
              <a:rPr lang="en-SE" dirty="0"/>
              <a:t> har </a:t>
            </a:r>
            <a:r>
              <a:rPr lang="en-SE" dirty="0" err="1"/>
              <a:t>legat</a:t>
            </a:r>
            <a:r>
              <a:rPr lang="en-SE" dirty="0"/>
              <a:t> </a:t>
            </a:r>
            <a:r>
              <a:rPr lang="en-SE" dirty="0" err="1"/>
              <a:t>konstant</a:t>
            </a:r>
            <a:r>
              <a:rPr lang="en-SE" dirty="0"/>
              <a:t> runt 130-140TWh </a:t>
            </a:r>
            <a:r>
              <a:rPr lang="en-SE" dirty="0" err="1"/>
              <a:t>sen</a:t>
            </a:r>
            <a:r>
              <a:rPr lang="en-SE" dirty="0"/>
              <a:t> runt 1987.</a:t>
            </a:r>
          </a:p>
          <a:p>
            <a:r>
              <a:rPr lang="en-SE" dirty="0"/>
              <a:t>Eftersom den inte </a:t>
            </a:r>
            <a:r>
              <a:rPr lang="en-SE" dirty="0" err="1"/>
              <a:t>ökat</a:t>
            </a:r>
            <a:r>
              <a:rPr lang="en-SE" dirty="0"/>
              <a:t> </a:t>
            </a:r>
            <a:r>
              <a:rPr lang="en-SE" dirty="0" err="1"/>
              <a:t>märks</a:t>
            </a:r>
            <a:r>
              <a:rPr lang="en-SE" dirty="0"/>
              <a:t> </a:t>
            </a:r>
            <a:r>
              <a:rPr lang="en-SE" dirty="0" err="1"/>
              <a:t>ingenting</a:t>
            </a:r>
            <a:r>
              <a:rPr lang="en-SE" dirty="0"/>
              <a:t> än!</a:t>
            </a:r>
          </a:p>
        </p:txBody>
      </p:sp>
      <p:sp>
        <p:nvSpPr>
          <p:cNvPr id="4" name="Slide Number Placeholder 3"/>
          <p:cNvSpPr>
            <a:spLocks noGrp="1"/>
          </p:cNvSpPr>
          <p:nvPr>
            <p:ph type="sldNum" sz="quarter" idx="5"/>
          </p:nvPr>
        </p:nvSpPr>
        <p:spPr/>
        <p:txBody>
          <a:bodyPr/>
          <a:lstStyle/>
          <a:p>
            <a:fld id="{8AAAF705-908F-4F6B-9985-8EF18924B73E}" type="slidenum">
              <a:rPr lang="en-SE" smtClean="0"/>
              <a:t>6</a:t>
            </a:fld>
            <a:endParaRPr lang="en-SE"/>
          </a:p>
        </p:txBody>
      </p:sp>
    </p:spTree>
    <p:extLst>
      <p:ext uri="{BB962C8B-B14F-4D97-AF65-F5344CB8AC3E}">
        <p14:creationId xmlns:p14="http://schemas.microsoft.com/office/powerpoint/2010/main" val="19213472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SE" dirty="0">
                <a:solidFill>
                  <a:srgbClr val="212121"/>
                </a:solidFill>
                <a:latin typeface="franklingothicurw-boo"/>
              </a:rPr>
              <a:t>F</a:t>
            </a:r>
            <a:r>
              <a:rPr lang="sv-SE" dirty="0">
                <a:solidFill>
                  <a:srgbClr val="212121"/>
                </a:solidFill>
                <a:latin typeface="franklingothicurw-boo"/>
              </a:rPr>
              <a:t>ör att efterleva EU:s regelverk samt främja utvecklingen av en gemensam inre marknad för el delades Sverige år 2011 in i fyra elområden. Förändringen var ett viktigt steg i arbetet att säkra efterlevnad av de krav på likabehandling av överföringsbegränsningar inom Sverige och mot angränsande länder som ställs upp i EU:s regelverk. Elområdenas gränser, så kallade snitt, skär genom landet i öst-västlig riktning och är lokaliserade där det finns strukturella flaskhalsar. När överföringskapaciteten inte räcker uppkommer prisskillnader mellan områdena. Genom att elområdenas gränser återger nätets fysiska begränsningar syftar indelningen även till att skapa incitament för nya etableringar av produktion där behoven är som störst samtidigt som Svenska kraftnät får tydliga signaler kring var transmissionsnätet behöver förstärkas.</a:t>
            </a:r>
            <a:endParaRPr lang="en-SE" dirty="0">
              <a:solidFill>
                <a:srgbClr val="212121"/>
              </a:solidFill>
              <a:latin typeface="franklingothicurw-boo"/>
            </a:endParaRPr>
          </a:p>
          <a:p>
            <a:endParaRPr lang="en-SE" dirty="0">
              <a:solidFill>
                <a:srgbClr val="212121"/>
              </a:solidFill>
              <a:latin typeface="franklingothicurw-boo"/>
            </a:endParaRPr>
          </a:p>
          <a:p>
            <a:r>
              <a:rPr lang="sv-SE" b="0" i="0" dirty="0">
                <a:solidFill>
                  <a:srgbClr val="212121"/>
                </a:solidFill>
                <a:effectLst/>
                <a:latin typeface="franklingothicurw-boo"/>
              </a:rPr>
              <a:t>Orsaken till prisskillnaderna är att det normalt sett finns mer och billigare el att tillgå i norra Sverige än i södra Sverige. Hur mycket och hur ofta priserna kommer att skilja mellan norr och söder är svårt att förutsäga.</a:t>
            </a:r>
            <a:endParaRPr lang="en-SE" dirty="0"/>
          </a:p>
        </p:txBody>
      </p:sp>
      <p:sp>
        <p:nvSpPr>
          <p:cNvPr id="4" name="Slide Number Placeholder 3"/>
          <p:cNvSpPr>
            <a:spLocks noGrp="1"/>
          </p:cNvSpPr>
          <p:nvPr>
            <p:ph type="sldNum" sz="quarter" idx="5"/>
          </p:nvPr>
        </p:nvSpPr>
        <p:spPr/>
        <p:txBody>
          <a:bodyPr/>
          <a:lstStyle/>
          <a:p>
            <a:fld id="{8AAAF705-908F-4F6B-9985-8EF18924B73E}" type="slidenum">
              <a:rPr lang="en-SE" smtClean="0"/>
              <a:t>7</a:t>
            </a:fld>
            <a:endParaRPr lang="en-SE"/>
          </a:p>
        </p:txBody>
      </p:sp>
    </p:spTree>
    <p:extLst>
      <p:ext uri="{BB962C8B-B14F-4D97-AF65-F5344CB8AC3E}">
        <p14:creationId xmlns:p14="http://schemas.microsoft.com/office/powerpoint/2010/main" val="18331906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SE" dirty="0"/>
              <a:t>Det är en </a:t>
            </a:r>
            <a:r>
              <a:rPr lang="en-SE" dirty="0" err="1"/>
              <a:t>väldig</a:t>
            </a:r>
            <a:r>
              <a:rPr lang="en-SE" dirty="0"/>
              <a:t> </a:t>
            </a:r>
            <a:r>
              <a:rPr lang="en-SE" dirty="0" err="1"/>
              <a:t>utmaning</a:t>
            </a:r>
            <a:r>
              <a:rPr lang="en-SE" dirty="0"/>
              <a:t> att </a:t>
            </a:r>
            <a:r>
              <a:rPr lang="en-SE" dirty="0" err="1"/>
              <a:t>undvika</a:t>
            </a:r>
            <a:r>
              <a:rPr lang="en-SE" dirty="0"/>
              <a:t> en </a:t>
            </a:r>
            <a:r>
              <a:rPr lang="en-SE" dirty="0" err="1"/>
              <a:t>dominoeffekt</a:t>
            </a:r>
            <a:r>
              <a:rPr lang="en-SE" dirty="0"/>
              <a:t> där </a:t>
            </a:r>
            <a:r>
              <a:rPr lang="en-SE" dirty="0" err="1"/>
              <a:t>ett</a:t>
            </a:r>
            <a:r>
              <a:rPr lang="en-SE" dirty="0"/>
              <a:t> </a:t>
            </a:r>
            <a:r>
              <a:rPr lang="en-SE" dirty="0" err="1"/>
              <a:t>litet</a:t>
            </a:r>
            <a:r>
              <a:rPr lang="en-SE" dirty="0"/>
              <a:t> fell </a:t>
            </a:r>
            <a:r>
              <a:rPr lang="en-SE" dirty="0" err="1"/>
              <a:t>leder</a:t>
            </a:r>
            <a:r>
              <a:rPr lang="en-SE" dirty="0"/>
              <a:t> till </a:t>
            </a:r>
            <a:r>
              <a:rPr lang="en-SE" dirty="0" err="1"/>
              <a:t>ett</a:t>
            </a:r>
            <a:r>
              <a:rPr lang="en-SE" dirty="0"/>
              <a:t> </a:t>
            </a:r>
            <a:r>
              <a:rPr lang="en-SE" dirty="0" err="1"/>
              <a:t>större</a:t>
            </a:r>
            <a:r>
              <a:rPr lang="en-SE" dirty="0"/>
              <a:t> </a:t>
            </a:r>
            <a:r>
              <a:rPr lang="en-SE" dirty="0" err="1"/>
              <a:t>fel</a:t>
            </a:r>
            <a:r>
              <a:rPr lang="en-SE" dirty="0"/>
              <a:t> </a:t>
            </a:r>
            <a:r>
              <a:rPr lang="en-SE" dirty="0" err="1"/>
              <a:t>som</a:t>
            </a:r>
            <a:r>
              <a:rPr lang="en-SE" dirty="0"/>
              <a:t> </a:t>
            </a:r>
            <a:r>
              <a:rPr lang="en-SE" dirty="0" err="1"/>
              <a:t>leder</a:t>
            </a:r>
            <a:r>
              <a:rPr lang="en-SE" dirty="0"/>
              <a:t> till </a:t>
            </a:r>
            <a:r>
              <a:rPr lang="en-SE" dirty="0" err="1"/>
              <a:t>ett</a:t>
            </a:r>
            <a:r>
              <a:rPr lang="en-SE" dirty="0"/>
              <a:t> </a:t>
            </a:r>
            <a:r>
              <a:rPr lang="en-SE" dirty="0" err="1"/>
              <a:t>ännu</a:t>
            </a:r>
            <a:r>
              <a:rPr lang="en-SE" dirty="0"/>
              <a:t> </a:t>
            </a:r>
            <a:r>
              <a:rPr lang="en-SE" dirty="0" err="1"/>
              <a:t>större</a:t>
            </a:r>
            <a:r>
              <a:rPr lang="en-SE" dirty="0"/>
              <a:t> </a:t>
            </a:r>
            <a:r>
              <a:rPr lang="en-SE" dirty="0" err="1"/>
              <a:t>fel</a:t>
            </a:r>
            <a:r>
              <a:rPr lang="en-SE" dirty="0"/>
              <a:t>. </a:t>
            </a:r>
            <a:r>
              <a:rPr lang="en-SE" dirty="0" err="1"/>
              <a:t>Likt</a:t>
            </a:r>
            <a:r>
              <a:rPr lang="en-SE" dirty="0"/>
              <a:t> en </a:t>
            </a:r>
            <a:r>
              <a:rPr lang="en-SE" dirty="0" err="1"/>
              <a:t>bäck</a:t>
            </a:r>
            <a:r>
              <a:rPr lang="en-SE" dirty="0"/>
              <a:t>, om man </a:t>
            </a:r>
            <a:r>
              <a:rPr lang="en-SE" dirty="0" err="1"/>
              <a:t>täpper</a:t>
            </a:r>
            <a:r>
              <a:rPr lang="en-SE" dirty="0"/>
              <a:t> till halva </a:t>
            </a:r>
            <a:r>
              <a:rPr lang="en-SE" dirty="0" err="1"/>
              <a:t>bäcken</a:t>
            </a:r>
            <a:r>
              <a:rPr lang="en-SE" dirty="0"/>
              <a:t> </a:t>
            </a:r>
            <a:r>
              <a:rPr lang="en-SE" dirty="0" err="1"/>
              <a:t>kommer</a:t>
            </a:r>
            <a:r>
              <a:rPr lang="en-SE" dirty="0"/>
              <a:t> </a:t>
            </a:r>
            <a:r>
              <a:rPr lang="en-SE" dirty="0" err="1"/>
              <a:t>allt</a:t>
            </a:r>
            <a:r>
              <a:rPr lang="en-SE" dirty="0"/>
              <a:t> </a:t>
            </a:r>
            <a:r>
              <a:rPr lang="en-SE" dirty="0" err="1"/>
              <a:t>vatten</a:t>
            </a:r>
            <a:r>
              <a:rPr lang="en-SE" dirty="0"/>
              <a:t> att </a:t>
            </a:r>
            <a:r>
              <a:rPr lang="en-SE" dirty="0" err="1"/>
              <a:t>strömma</a:t>
            </a:r>
            <a:r>
              <a:rPr lang="en-SE" dirty="0"/>
              <a:t> </a:t>
            </a:r>
            <a:r>
              <a:rPr lang="en-SE" dirty="0" err="1"/>
              <a:t>på</a:t>
            </a:r>
            <a:r>
              <a:rPr lang="en-SE" dirty="0"/>
              <a:t> den andra </a:t>
            </a:r>
            <a:r>
              <a:rPr lang="en-SE" dirty="0" err="1"/>
              <a:t>halvan</a:t>
            </a:r>
            <a:r>
              <a:rPr lang="en-SE" dirty="0"/>
              <a:t>.</a:t>
            </a:r>
          </a:p>
        </p:txBody>
      </p:sp>
      <p:sp>
        <p:nvSpPr>
          <p:cNvPr id="4" name="Slide Number Placeholder 3"/>
          <p:cNvSpPr>
            <a:spLocks noGrp="1"/>
          </p:cNvSpPr>
          <p:nvPr>
            <p:ph type="sldNum" sz="quarter" idx="5"/>
          </p:nvPr>
        </p:nvSpPr>
        <p:spPr/>
        <p:txBody>
          <a:bodyPr/>
          <a:lstStyle/>
          <a:p>
            <a:fld id="{8AAAF705-908F-4F6B-9985-8EF18924B73E}" type="slidenum">
              <a:rPr lang="en-SE" smtClean="0"/>
              <a:t>8</a:t>
            </a:fld>
            <a:endParaRPr lang="en-SE"/>
          </a:p>
        </p:txBody>
      </p:sp>
    </p:spTree>
    <p:extLst>
      <p:ext uri="{BB962C8B-B14F-4D97-AF65-F5344CB8AC3E}">
        <p14:creationId xmlns:p14="http://schemas.microsoft.com/office/powerpoint/2010/main" val="1913720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SE" dirty="0"/>
              <a:t>Sen är det mer </a:t>
            </a:r>
            <a:r>
              <a:rPr lang="en-SE" dirty="0" err="1"/>
              <a:t>komplicerat</a:t>
            </a:r>
            <a:r>
              <a:rPr lang="en-SE" dirty="0"/>
              <a:t> </a:t>
            </a:r>
            <a:r>
              <a:rPr lang="en-SE" dirty="0" err="1"/>
              <a:t>vilket</a:t>
            </a:r>
            <a:r>
              <a:rPr lang="en-SE" dirty="0"/>
              <a:t> kan </a:t>
            </a:r>
            <a:r>
              <a:rPr lang="en-SE" dirty="0" err="1"/>
              <a:t>ses</a:t>
            </a:r>
            <a:r>
              <a:rPr lang="en-SE" dirty="0"/>
              <a:t> </a:t>
            </a:r>
            <a:r>
              <a:rPr lang="en-SE" dirty="0" err="1"/>
              <a:t>här</a:t>
            </a:r>
            <a:r>
              <a:rPr lang="en-SE" dirty="0"/>
              <a:t>. </a:t>
            </a:r>
          </a:p>
          <a:p>
            <a:r>
              <a:rPr lang="en-SE" dirty="0" err="1"/>
              <a:t>Förgreningarna</a:t>
            </a:r>
            <a:r>
              <a:rPr lang="en-SE" dirty="0"/>
              <a:t> för </a:t>
            </a:r>
            <a:r>
              <a:rPr lang="en-SE" dirty="0" err="1"/>
              <a:t>vindkraftsparker</a:t>
            </a:r>
            <a:r>
              <a:rPr lang="en-SE" dirty="0"/>
              <a:t> </a:t>
            </a:r>
            <a:r>
              <a:rPr lang="en-SE" dirty="0" err="1"/>
              <a:t>gör</a:t>
            </a:r>
            <a:r>
              <a:rPr lang="en-SE" dirty="0"/>
              <a:t> systemet mer </a:t>
            </a:r>
            <a:r>
              <a:rPr lang="en-SE" dirty="0" err="1"/>
              <a:t>komplicerat</a:t>
            </a:r>
            <a:r>
              <a:rPr lang="en-SE" dirty="0"/>
              <a:t> med mycket </a:t>
            </a:r>
            <a:r>
              <a:rPr lang="en-SE" dirty="0" err="1"/>
              <a:t>flera</a:t>
            </a:r>
            <a:r>
              <a:rPr lang="en-SE" dirty="0"/>
              <a:t> </a:t>
            </a:r>
            <a:r>
              <a:rPr lang="en-SE" dirty="0" err="1"/>
              <a:t>kombinationer</a:t>
            </a:r>
            <a:r>
              <a:rPr lang="en-SE" dirty="0"/>
              <a:t> av </a:t>
            </a:r>
            <a:r>
              <a:rPr lang="en-SE" dirty="0" err="1"/>
              <a:t>driftsfall</a:t>
            </a:r>
            <a:r>
              <a:rPr lang="en-SE" dirty="0"/>
              <a:t> </a:t>
            </a:r>
            <a:r>
              <a:rPr lang="en-SE" dirty="0" err="1"/>
              <a:t>som</a:t>
            </a:r>
            <a:r>
              <a:rPr lang="en-SE" dirty="0"/>
              <a:t> SVK måste </a:t>
            </a:r>
            <a:r>
              <a:rPr lang="en-SE" dirty="0" err="1"/>
              <a:t>hantera</a:t>
            </a:r>
            <a:r>
              <a:rPr lang="en-SE" dirty="0"/>
              <a:t>. </a:t>
            </a:r>
            <a:r>
              <a:rPr lang="en-GB" dirty="0"/>
              <a:t>I</a:t>
            </a:r>
            <a:r>
              <a:rPr lang="en-SE" dirty="0"/>
              <a:t> </a:t>
            </a:r>
            <a:r>
              <a:rPr lang="en-SE" dirty="0" err="1"/>
              <a:t>varje</a:t>
            </a:r>
            <a:r>
              <a:rPr lang="en-SE" dirty="0"/>
              <a:t> </a:t>
            </a:r>
            <a:r>
              <a:rPr lang="en-SE" dirty="0" err="1"/>
              <a:t>ögonblick</a:t>
            </a:r>
            <a:r>
              <a:rPr lang="en-SE" dirty="0"/>
              <a:t>.</a:t>
            </a:r>
          </a:p>
        </p:txBody>
      </p:sp>
      <p:sp>
        <p:nvSpPr>
          <p:cNvPr id="4" name="Slide Number Placeholder 3"/>
          <p:cNvSpPr>
            <a:spLocks noGrp="1"/>
          </p:cNvSpPr>
          <p:nvPr>
            <p:ph type="sldNum" sz="quarter" idx="5"/>
          </p:nvPr>
        </p:nvSpPr>
        <p:spPr/>
        <p:txBody>
          <a:bodyPr/>
          <a:lstStyle/>
          <a:p>
            <a:fld id="{8AAAF705-908F-4F6B-9985-8EF18924B73E}" type="slidenum">
              <a:rPr lang="en-SE" smtClean="0"/>
              <a:t>9</a:t>
            </a:fld>
            <a:endParaRPr lang="en-SE"/>
          </a:p>
        </p:txBody>
      </p:sp>
    </p:spTree>
    <p:extLst>
      <p:ext uri="{BB962C8B-B14F-4D97-AF65-F5344CB8AC3E}">
        <p14:creationId xmlns:p14="http://schemas.microsoft.com/office/powerpoint/2010/main" val="23102052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E"/>
          </a:p>
        </p:txBody>
      </p:sp>
      <p:sp>
        <p:nvSpPr>
          <p:cNvPr id="4" name="Slide Number Placeholder 3"/>
          <p:cNvSpPr>
            <a:spLocks noGrp="1"/>
          </p:cNvSpPr>
          <p:nvPr>
            <p:ph type="sldNum" sz="quarter" idx="5"/>
          </p:nvPr>
        </p:nvSpPr>
        <p:spPr/>
        <p:txBody>
          <a:bodyPr/>
          <a:lstStyle/>
          <a:p>
            <a:fld id="{8AAAF705-908F-4F6B-9985-8EF18924B73E}" type="slidenum">
              <a:rPr lang="en-SE" smtClean="0"/>
              <a:t>10</a:t>
            </a:fld>
            <a:endParaRPr lang="en-SE"/>
          </a:p>
        </p:txBody>
      </p:sp>
    </p:spTree>
    <p:extLst>
      <p:ext uri="{BB962C8B-B14F-4D97-AF65-F5344CB8AC3E}">
        <p14:creationId xmlns:p14="http://schemas.microsoft.com/office/powerpoint/2010/main" val="36306425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SE" dirty="0"/>
              <a:t>M</a:t>
            </a:r>
            <a:r>
              <a:rPr lang="en-GB" dirty="0"/>
              <a:t>a</a:t>
            </a:r>
            <a:r>
              <a:rPr lang="en-SE" dirty="0"/>
              <a:t>n kan ha </a:t>
            </a:r>
            <a:r>
              <a:rPr lang="en-SE" dirty="0" err="1"/>
              <a:t>elbrist</a:t>
            </a:r>
            <a:r>
              <a:rPr lang="en-SE" dirty="0"/>
              <a:t> och el överskott </a:t>
            </a:r>
            <a:r>
              <a:rPr lang="en-SE" dirty="0" err="1"/>
              <a:t>samtidigt</a:t>
            </a:r>
            <a:r>
              <a:rPr lang="en-SE" dirty="0"/>
              <a:t> </a:t>
            </a:r>
            <a:r>
              <a:rPr lang="en-SE" dirty="0" err="1"/>
              <a:t>beroende</a:t>
            </a:r>
            <a:r>
              <a:rPr lang="en-SE" dirty="0"/>
              <a:t> </a:t>
            </a:r>
            <a:r>
              <a:rPr lang="en-SE" dirty="0" err="1"/>
              <a:t>på</a:t>
            </a:r>
            <a:r>
              <a:rPr lang="en-SE" dirty="0"/>
              <a:t> </a:t>
            </a:r>
            <a:r>
              <a:rPr lang="en-SE" dirty="0" err="1"/>
              <a:t>vad</a:t>
            </a:r>
            <a:r>
              <a:rPr lang="en-SE" dirty="0"/>
              <a:t> man </a:t>
            </a:r>
            <a:r>
              <a:rPr lang="en-SE" dirty="0" err="1"/>
              <a:t>tittar</a:t>
            </a:r>
            <a:r>
              <a:rPr lang="en-SE" dirty="0"/>
              <a:t> </a:t>
            </a:r>
            <a:r>
              <a:rPr lang="en-SE" dirty="0" err="1"/>
              <a:t>på</a:t>
            </a:r>
            <a:r>
              <a:rPr lang="en-SE" dirty="0"/>
              <a:t>.</a:t>
            </a:r>
            <a:endParaRPr lang="en-GB" dirty="0"/>
          </a:p>
          <a:p>
            <a:r>
              <a:rPr lang="en-GB" dirty="0" err="1"/>
              <a:t>Säger</a:t>
            </a:r>
            <a:r>
              <a:rPr lang="en-GB" dirty="0"/>
              <a:t> man </a:t>
            </a:r>
            <a:r>
              <a:rPr lang="en-GB" dirty="0" err="1"/>
              <a:t>att</a:t>
            </a:r>
            <a:r>
              <a:rPr lang="en-GB" dirty="0"/>
              <a:t> vi har </a:t>
            </a:r>
            <a:r>
              <a:rPr lang="en-GB" dirty="0" err="1"/>
              <a:t>elöverskott</a:t>
            </a:r>
            <a:r>
              <a:rPr lang="en-GB" dirty="0"/>
              <a:t> har man </a:t>
            </a:r>
            <a:r>
              <a:rPr lang="en-GB" dirty="0" err="1"/>
              <a:t>rätt</a:t>
            </a:r>
            <a:r>
              <a:rPr lang="en-GB" dirty="0"/>
              <a:t>.</a:t>
            </a:r>
          </a:p>
          <a:p>
            <a:r>
              <a:rPr lang="en-GB" dirty="0" err="1"/>
              <a:t>Säger</a:t>
            </a:r>
            <a:r>
              <a:rPr lang="en-GB" dirty="0"/>
              <a:t> man </a:t>
            </a:r>
            <a:r>
              <a:rPr lang="en-GB" dirty="0" err="1"/>
              <a:t>att</a:t>
            </a:r>
            <a:r>
              <a:rPr lang="en-GB" dirty="0"/>
              <a:t> vi har </a:t>
            </a:r>
            <a:r>
              <a:rPr lang="en-GB" dirty="0" err="1"/>
              <a:t>elunderskott</a:t>
            </a:r>
            <a:r>
              <a:rPr lang="en-GB" dirty="0"/>
              <a:t> har man </a:t>
            </a:r>
            <a:r>
              <a:rPr lang="en-GB" dirty="0" err="1"/>
              <a:t>rätt</a:t>
            </a:r>
            <a:endParaRPr lang="en-GB" dirty="0"/>
          </a:p>
          <a:p>
            <a:r>
              <a:rPr lang="en-GB" dirty="0" err="1"/>
              <a:t>Säger</a:t>
            </a:r>
            <a:r>
              <a:rPr lang="en-GB" dirty="0"/>
              <a:t> man </a:t>
            </a:r>
            <a:r>
              <a:rPr lang="en-GB" dirty="0" err="1"/>
              <a:t>att</a:t>
            </a:r>
            <a:r>
              <a:rPr lang="en-GB" dirty="0"/>
              <a:t> vi </a:t>
            </a:r>
            <a:r>
              <a:rPr lang="en-GB" dirty="0" err="1"/>
              <a:t>inte</a:t>
            </a:r>
            <a:r>
              <a:rPr lang="en-GB" dirty="0"/>
              <a:t> har problem har man </a:t>
            </a:r>
            <a:r>
              <a:rPr lang="en-GB" dirty="0" err="1"/>
              <a:t>fel</a:t>
            </a:r>
            <a:r>
              <a:rPr lang="en-GB" dirty="0"/>
              <a:t>.</a:t>
            </a:r>
          </a:p>
          <a:p>
            <a:endParaRPr lang="en-SE" dirty="0"/>
          </a:p>
          <a:p>
            <a:r>
              <a:rPr lang="en-SE" dirty="0"/>
              <a:t>Att vi har </a:t>
            </a:r>
            <a:r>
              <a:rPr lang="en-SE" dirty="0" err="1"/>
              <a:t>energiöverskott</a:t>
            </a:r>
            <a:r>
              <a:rPr lang="en-SE" dirty="0"/>
              <a:t> per </a:t>
            </a:r>
            <a:r>
              <a:rPr lang="en-SE" dirty="0" err="1"/>
              <a:t>år</a:t>
            </a:r>
            <a:r>
              <a:rPr lang="en-SE" dirty="0"/>
              <a:t> betyder inte </a:t>
            </a:r>
            <a:r>
              <a:rPr lang="en-SE" dirty="0" err="1"/>
              <a:t>alls</a:t>
            </a:r>
            <a:r>
              <a:rPr lang="en-SE" dirty="0"/>
              <a:t> att systemet är ok. Det </a:t>
            </a:r>
            <a:r>
              <a:rPr lang="en-SE" dirty="0" err="1"/>
              <a:t>syns</a:t>
            </a:r>
            <a:r>
              <a:rPr lang="en-SE" dirty="0"/>
              <a:t> inte i </a:t>
            </a:r>
            <a:r>
              <a:rPr lang="en-SE" dirty="0" err="1"/>
              <a:t>energi</a:t>
            </a:r>
            <a:r>
              <a:rPr lang="en-SE" dirty="0"/>
              <a:t> </a:t>
            </a:r>
            <a:r>
              <a:rPr lang="en-SE" dirty="0" err="1"/>
              <a:t>diskussionen</a:t>
            </a:r>
            <a:r>
              <a:rPr lang="en-SE" dirty="0"/>
              <a:t> </a:t>
            </a:r>
            <a:r>
              <a:rPr lang="en-SE" dirty="0" err="1"/>
              <a:t>eftersom</a:t>
            </a:r>
            <a:r>
              <a:rPr lang="en-SE" dirty="0"/>
              <a:t> det är </a:t>
            </a:r>
            <a:r>
              <a:rPr lang="en-SE" dirty="0" err="1"/>
              <a:t>ett</a:t>
            </a:r>
            <a:r>
              <a:rPr lang="en-SE" dirty="0"/>
              <a:t> </a:t>
            </a:r>
            <a:r>
              <a:rPr lang="en-SE" dirty="0" err="1"/>
              <a:t>retroaktivt</a:t>
            </a:r>
            <a:r>
              <a:rPr lang="en-SE" dirty="0"/>
              <a:t> </a:t>
            </a:r>
            <a:r>
              <a:rPr lang="en-SE" dirty="0" err="1"/>
              <a:t>begrepp</a:t>
            </a:r>
            <a:r>
              <a:rPr lang="en-SE" dirty="0"/>
              <a:t> där </a:t>
            </a:r>
            <a:r>
              <a:rPr lang="en-SE" dirty="0" err="1"/>
              <a:t>även</a:t>
            </a:r>
            <a:r>
              <a:rPr lang="en-SE" dirty="0"/>
              <a:t> </a:t>
            </a:r>
            <a:r>
              <a:rPr lang="en-SE" dirty="0" err="1"/>
              <a:t>ett</a:t>
            </a:r>
            <a:r>
              <a:rPr lang="en-SE" dirty="0"/>
              <a:t> </a:t>
            </a:r>
            <a:r>
              <a:rPr lang="en-SE" dirty="0" err="1"/>
              <a:t>väldigt</a:t>
            </a:r>
            <a:r>
              <a:rPr lang="en-SE" dirty="0"/>
              <a:t> </a:t>
            </a:r>
            <a:r>
              <a:rPr lang="en-SE" dirty="0" err="1"/>
              <a:t>opålitligt</a:t>
            </a:r>
            <a:r>
              <a:rPr lang="en-SE" dirty="0"/>
              <a:t> el system </a:t>
            </a:r>
            <a:r>
              <a:rPr lang="en-SE" dirty="0" err="1"/>
              <a:t>som</a:t>
            </a:r>
            <a:r>
              <a:rPr lang="en-SE" dirty="0"/>
              <a:t> </a:t>
            </a:r>
            <a:r>
              <a:rPr lang="en-SE" dirty="0" err="1"/>
              <a:t>slår</a:t>
            </a:r>
            <a:r>
              <a:rPr lang="en-SE" dirty="0"/>
              <a:t> till och från </a:t>
            </a:r>
            <a:r>
              <a:rPr lang="en-SE" dirty="0" err="1"/>
              <a:t>fortfarande</a:t>
            </a:r>
            <a:r>
              <a:rPr lang="en-SE" dirty="0"/>
              <a:t> kan ha </a:t>
            </a:r>
            <a:r>
              <a:rPr lang="en-SE" dirty="0" err="1"/>
              <a:t>ett</a:t>
            </a:r>
            <a:r>
              <a:rPr lang="en-SE" dirty="0"/>
              <a:t> </a:t>
            </a:r>
            <a:r>
              <a:rPr lang="en-SE" dirty="0" err="1"/>
              <a:t>stort</a:t>
            </a:r>
            <a:r>
              <a:rPr lang="en-SE" dirty="0"/>
              <a:t> överskott per </a:t>
            </a:r>
            <a:r>
              <a:rPr lang="en-SE" dirty="0" err="1"/>
              <a:t>år</a:t>
            </a:r>
            <a:r>
              <a:rPr lang="en-SE" dirty="0"/>
              <a:t>. </a:t>
            </a:r>
          </a:p>
          <a:p>
            <a:endParaRPr lang="en-SE" dirty="0"/>
          </a:p>
          <a:p>
            <a:r>
              <a:rPr lang="en-SE" dirty="0"/>
              <a:t>Det är </a:t>
            </a:r>
            <a:r>
              <a:rPr lang="en-SE" dirty="0" err="1"/>
              <a:t>därför</a:t>
            </a:r>
            <a:r>
              <a:rPr lang="en-SE" dirty="0"/>
              <a:t> </a:t>
            </a:r>
            <a:r>
              <a:rPr lang="en-SE" dirty="0" err="1"/>
              <a:t>politiker</a:t>
            </a:r>
            <a:r>
              <a:rPr lang="en-SE" dirty="0"/>
              <a:t> </a:t>
            </a:r>
            <a:r>
              <a:rPr lang="en-SE" dirty="0" err="1"/>
              <a:t>ofta</a:t>
            </a:r>
            <a:r>
              <a:rPr lang="en-SE" dirty="0"/>
              <a:t> </a:t>
            </a:r>
            <a:r>
              <a:rPr lang="en-SE" dirty="0" err="1"/>
              <a:t>pratar</a:t>
            </a:r>
            <a:r>
              <a:rPr lang="en-SE" dirty="0"/>
              <a:t> om </a:t>
            </a:r>
            <a:r>
              <a:rPr lang="en-SE" dirty="0" err="1"/>
              <a:t>energi</a:t>
            </a:r>
            <a:r>
              <a:rPr lang="en-SE" dirty="0"/>
              <a:t> för det </a:t>
            </a:r>
            <a:r>
              <a:rPr lang="en-SE" dirty="0" err="1"/>
              <a:t>syns</a:t>
            </a:r>
            <a:r>
              <a:rPr lang="en-SE" dirty="0"/>
              <a:t> inte att något </a:t>
            </a:r>
            <a:r>
              <a:rPr lang="en-SE" dirty="0" err="1"/>
              <a:t>dåligt</a:t>
            </a:r>
            <a:r>
              <a:rPr lang="en-SE" dirty="0"/>
              <a:t> </a:t>
            </a:r>
            <a:r>
              <a:rPr lang="en-SE" dirty="0" err="1"/>
              <a:t>pågår</a:t>
            </a:r>
            <a:r>
              <a:rPr lang="en-SE" dirty="0"/>
              <a:t>.</a:t>
            </a:r>
          </a:p>
          <a:p>
            <a:endParaRPr lang="en-SE" dirty="0"/>
          </a:p>
          <a:p>
            <a:r>
              <a:rPr lang="en-SE" dirty="0"/>
              <a:t>Om effekt </a:t>
            </a:r>
            <a:r>
              <a:rPr lang="en-SE" dirty="0" err="1"/>
              <a:t>finns</a:t>
            </a:r>
            <a:r>
              <a:rPr lang="en-SE" dirty="0"/>
              <a:t> och </a:t>
            </a:r>
            <a:r>
              <a:rPr lang="en-SE" dirty="0" err="1"/>
              <a:t>överföringskapacitet</a:t>
            </a:r>
            <a:r>
              <a:rPr lang="en-SE" dirty="0"/>
              <a:t> </a:t>
            </a:r>
            <a:r>
              <a:rPr lang="en-SE" dirty="0" err="1"/>
              <a:t>finns</a:t>
            </a:r>
            <a:r>
              <a:rPr lang="en-SE" dirty="0"/>
              <a:t> kan man inte ha </a:t>
            </a:r>
            <a:r>
              <a:rPr lang="en-SE" dirty="0" err="1"/>
              <a:t>energibrist</a:t>
            </a:r>
            <a:r>
              <a:rPr lang="en-SE" dirty="0"/>
              <a:t>. Effekt och </a:t>
            </a:r>
            <a:r>
              <a:rPr lang="en-SE" dirty="0" err="1"/>
              <a:t>överförings</a:t>
            </a:r>
            <a:r>
              <a:rPr lang="en-SE" dirty="0"/>
              <a:t> </a:t>
            </a:r>
            <a:r>
              <a:rPr lang="en-SE" dirty="0" err="1"/>
              <a:t>kapacitet</a:t>
            </a:r>
            <a:r>
              <a:rPr lang="en-SE" dirty="0"/>
              <a:t> är </a:t>
            </a:r>
            <a:r>
              <a:rPr lang="en-SE" dirty="0" err="1"/>
              <a:t>ett</a:t>
            </a:r>
            <a:r>
              <a:rPr lang="en-SE" dirty="0"/>
              <a:t> </a:t>
            </a:r>
            <a:r>
              <a:rPr lang="en-SE" dirty="0" err="1"/>
              <a:t>mått</a:t>
            </a:r>
            <a:r>
              <a:rPr lang="en-SE" dirty="0"/>
              <a:t> </a:t>
            </a:r>
            <a:r>
              <a:rPr lang="en-SE" dirty="0" err="1"/>
              <a:t>på</a:t>
            </a:r>
            <a:r>
              <a:rPr lang="en-SE" dirty="0"/>
              <a:t> </a:t>
            </a:r>
            <a:r>
              <a:rPr lang="en-SE" dirty="0" err="1"/>
              <a:t>hur</a:t>
            </a:r>
            <a:r>
              <a:rPr lang="en-SE" dirty="0"/>
              <a:t> bra systemet </a:t>
            </a:r>
            <a:r>
              <a:rPr lang="en-SE" dirty="0" err="1"/>
              <a:t>mår</a:t>
            </a:r>
            <a:r>
              <a:rPr lang="en-SE" dirty="0"/>
              <a:t> och </a:t>
            </a:r>
            <a:r>
              <a:rPr lang="en-SE" dirty="0" err="1"/>
              <a:t>hur</a:t>
            </a:r>
            <a:r>
              <a:rPr lang="en-SE" dirty="0"/>
              <a:t> </a:t>
            </a:r>
            <a:r>
              <a:rPr lang="en-SE" dirty="0" err="1"/>
              <a:t>pålitligt</a:t>
            </a:r>
            <a:r>
              <a:rPr lang="en-SE" dirty="0"/>
              <a:t> det är</a:t>
            </a:r>
            <a:r>
              <a:rPr lang="en-GB" dirty="0"/>
              <a:t>.</a:t>
            </a:r>
          </a:p>
          <a:p>
            <a:endParaRPr lang="en-GB" dirty="0"/>
          </a:p>
          <a:p>
            <a:r>
              <a:rPr lang="en-GB" dirty="0"/>
              <a:t>Man </a:t>
            </a:r>
            <a:r>
              <a:rPr lang="en-GB" dirty="0" err="1"/>
              <a:t>kan</a:t>
            </a:r>
            <a:r>
              <a:rPr lang="en-GB" dirty="0"/>
              <a:t> ha </a:t>
            </a:r>
            <a:r>
              <a:rPr lang="en-GB" dirty="0" err="1"/>
              <a:t>energiöverskott</a:t>
            </a:r>
            <a:r>
              <a:rPr lang="en-GB" dirty="0"/>
              <a:t> </a:t>
            </a:r>
            <a:r>
              <a:rPr lang="en-GB" dirty="0" err="1"/>
              <a:t>och</a:t>
            </a:r>
            <a:r>
              <a:rPr lang="en-GB" dirty="0"/>
              <a:t> </a:t>
            </a:r>
            <a:r>
              <a:rPr lang="en-GB" dirty="0" err="1"/>
              <a:t>effekt</a:t>
            </a:r>
            <a:r>
              <a:rPr lang="en-GB" dirty="0"/>
              <a:t> </a:t>
            </a:r>
            <a:r>
              <a:rPr lang="en-GB" dirty="0" err="1"/>
              <a:t>brist</a:t>
            </a:r>
            <a:r>
              <a:rPr lang="en-GB" dirty="0"/>
              <a:t>.</a:t>
            </a:r>
            <a:endParaRPr lang="en-SE" dirty="0"/>
          </a:p>
        </p:txBody>
      </p:sp>
      <p:sp>
        <p:nvSpPr>
          <p:cNvPr id="4" name="Slide Number Placeholder 3"/>
          <p:cNvSpPr>
            <a:spLocks noGrp="1"/>
          </p:cNvSpPr>
          <p:nvPr>
            <p:ph type="sldNum" sz="quarter" idx="5"/>
          </p:nvPr>
        </p:nvSpPr>
        <p:spPr/>
        <p:txBody>
          <a:bodyPr/>
          <a:lstStyle/>
          <a:p>
            <a:fld id="{8AAAF705-908F-4F6B-9985-8EF18924B73E}" type="slidenum">
              <a:rPr lang="en-SE" smtClean="0"/>
              <a:t>11</a:t>
            </a:fld>
            <a:endParaRPr lang="en-SE"/>
          </a:p>
        </p:txBody>
      </p:sp>
    </p:spTree>
    <p:extLst>
      <p:ext uri="{BB962C8B-B14F-4D97-AF65-F5344CB8AC3E}">
        <p14:creationId xmlns:p14="http://schemas.microsoft.com/office/powerpoint/2010/main" val="70749641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SE" dirty="0"/>
              <a:t>M</a:t>
            </a:r>
            <a:r>
              <a:rPr lang="en-GB" dirty="0"/>
              <a:t>a</a:t>
            </a:r>
            <a:r>
              <a:rPr lang="en-SE" dirty="0"/>
              <a:t>n kan ha </a:t>
            </a:r>
            <a:r>
              <a:rPr lang="en-SE" dirty="0" err="1"/>
              <a:t>elbrist</a:t>
            </a:r>
            <a:r>
              <a:rPr lang="en-SE" dirty="0"/>
              <a:t> och el överskott </a:t>
            </a:r>
            <a:r>
              <a:rPr lang="en-SE" dirty="0" err="1"/>
              <a:t>samtidigt</a:t>
            </a:r>
            <a:r>
              <a:rPr lang="en-SE" dirty="0"/>
              <a:t> </a:t>
            </a:r>
            <a:r>
              <a:rPr lang="en-SE" dirty="0" err="1"/>
              <a:t>beroende</a:t>
            </a:r>
            <a:r>
              <a:rPr lang="en-SE" dirty="0"/>
              <a:t> </a:t>
            </a:r>
            <a:r>
              <a:rPr lang="en-SE" dirty="0" err="1"/>
              <a:t>på</a:t>
            </a:r>
            <a:r>
              <a:rPr lang="en-SE" dirty="0"/>
              <a:t> </a:t>
            </a:r>
            <a:r>
              <a:rPr lang="en-SE" dirty="0" err="1"/>
              <a:t>vad</a:t>
            </a:r>
            <a:r>
              <a:rPr lang="en-SE" dirty="0"/>
              <a:t> man </a:t>
            </a:r>
            <a:r>
              <a:rPr lang="en-SE" dirty="0" err="1"/>
              <a:t>tittar</a:t>
            </a:r>
            <a:r>
              <a:rPr lang="en-SE" dirty="0"/>
              <a:t> </a:t>
            </a:r>
            <a:r>
              <a:rPr lang="en-SE" dirty="0" err="1"/>
              <a:t>på</a:t>
            </a:r>
            <a:r>
              <a:rPr lang="en-SE" dirty="0"/>
              <a:t>.</a:t>
            </a:r>
            <a:endParaRPr lang="en-GB" dirty="0"/>
          </a:p>
          <a:p>
            <a:r>
              <a:rPr lang="en-GB" dirty="0" err="1"/>
              <a:t>Säger</a:t>
            </a:r>
            <a:r>
              <a:rPr lang="en-GB" dirty="0"/>
              <a:t> man </a:t>
            </a:r>
            <a:r>
              <a:rPr lang="en-GB" dirty="0" err="1"/>
              <a:t>att</a:t>
            </a:r>
            <a:r>
              <a:rPr lang="en-GB" dirty="0"/>
              <a:t> vi har </a:t>
            </a:r>
            <a:r>
              <a:rPr lang="en-GB" dirty="0" err="1"/>
              <a:t>elöverskott</a:t>
            </a:r>
            <a:r>
              <a:rPr lang="en-GB" dirty="0"/>
              <a:t> har man </a:t>
            </a:r>
            <a:r>
              <a:rPr lang="en-GB" dirty="0" err="1"/>
              <a:t>rätt</a:t>
            </a:r>
            <a:r>
              <a:rPr lang="en-GB" dirty="0"/>
              <a:t>.</a:t>
            </a:r>
          </a:p>
          <a:p>
            <a:r>
              <a:rPr lang="en-GB" dirty="0" err="1"/>
              <a:t>Säger</a:t>
            </a:r>
            <a:r>
              <a:rPr lang="en-GB" dirty="0"/>
              <a:t> man </a:t>
            </a:r>
            <a:r>
              <a:rPr lang="en-GB" dirty="0" err="1"/>
              <a:t>att</a:t>
            </a:r>
            <a:r>
              <a:rPr lang="en-GB" dirty="0"/>
              <a:t> vi har </a:t>
            </a:r>
            <a:r>
              <a:rPr lang="en-GB" dirty="0" err="1"/>
              <a:t>elunderskott</a:t>
            </a:r>
            <a:r>
              <a:rPr lang="en-GB" dirty="0"/>
              <a:t> har man </a:t>
            </a:r>
            <a:r>
              <a:rPr lang="en-GB" dirty="0" err="1"/>
              <a:t>rätt</a:t>
            </a:r>
            <a:endParaRPr lang="en-GB" dirty="0"/>
          </a:p>
          <a:p>
            <a:r>
              <a:rPr lang="en-GB" dirty="0" err="1"/>
              <a:t>Säger</a:t>
            </a:r>
            <a:r>
              <a:rPr lang="en-GB" dirty="0"/>
              <a:t> man </a:t>
            </a:r>
            <a:r>
              <a:rPr lang="en-GB" dirty="0" err="1"/>
              <a:t>att</a:t>
            </a:r>
            <a:r>
              <a:rPr lang="en-GB" dirty="0"/>
              <a:t> vi </a:t>
            </a:r>
            <a:r>
              <a:rPr lang="en-GB" dirty="0" err="1"/>
              <a:t>inte</a:t>
            </a:r>
            <a:r>
              <a:rPr lang="en-GB" dirty="0"/>
              <a:t> har problem har man </a:t>
            </a:r>
            <a:r>
              <a:rPr lang="en-GB" dirty="0" err="1"/>
              <a:t>fel</a:t>
            </a:r>
            <a:r>
              <a:rPr lang="en-GB" dirty="0"/>
              <a:t>.</a:t>
            </a:r>
          </a:p>
          <a:p>
            <a:endParaRPr lang="en-SE" dirty="0"/>
          </a:p>
          <a:p>
            <a:r>
              <a:rPr lang="en-SE" dirty="0"/>
              <a:t>Att vi har </a:t>
            </a:r>
            <a:r>
              <a:rPr lang="en-SE" dirty="0" err="1"/>
              <a:t>energiöverskott</a:t>
            </a:r>
            <a:r>
              <a:rPr lang="en-SE" dirty="0"/>
              <a:t> per </a:t>
            </a:r>
            <a:r>
              <a:rPr lang="en-SE" dirty="0" err="1"/>
              <a:t>år</a:t>
            </a:r>
            <a:r>
              <a:rPr lang="en-SE" dirty="0"/>
              <a:t> betyder inte </a:t>
            </a:r>
            <a:r>
              <a:rPr lang="en-SE" dirty="0" err="1"/>
              <a:t>alls</a:t>
            </a:r>
            <a:r>
              <a:rPr lang="en-SE" dirty="0"/>
              <a:t> att systemet är ok. Det </a:t>
            </a:r>
            <a:r>
              <a:rPr lang="en-SE" dirty="0" err="1"/>
              <a:t>syns</a:t>
            </a:r>
            <a:r>
              <a:rPr lang="en-SE" dirty="0"/>
              <a:t> inte i </a:t>
            </a:r>
            <a:r>
              <a:rPr lang="en-SE" dirty="0" err="1"/>
              <a:t>energi</a:t>
            </a:r>
            <a:r>
              <a:rPr lang="en-SE" dirty="0"/>
              <a:t> </a:t>
            </a:r>
            <a:r>
              <a:rPr lang="en-SE" dirty="0" err="1"/>
              <a:t>diskussionen</a:t>
            </a:r>
            <a:r>
              <a:rPr lang="en-SE" dirty="0"/>
              <a:t> </a:t>
            </a:r>
            <a:r>
              <a:rPr lang="en-SE" dirty="0" err="1"/>
              <a:t>eftersom</a:t>
            </a:r>
            <a:r>
              <a:rPr lang="en-SE" dirty="0"/>
              <a:t> det är </a:t>
            </a:r>
            <a:r>
              <a:rPr lang="en-SE" dirty="0" err="1"/>
              <a:t>ett</a:t>
            </a:r>
            <a:r>
              <a:rPr lang="en-SE" dirty="0"/>
              <a:t> </a:t>
            </a:r>
            <a:r>
              <a:rPr lang="en-SE" dirty="0" err="1"/>
              <a:t>retroaktivt</a:t>
            </a:r>
            <a:r>
              <a:rPr lang="en-SE" dirty="0"/>
              <a:t> </a:t>
            </a:r>
            <a:r>
              <a:rPr lang="en-SE" dirty="0" err="1"/>
              <a:t>begrepp</a:t>
            </a:r>
            <a:r>
              <a:rPr lang="en-SE" dirty="0"/>
              <a:t> där </a:t>
            </a:r>
            <a:r>
              <a:rPr lang="en-SE" dirty="0" err="1"/>
              <a:t>även</a:t>
            </a:r>
            <a:r>
              <a:rPr lang="en-SE" dirty="0"/>
              <a:t> </a:t>
            </a:r>
            <a:r>
              <a:rPr lang="en-SE" dirty="0" err="1"/>
              <a:t>ett</a:t>
            </a:r>
            <a:r>
              <a:rPr lang="en-SE" dirty="0"/>
              <a:t> </a:t>
            </a:r>
            <a:r>
              <a:rPr lang="en-SE" dirty="0" err="1"/>
              <a:t>väldigt</a:t>
            </a:r>
            <a:r>
              <a:rPr lang="en-SE" dirty="0"/>
              <a:t> </a:t>
            </a:r>
            <a:r>
              <a:rPr lang="en-SE" dirty="0" err="1"/>
              <a:t>opålitligt</a:t>
            </a:r>
            <a:r>
              <a:rPr lang="en-SE" dirty="0"/>
              <a:t> el system </a:t>
            </a:r>
            <a:r>
              <a:rPr lang="en-SE" dirty="0" err="1"/>
              <a:t>som</a:t>
            </a:r>
            <a:r>
              <a:rPr lang="en-SE" dirty="0"/>
              <a:t> </a:t>
            </a:r>
            <a:r>
              <a:rPr lang="en-SE" dirty="0" err="1"/>
              <a:t>slår</a:t>
            </a:r>
            <a:r>
              <a:rPr lang="en-SE" dirty="0"/>
              <a:t> till och från </a:t>
            </a:r>
            <a:r>
              <a:rPr lang="en-SE" dirty="0" err="1"/>
              <a:t>fortfarande</a:t>
            </a:r>
            <a:r>
              <a:rPr lang="en-SE" dirty="0"/>
              <a:t> kan ha </a:t>
            </a:r>
            <a:r>
              <a:rPr lang="en-SE" dirty="0" err="1"/>
              <a:t>ett</a:t>
            </a:r>
            <a:r>
              <a:rPr lang="en-SE" dirty="0"/>
              <a:t> </a:t>
            </a:r>
            <a:r>
              <a:rPr lang="en-SE" dirty="0" err="1"/>
              <a:t>stort</a:t>
            </a:r>
            <a:r>
              <a:rPr lang="en-SE" dirty="0"/>
              <a:t> överskott per </a:t>
            </a:r>
            <a:r>
              <a:rPr lang="en-SE" dirty="0" err="1"/>
              <a:t>år</a:t>
            </a:r>
            <a:r>
              <a:rPr lang="en-SE" dirty="0"/>
              <a:t>. </a:t>
            </a:r>
          </a:p>
          <a:p>
            <a:endParaRPr lang="en-SE" dirty="0"/>
          </a:p>
          <a:p>
            <a:r>
              <a:rPr lang="en-SE" dirty="0"/>
              <a:t>Det är </a:t>
            </a:r>
            <a:r>
              <a:rPr lang="en-SE" dirty="0" err="1"/>
              <a:t>därför</a:t>
            </a:r>
            <a:r>
              <a:rPr lang="en-SE" dirty="0"/>
              <a:t> </a:t>
            </a:r>
            <a:r>
              <a:rPr lang="en-SE" dirty="0" err="1"/>
              <a:t>politiker</a:t>
            </a:r>
            <a:r>
              <a:rPr lang="en-SE" dirty="0"/>
              <a:t> </a:t>
            </a:r>
            <a:r>
              <a:rPr lang="en-SE" dirty="0" err="1"/>
              <a:t>ofta</a:t>
            </a:r>
            <a:r>
              <a:rPr lang="en-SE" dirty="0"/>
              <a:t> </a:t>
            </a:r>
            <a:r>
              <a:rPr lang="en-SE" dirty="0" err="1"/>
              <a:t>pratar</a:t>
            </a:r>
            <a:r>
              <a:rPr lang="en-SE" dirty="0"/>
              <a:t> om </a:t>
            </a:r>
            <a:r>
              <a:rPr lang="en-SE" dirty="0" err="1"/>
              <a:t>energi</a:t>
            </a:r>
            <a:r>
              <a:rPr lang="en-SE" dirty="0"/>
              <a:t> för det </a:t>
            </a:r>
            <a:r>
              <a:rPr lang="en-SE" dirty="0" err="1"/>
              <a:t>syns</a:t>
            </a:r>
            <a:r>
              <a:rPr lang="en-SE" dirty="0"/>
              <a:t> inte att något </a:t>
            </a:r>
            <a:r>
              <a:rPr lang="en-SE" dirty="0" err="1"/>
              <a:t>dåligt</a:t>
            </a:r>
            <a:r>
              <a:rPr lang="en-SE" dirty="0"/>
              <a:t> </a:t>
            </a:r>
            <a:r>
              <a:rPr lang="en-SE" dirty="0" err="1"/>
              <a:t>pågår</a:t>
            </a:r>
            <a:r>
              <a:rPr lang="en-SE" dirty="0"/>
              <a:t>.</a:t>
            </a:r>
          </a:p>
          <a:p>
            <a:endParaRPr lang="en-SE" dirty="0"/>
          </a:p>
          <a:p>
            <a:r>
              <a:rPr lang="en-SE" dirty="0"/>
              <a:t>Om effekt </a:t>
            </a:r>
            <a:r>
              <a:rPr lang="en-SE" dirty="0" err="1"/>
              <a:t>finns</a:t>
            </a:r>
            <a:r>
              <a:rPr lang="en-SE" dirty="0"/>
              <a:t> och </a:t>
            </a:r>
            <a:r>
              <a:rPr lang="en-SE" dirty="0" err="1"/>
              <a:t>överföringskapacitet</a:t>
            </a:r>
            <a:r>
              <a:rPr lang="en-SE" dirty="0"/>
              <a:t> </a:t>
            </a:r>
            <a:r>
              <a:rPr lang="en-SE" dirty="0" err="1"/>
              <a:t>finns</a:t>
            </a:r>
            <a:r>
              <a:rPr lang="en-SE" dirty="0"/>
              <a:t> kan man inte ha </a:t>
            </a:r>
            <a:r>
              <a:rPr lang="en-SE" dirty="0" err="1"/>
              <a:t>energibrist</a:t>
            </a:r>
            <a:r>
              <a:rPr lang="en-SE" dirty="0"/>
              <a:t>. Effekt och </a:t>
            </a:r>
            <a:r>
              <a:rPr lang="en-SE" dirty="0" err="1"/>
              <a:t>överförings</a:t>
            </a:r>
            <a:r>
              <a:rPr lang="en-SE" dirty="0"/>
              <a:t> </a:t>
            </a:r>
            <a:r>
              <a:rPr lang="en-SE" dirty="0" err="1"/>
              <a:t>kapacitet</a:t>
            </a:r>
            <a:r>
              <a:rPr lang="en-SE" dirty="0"/>
              <a:t> är </a:t>
            </a:r>
            <a:r>
              <a:rPr lang="en-SE" dirty="0" err="1"/>
              <a:t>ett</a:t>
            </a:r>
            <a:r>
              <a:rPr lang="en-SE" dirty="0"/>
              <a:t> </a:t>
            </a:r>
            <a:r>
              <a:rPr lang="en-SE" dirty="0" err="1"/>
              <a:t>mått</a:t>
            </a:r>
            <a:r>
              <a:rPr lang="en-SE" dirty="0"/>
              <a:t> </a:t>
            </a:r>
            <a:r>
              <a:rPr lang="en-SE" dirty="0" err="1"/>
              <a:t>på</a:t>
            </a:r>
            <a:r>
              <a:rPr lang="en-SE" dirty="0"/>
              <a:t> </a:t>
            </a:r>
            <a:r>
              <a:rPr lang="en-SE" dirty="0" err="1"/>
              <a:t>hur</a:t>
            </a:r>
            <a:r>
              <a:rPr lang="en-SE" dirty="0"/>
              <a:t> bra systemet </a:t>
            </a:r>
            <a:r>
              <a:rPr lang="en-SE" dirty="0" err="1"/>
              <a:t>mår</a:t>
            </a:r>
            <a:r>
              <a:rPr lang="en-SE" dirty="0"/>
              <a:t> och </a:t>
            </a:r>
            <a:r>
              <a:rPr lang="en-SE" dirty="0" err="1"/>
              <a:t>hur</a:t>
            </a:r>
            <a:r>
              <a:rPr lang="en-SE" dirty="0"/>
              <a:t> </a:t>
            </a:r>
            <a:r>
              <a:rPr lang="en-SE" dirty="0" err="1"/>
              <a:t>pålitligt</a:t>
            </a:r>
            <a:r>
              <a:rPr lang="en-SE" dirty="0"/>
              <a:t> det är</a:t>
            </a:r>
            <a:r>
              <a:rPr lang="en-GB" dirty="0"/>
              <a:t>.</a:t>
            </a:r>
          </a:p>
          <a:p>
            <a:endParaRPr lang="en-GB" dirty="0"/>
          </a:p>
          <a:p>
            <a:r>
              <a:rPr lang="en-GB" dirty="0"/>
              <a:t>Man </a:t>
            </a:r>
            <a:r>
              <a:rPr lang="en-GB" dirty="0" err="1"/>
              <a:t>kan</a:t>
            </a:r>
            <a:r>
              <a:rPr lang="en-GB" dirty="0"/>
              <a:t> ha </a:t>
            </a:r>
            <a:r>
              <a:rPr lang="en-GB" dirty="0" err="1"/>
              <a:t>energiöverskott</a:t>
            </a:r>
            <a:r>
              <a:rPr lang="en-GB" dirty="0"/>
              <a:t> </a:t>
            </a:r>
            <a:r>
              <a:rPr lang="en-GB" dirty="0" err="1"/>
              <a:t>och</a:t>
            </a:r>
            <a:r>
              <a:rPr lang="en-GB" dirty="0"/>
              <a:t> </a:t>
            </a:r>
            <a:r>
              <a:rPr lang="en-GB" dirty="0" err="1"/>
              <a:t>effekt</a:t>
            </a:r>
            <a:r>
              <a:rPr lang="en-GB" dirty="0"/>
              <a:t> </a:t>
            </a:r>
            <a:r>
              <a:rPr lang="en-GB" dirty="0" err="1"/>
              <a:t>brist</a:t>
            </a:r>
            <a:r>
              <a:rPr lang="en-GB" dirty="0"/>
              <a:t>.</a:t>
            </a:r>
            <a:endParaRPr lang="en-SE" dirty="0"/>
          </a:p>
        </p:txBody>
      </p:sp>
      <p:sp>
        <p:nvSpPr>
          <p:cNvPr id="4" name="Slide Number Placeholder 3"/>
          <p:cNvSpPr>
            <a:spLocks noGrp="1"/>
          </p:cNvSpPr>
          <p:nvPr>
            <p:ph type="sldNum" sz="quarter" idx="5"/>
          </p:nvPr>
        </p:nvSpPr>
        <p:spPr/>
        <p:txBody>
          <a:bodyPr/>
          <a:lstStyle/>
          <a:p>
            <a:fld id="{8AAAF705-908F-4F6B-9985-8EF18924B73E}" type="slidenum">
              <a:rPr lang="en-SE" smtClean="0"/>
              <a:t>12</a:t>
            </a:fld>
            <a:endParaRPr lang="en-SE"/>
          </a:p>
        </p:txBody>
      </p:sp>
    </p:spTree>
    <p:extLst>
      <p:ext uri="{BB962C8B-B14F-4D97-AF65-F5344CB8AC3E}">
        <p14:creationId xmlns:p14="http://schemas.microsoft.com/office/powerpoint/2010/main" val="28957745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SE" dirty="0"/>
              <a:t>Det är </a:t>
            </a:r>
            <a:r>
              <a:rPr lang="en-SE" dirty="0" err="1"/>
              <a:t>effekten</a:t>
            </a:r>
            <a:r>
              <a:rPr lang="en-SE" dirty="0"/>
              <a:t> </a:t>
            </a:r>
            <a:r>
              <a:rPr lang="en-SE" dirty="0" err="1"/>
              <a:t>som</a:t>
            </a:r>
            <a:r>
              <a:rPr lang="en-SE" dirty="0"/>
              <a:t> </a:t>
            </a:r>
            <a:r>
              <a:rPr lang="en-SE" dirty="0" err="1"/>
              <a:t>används</a:t>
            </a:r>
            <a:r>
              <a:rPr lang="en-SE" dirty="0"/>
              <a:t>. </a:t>
            </a:r>
            <a:r>
              <a:rPr lang="en-SE" dirty="0" err="1"/>
              <a:t>Effekten</a:t>
            </a:r>
            <a:r>
              <a:rPr lang="en-SE" dirty="0"/>
              <a:t> är </a:t>
            </a:r>
            <a:r>
              <a:rPr lang="en-SE" dirty="0" err="1"/>
              <a:t>motorn</a:t>
            </a:r>
            <a:r>
              <a:rPr lang="en-SE" dirty="0"/>
              <a:t> i </a:t>
            </a:r>
            <a:r>
              <a:rPr lang="en-SE" dirty="0" err="1"/>
              <a:t>elsystemet</a:t>
            </a:r>
            <a:r>
              <a:rPr lang="en-SE" dirty="0"/>
              <a:t>. </a:t>
            </a:r>
          </a:p>
          <a:p>
            <a:r>
              <a:rPr lang="en-SE" dirty="0"/>
              <a:t>Om </a:t>
            </a:r>
            <a:r>
              <a:rPr lang="en-SE" dirty="0" err="1"/>
              <a:t>motorn</a:t>
            </a:r>
            <a:r>
              <a:rPr lang="en-SE" dirty="0"/>
              <a:t> är för </a:t>
            </a:r>
            <a:r>
              <a:rPr lang="en-SE" dirty="0" err="1"/>
              <a:t>liten</a:t>
            </a:r>
            <a:r>
              <a:rPr lang="en-SE" dirty="0"/>
              <a:t> </a:t>
            </a:r>
            <a:r>
              <a:rPr lang="en-SE" dirty="0" err="1"/>
              <a:t>dvs</a:t>
            </a:r>
            <a:r>
              <a:rPr lang="en-SE" dirty="0"/>
              <a:t> man inte har </a:t>
            </a:r>
            <a:r>
              <a:rPr lang="en-SE" dirty="0" err="1"/>
              <a:t>effektbalans</a:t>
            </a:r>
            <a:r>
              <a:rPr lang="en-SE" dirty="0"/>
              <a:t> så fungerar inte systemet. </a:t>
            </a:r>
            <a:r>
              <a:rPr lang="en-GB" dirty="0"/>
              <a:t>B</a:t>
            </a:r>
            <a:r>
              <a:rPr lang="en-SE" dirty="0" err="1"/>
              <a:t>ilen</a:t>
            </a:r>
            <a:r>
              <a:rPr lang="en-SE" dirty="0"/>
              <a:t> </a:t>
            </a:r>
            <a:r>
              <a:rPr lang="en-SE" dirty="0" err="1"/>
              <a:t>kommer</a:t>
            </a:r>
            <a:r>
              <a:rPr lang="en-SE" dirty="0"/>
              <a:t> inte </a:t>
            </a:r>
            <a:r>
              <a:rPr lang="en-SE" dirty="0" err="1"/>
              <a:t>uppför</a:t>
            </a:r>
            <a:r>
              <a:rPr lang="en-SE" dirty="0"/>
              <a:t> </a:t>
            </a:r>
            <a:r>
              <a:rPr lang="en-SE" dirty="0" err="1"/>
              <a:t>backen</a:t>
            </a:r>
            <a:r>
              <a:rPr lang="en-SE" dirty="0"/>
              <a:t>.</a:t>
            </a:r>
            <a:endParaRPr lang="en-GB" dirty="0"/>
          </a:p>
          <a:p>
            <a:endParaRPr lang="en-GB" dirty="0"/>
          </a:p>
          <a:p>
            <a:r>
              <a:rPr lang="en-GB" dirty="0"/>
              <a:t>Om vi har </a:t>
            </a:r>
            <a:r>
              <a:rPr lang="en-GB" dirty="0" err="1"/>
              <a:t>effektbrist</a:t>
            </a:r>
            <a:r>
              <a:rPr lang="en-GB" dirty="0"/>
              <a:t> </a:t>
            </a:r>
            <a:r>
              <a:rPr lang="en-GB" dirty="0" err="1"/>
              <a:t>så</a:t>
            </a:r>
            <a:r>
              <a:rPr lang="en-GB" dirty="0"/>
              <a:t> </a:t>
            </a:r>
            <a:r>
              <a:rPr lang="en-GB" dirty="0" err="1"/>
              <a:t>börjar</a:t>
            </a:r>
            <a:r>
              <a:rPr lang="en-GB" dirty="0"/>
              <a:t> </a:t>
            </a:r>
            <a:r>
              <a:rPr lang="en-GB" dirty="0" err="1"/>
              <a:t>maskinen</a:t>
            </a:r>
            <a:r>
              <a:rPr lang="en-GB" dirty="0"/>
              <a:t> </a:t>
            </a:r>
            <a:r>
              <a:rPr lang="en-GB" dirty="0" err="1"/>
              <a:t>sakta</a:t>
            </a:r>
            <a:r>
              <a:rPr lang="en-GB" dirty="0"/>
              <a:t> </a:t>
            </a:r>
            <a:r>
              <a:rPr lang="en-GB" dirty="0" err="1"/>
              <a:t>ner</a:t>
            </a:r>
            <a:r>
              <a:rPr lang="en-GB" dirty="0"/>
              <a:t> </a:t>
            </a:r>
            <a:r>
              <a:rPr lang="en-GB" dirty="0" err="1"/>
              <a:t>och</a:t>
            </a:r>
            <a:r>
              <a:rPr lang="en-GB" dirty="0"/>
              <a:t> till slut </a:t>
            </a:r>
            <a:r>
              <a:rPr lang="en-GB" dirty="0" err="1"/>
              <a:t>stanna</a:t>
            </a:r>
            <a:endParaRPr lang="en-SE" dirty="0"/>
          </a:p>
          <a:p>
            <a:endParaRPr lang="en-SE" dirty="0"/>
          </a:p>
          <a:p>
            <a:r>
              <a:rPr lang="en-SE" dirty="0" err="1"/>
              <a:t>Tanken</a:t>
            </a:r>
            <a:r>
              <a:rPr lang="en-SE" dirty="0"/>
              <a:t> är </a:t>
            </a:r>
            <a:r>
              <a:rPr lang="en-SE" dirty="0" err="1"/>
              <a:t>uthålligheten</a:t>
            </a:r>
            <a:r>
              <a:rPr lang="en-SE" dirty="0"/>
              <a:t>, </a:t>
            </a:r>
            <a:r>
              <a:rPr lang="en-SE" dirty="0" err="1"/>
              <a:t>tex</a:t>
            </a:r>
            <a:r>
              <a:rPr lang="en-SE" dirty="0"/>
              <a:t> den </a:t>
            </a:r>
            <a:r>
              <a:rPr lang="en-SE" dirty="0" err="1"/>
              <a:t>lagrade</a:t>
            </a:r>
            <a:r>
              <a:rPr lang="en-SE" dirty="0"/>
              <a:t> </a:t>
            </a:r>
            <a:r>
              <a:rPr lang="en-SE" dirty="0" err="1"/>
              <a:t>energin</a:t>
            </a:r>
            <a:r>
              <a:rPr lang="en-SE" dirty="0"/>
              <a:t> i </a:t>
            </a:r>
            <a:r>
              <a:rPr lang="en-SE" dirty="0" err="1"/>
              <a:t>vattenmagasin</a:t>
            </a:r>
            <a:r>
              <a:rPr lang="en-SE" dirty="0"/>
              <a:t>.</a:t>
            </a:r>
          </a:p>
          <a:p>
            <a:r>
              <a:rPr lang="en-SE" dirty="0"/>
              <a:t>En stor tank men </a:t>
            </a:r>
            <a:r>
              <a:rPr lang="en-SE" dirty="0" err="1"/>
              <a:t>liten</a:t>
            </a:r>
            <a:r>
              <a:rPr lang="en-SE" dirty="0"/>
              <a:t> effekt </a:t>
            </a:r>
            <a:r>
              <a:rPr lang="en-SE" dirty="0" err="1"/>
              <a:t>gör</a:t>
            </a:r>
            <a:r>
              <a:rPr lang="en-SE" dirty="0"/>
              <a:t> att det inte fungerar.</a:t>
            </a:r>
          </a:p>
        </p:txBody>
      </p:sp>
      <p:sp>
        <p:nvSpPr>
          <p:cNvPr id="4" name="Slide Number Placeholder 3"/>
          <p:cNvSpPr>
            <a:spLocks noGrp="1"/>
          </p:cNvSpPr>
          <p:nvPr>
            <p:ph type="sldNum" sz="quarter" idx="5"/>
          </p:nvPr>
        </p:nvSpPr>
        <p:spPr/>
        <p:txBody>
          <a:bodyPr/>
          <a:lstStyle/>
          <a:p>
            <a:fld id="{8AAAF705-908F-4F6B-9985-8EF18924B73E}" type="slidenum">
              <a:rPr lang="en-SE" smtClean="0"/>
              <a:t>13</a:t>
            </a:fld>
            <a:endParaRPr lang="en-SE"/>
          </a:p>
        </p:txBody>
      </p:sp>
    </p:spTree>
    <p:extLst>
      <p:ext uri="{BB962C8B-B14F-4D97-AF65-F5344CB8AC3E}">
        <p14:creationId xmlns:p14="http://schemas.microsoft.com/office/powerpoint/2010/main" val="36392737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E"/>
          </a:p>
        </p:txBody>
      </p:sp>
      <p:sp>
        <p:nvSpPr>
          <p:cNvPr id="4" name="Slide Number Placeholder 3"/>
          <p:cNvSpPr>
            <a:spLocks noGrp="1"/>
          </p:cNvSpPr>
          <p:nvPr>
            <p:ph type="sldNum" sz="quarter" idx="5"/>
          </p:nvPr>
        </p:nvSpPr>
        <p:spPr/>
        <p:txBody>
          <a:bodyPr/>
          <a:lstStyle/>
          <a:p>
            <a:fld id="{8AAAF705-908F-4F6B-9985-8EF18924B73E}" type="slidenum">
              <a:rPr lang="en-SE" smtClean="0"/>
              <a:t>14</a:t>
            </a:fld>
            <a:endParaRPr lang="en-SE"/>
          </a:p>
        </p:txBody>
      </p:sp>
    </p:spTree>
    <p:extLst>
      <p:ext uri="{BB962C8B-B14F-4D97-AF65-F5344CB8AC3E}">
        <p14:creationId xmlns:p14="http://schemas.microsoft.com/office/powerpoint/2010/main" val="14684797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a:t>
            </a:r>
            <a:r>
              <a:rPr lang="en-SE" dirty="0" err="1"/>
              <a:t>lområde</a:t>
            </a:r>
            <a:r>
              <a:rPr lang="en-SE" dirty="0"/>
              <a:t> 3 och 4 är </a:t>
            </a:r>
            <a:r>
              <a:rPr lang="en-SE" dirty="0" err="1"/>
              <a:t>enligt</a:t>
            </a:r>
            <a:r>
              <a:rPr lang="en-SE" dirty="0"/>
              <a:t> </a:t>
            </a:r>
            <a:r>
              <a:rPr lang="en-SE" dirty="0" err="1"/>
              <a:t>svk</a:t>
            </a:r>
            <a:r>
              <a:rPr lang="en-SE" dirty="0"/>
              <a:t> redan nu </a:t>
            </a:r>
            <a:r>
              <a:rPr lang="en-SE" dirty="0" err="1"/>
              <a:t>på</a:t>
            </a:r>
            <a:r>
              <a:rPr lang="en-SE" dirty="0"/>
              <a:t> </a:t>
            </a:r>
            <a:r>
              <a:rPr lang="en-SE" dirty="0" err="1"/>
              <a:t>gränsen</a:t>
            </a:r>
            <a:r>
              <a:rPr lang="en-SE" dirty="0"/>
              <a:t>. </a:t>
            </a:r>
            <a:r>
              <a:rPr lang="en-GB" dirty="0"/>
              <a:t>E</a:t>
            </a:r>
            <a:r>
              <a:rPr lang="en-SE" dirty="0" err="1"/>
              <a:t>ffektbalansen</a:t>
            </a:r>
            <a:r>
              <a:rPr lang="en-SE" dirty="0"/>
              <a:t> </a:t>
            </a:r>
            <a:r>
              <a:rPr lang="en-SE" dirty="0" err="1"/>
              <a:t>minskar</a:t>
            </a:r>
            <a:r>
              <a:rPr lang="en-SE" dirty="0"/>
              <a:t> och </a:t>
            </a:r>
            <a:r>
              <a:rPr lang="en-SE" dirty="0" err="1"/>
              <a:t>åtgärder</a:t>
            </a:r>
            <a:r>
              <a:rPr lang="en-SE" dirty="0"/>
              <a:t> är att minska </a:t>
            </a:r>
            <a:r>
              <a:rPr lang="en-SE" dirty="0" err="1"/>
              <a:t>överföringskapaciteten</a:t>
            </a:r>
            <a:r>
              <a:rPr lang="en-SE" dirty="0"/>
              <a:t> för att </a:t>
            </a:r>
            <a:r>
              <a:rPr lang="en-SE" dirty="0" err="1"/>
              <a:t>undvika</a:t>
            </a:r>
            <a:r>
              <a:rPr lang="en-SE" dirty="0"/>
              <a:t> </a:t>
            </a:r>
            <a:r>
              <a:rPr lang="en-SE" dirty="0" err="1"/>
              <a:t>kollaps</a:t>
            </a:r>
            <a:r>
              <a:rPr lang="en-SE" dirty="0"/>
              <a:t> och </a:t>
            </a:r>
            <a:r>
              <a:rPr lang="en-SE" dirty="0" err="1"/>
              <a:t>dominoeffekt</a:t>
            </a:r>
            <a:r>
              <a:rPr lang="en-SE" dirty="0"/>
              <a:t> vid </a:t>
            </a:r>
            <a:r>
              <a:rPr lang="en-SE" dirty="0" err="1"/>
              <a:t>felfall</a:t>
            </a:r>
            <a:r>
              <a:rPr lang="en-SE" dirty="0"/>
              <a:t>.</a:t>
            </a:r>
          </a:p>
          <a:p>
            <a:r>
              <a:rPr lang="en-GB" dirty="0"/>
              <a:t>S</a:t>
            </a:r>
            <a:r>
              <a:rPr lang="en-SE" dirty="0"/>
              <a:t>tor </a:t>
            </a:r>
            <a:r>
              <a:rPr lang="en-SE" dirty="0" err="1"/>
              <a:t>kollapser</a:t>
            </a:r>
            <a:r>
              <a:rPr lang="en-SE" dirty="0"/>
              <a:t> </a:t>
            </a:r>
            <a:r>
              <a:rPr lang="en-SE" dirty="0" err="1"/>
              <a:t>inträffar</a:t>
            </a:r>
            <a:r>
              <a:rPr lang="en-SE" dirty="0"/>
              <a:t> ca </a:t>
            </a:r>
            <a:r>
              <a:rPr lang="en-SE" dirty="0" err="1"/>
              <a:t>vart</a:t>
            </a:r>
            <a:r>
              <a:rPr lang="en-SE" dirty="0"/>
              <a:t> 20e </a:t>
            </a:r>
            <a:r>
              <a:rPr lang="en-SE" dirty="0" err="1"/>
              <a:t>år</a:t>
            </a:r>
            <a:r>
              <a:rPr lang="en-SE" dirty="0"/>
              <a:t>. 1983, 2003 och </a:t>
            </a:r>
            <a:r>
              <a:rPr lang="en-SE" dirty="0" err="1"/>
              <a:t>nästa</a:t>
            </a:r>
            <a:r>
              <a:rPr lang="en-SE" dirty="0"/>
              <a:t> är </a:t>
            </a:r>
            <a:r>
              <a:rPr lang="en-SE" dirty="0" err="1"/>
              <a:t>statistiskt</a:t>
            </a:r>
            <a:r>
              <a:rPr lang="en-SE" dirty="0"/>
              <a:t> 2023.</a:t>
            </a:r>
          </a:p>
          <a:p>
            <a:r>
              <a:rPr lang="en-SE" dirty="0"/>
              <a:t>Det </a:t>
            </a:r>
            <a:r>
              <a:rPr lang="en-SE" dirty="0" err="1"/>
              <a:t>kommer</a:t>
            </a:r>
            <a:r>
              <a:rPr lang="en-SE" dirty="0"/>
              <a:t> att </a:t>
            </a:r>
            <a:r>
              <a:rPr lang="en-SE" dirty="0" err="1"/>
              <a:t>bli</a:t>
            </a:r>
            <a:r>
              <a:rPr lang="en-SE" dirty="0"/>
              <a:t> </a:t>
            </a:r>
            <a:r>
              <a:rPr lang="en-SE" dirty="0" err="1"/>
              <a:t>vanligare</a:t>
            </a:r>
            <a:r>
              <a:rPr lang="en-SE" dirty="0"/>
              <a:t> </a:t>
            </a:r>
            <a:r>
              <a:rPr lang="en-SE" dirty="0" err="1"/>
              <a:t>framöver</a:t>
            </a:r>
            <a:r>
              <a:rPr lang="en-SE" dirty="0"/>
              <a:t> om inte </a:t>
            </a:r>
            <a:r>
              <a:rPr lang="en-SE" dirty="0" err="1"/>
              <a:t>åtgärder</a:t>
            </a:r>
            <a:r>
              <a:rPr lang="en-SE" dirty="0"/>
              <a:t> </a:t>
            </a:r>
            <a:r>
              <a:rPr lang="en-SE" dirty="0" err="1"/>
              <a:t>för</a:t>
            </a:r>
            <a:r>
              <a:rPr lang="en-SE" dirty="0"/>
              <a:t> </a:t>
            </a:r>
            <a:r>
              <a:rPr lang="en-SE" dirty="0" err="1"/>
              <a:t>planerbar</a:t>
            </a:r>
            <a:r>
              <a:rPr lang="en-SE" dirty="0"/>
              <a:t> kraft tas</a:t>
            </a:r>
          </a:p>
          <a:p>
            <a:endParaRPr lang="en-SE" dirty="0"/>
          </a:p>
          <a:p>
            <a:r>
              <a:rPr lang="en-SE" dirty="0"/>
              <a:t>El </a:t>
            </a:r>
            <a:r>
              <a:rPr lang="en-SE" dirty="0" err="1"/>
              <a:t>går</a:t>
            </a:r>
            <a:r>
              <a:rPr lang="en-SE" dirty="0"/>
              <a:t> fort. </a:t>
            </a:r>
            <a:r>
              <a:rPr lang="en-GB" dirty="0"/>
              <a:t>N</a:t>
            </a:r>
            <a:r>
              <a:rPr lang="en-SE" dirty="0"/>
              <a:t>orra SE till </a:t>
            </a:r>
            <a:r>
              <a:rPr lang="en-SE" dirty="0" err="1"/>
              <a:t>södra</a:t>
            </a:r>
            <a:r>
              <a:rPr lang="en-SE" dirty="0"/>
              <a:t> DE </a:t>
            </a:r>
            <a:r>
              <a:rPr lang="en-SE" dirty="0" err="1"/>
              <a:t>på</a:t>
            </a:r>
            <a:r>
              <a:rPr lang="en-SE" dirty="0"/>
              <a:t> 8ms rent </a:t>
            </a:r>
            <a:r>
              <a:rPr lang="en-SE" dirty="0" err="1"/>
              <a:t>teoretiskt</a:t>
            </a:r>
            <a:r>
              <a:rPr lang="en-SE" dirty="0"/>
              <a:t>.</a:t>
            </a:r>
          </a:p>
        </p:txBody>
      </p:sp>
      <p:sp>
        <p:nvSpPr>
          <p:cNvPr id="4" name="Slide Number Placeholder 3"/>
          <p:cNvSpPr>
            <a:spLocks noGrp="1"/>
          </p:cNvSpPr>
          <p:nvPr>
            <p:ph type="sldNum" sz="quarter" idx="5"/>
          </p:nvPr>
        </p:nvSpPr>
        <p:spPr/>
        <p:txBody>
          <a:bodyPr/>
          <a:lstStyle/>
          <a:p>
            <a:fld id="{8AAAF705-908F-4F6B-9985-8EF18924B73E}" type="slidenum">
              <a:rPr lang="en-SE" smtClean="0"/>
              <a:t>15</a:t>
            </a:fld>
            <a:endParaRPr lang="en-SE"/>
          </a:p>
        </p:txBody>
      </p:sp>
    </p:spTree>
    <p:extLst>
      <p:ext uri="{BB962C8B-B14F-4D97-AF65-F5344CB8AC3E}">
        <p14:creationId xmlns:p14="http://schemas.microsoft.com/office/powerpoint/2010/main" val="38145391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sv" sz="1200" b="1" dirty="0">
                <a:effectLst/>
                <a:latin typeface="Calibri" panose="020F0502020204030204" pitchFamily="34" charset="0"/>
                <a:ea typeface="Calibri" panose="020F0502020204030204" pitchFamily="34" charset="0"/>
                <a:cs typeface="Times New Roman" panose="02020603050405020304" pitchFamily="18" charset="0"/>
              </a:rPr>
              <a:t>El kan inte lagras i stor omfattning. </a:t>
            </a:r>
            <a:r>
              <a:rPr lang="sv" sz="1200" dirty="0">
                <a:effectLst/>
                <a:latin typeface="Calibri" panose="020F0502020204030204" pitchFamily="34" charset="0"/>
                <a:ea typeface="Calibri" panose="020F0502020204030204" pitchFamily="34" charset="0"/>
                <a:cs typeface="Times New Roman" panose="02020603050405020304" pitchFamily="18" charset="0"/>
              </a:rPr>
              <a:t>Därför måste det </a:t>
            </a:r>
            <a:r>
              <a:rPr lang="en-SE" sz="1200" dirty="0">
                <a:effectLst/>
                <a:latin typeface="Calibri" panose="020F0502020204030204" pitchFamily="34" charset="0"/>
                <a:ea typeface="Calibri" panose="020F0502020204030204" pitchFamily="34" charset="0"/>
                <a:cs typeface="Times New Roman" panose="02020603050405020304" pitchFamily="18" charset="0"/>
              </a:rPr>
              <a:t>i </a:t>
            </a:r>
            <a:r>
              <a:rPr lang="en-SE" sz="1200" dirty="0" err="1">
                <a:effectLst/>
                <a:latin typeface="Calibri" panose="020F0502020204030204" pitchFamily="34" charset="0"/>
                <a:ea typeface="Calibri" panose="020F0502020204030204" pitchFamily="34" charset="0"/>
                <a:cs typeface="Times New Roman" panose="02020603050405020304" pitchFamily="18" charset="0"/>
              </a:rPr>
              <a:t>varje</a:t>
            </a:r>
            <a:r>
              <a:rPr lang="en-SE" sz="1200" dirty="0">
                <a:effectLst/>
                <a:latin typeface="Calibri" panose="020F0502020204030204" pitchFamily="34" charset="0"/>
                <a:ea typeface="Calibri" panose="020F0502020204030204" pitchFamily="34" charset="0"/>
                <a:cs typeface="Times New Roman" panose="02020603050405020304" pitchFamily="18" charset="0"/>
              </a:rPr>
              <a:t> </a:t>
            </a:r>
            <a:r>
              <a:rPr lang="en-SE" sz="1200" dirty="0" err="1">
                <a:effectLst/>
                <a:latin typeface="Calibri" panose="020F0502020204030204" pitchFamily="34" charset="0"/>
                <a:ea typeface="Calibri" panose="020F0502020204030204" pitchFamily="34" charset="0"/>
                <a:cs typeface="Times New Roman" panose="02020603050405020304" pitchFamily="18" charset="0"/>
              </a:rPr>
              <a:t>ögonblick</a:t>
            </a:r>
            <a:r>
              <a:rPr lang="en-SE" sz="1200" dirty="0">
                <a:effectLst/>
                <a:latin typeface="Calibri" panose="020F0502020204030204" pitchFamily="34" charset="0"/>
                <a:ea typeface="Calibri" panose="020F0502020204030204" pitchFamily="34" charset="0"/>
                <a:cs typeface="Times New Roman" panose="02020603050405020304" pitchFamily="18" charset="0"/>
              </a:rPr>
              <a:t> </a:t>
            </a:r>
            <a:r>
              <a:rPr lang="sv" sz="1200" dirty="0">
                <a:effectLst/>
                <a:latin typeface="Calibri" panose="020F0502020204030204" pitchFamily="34" charset="0"/>
                <a:ea typeface="Calibri" panose="020F0502020204030204" pitchFamily="34" charset="0"/>
                <a:cs typeface="Times New Roman" panose="02020603050405020304" pitchFamily="18" charset="0"/>
              </a:rPr>
              <a:t>finnas en balans mellan hur mycket e</a:t>
            </a:r>
            <a:r>
              <a:rPr lang="en-SE" sz="1200" dirty="0" err="1">
                <a:effectLst/>
                <a:latin typeface="Calibri" panose="020F0502020204030204" pitchFamily="34" charset="0"/>
                <a:ea typeface="Calibri" panose="020F0502020204030204" pitchFamily="34" charset="0"/>
                <a:cs typeface="Times New Roman" panose="02020603050405020304" pitchFamily="18" charset="0"/>
              </a:rPr>
              <a:t>ffekt</a:t>
            </a:r>
            <a:r>
              <a:rPr lang="sv" sz="1200" dirty="0">
                <a:effectLst/>
                <a:latin typeface="Calibri" panose="020F0502020204030204" pitchFamily="34" charset="0"/>
                <a:ea typeface="Calibri" panose="020F0502020204030204" pitchFamily="34" charset="0"/>
                <a:cs typeface="Times New Roman" panose="02020603050405020304" pitchFamily="18" charset="0"/>
              </a:rPr>
              <a:t> som produceras och</a:t>
            </a:r>
            <a:r>
              <a:rPr lang="en-SE" sz="1200" dirty="0">
                <a:effectLst/>
                <a:latin typeface="Calibri" panose="020F0502020204030204" pitchFamily="34" charset="0"/>
                <a:ea typeface="Calibri" panose="020F0502020204030204" pitchFamily="34" charset="0"/>
                <a:cs typeface="Times New Roman" panose="02020603050405020304" pitchFamily="18" charset="0"/>
              </a:rPr>
              <a:t> </a:t>
            </a:r>
            <a:r>
              <a:rPr lang="sv" sz="1200" dirty="0">
                <a:effectLst/>
                <a:latin typeface="Calibri" panose="020F0502020204030204" pitchFamily="34" charset="0"/>
                <a:ea typeface="Calibri" panose="020F0502020204030204" pitchFamily="34" charset="0"/>
                <a:cs typeface="Times New Roman" panose="02020603050405020304" pitchFamily="18" charset="0"/>
              </a:rPr>
              <a:t>används. </a:t>
            </a:r>
            <a:r>
              <a:rPr lang="en-SE" sz="1200" dirty="0" err="1">
                <a:effectLst/>
                <a:latin typeface="Calibri" panose="020F0502020204030204" pitchFamily="34" charset="0"/>
                <a:ea typeface="Calibri" panose="020F0502020204030204" pitchFamily="34" charset="0"/>
                <a:cs typeface="Times New Roman" panose="02020603050405020304" pitchFamily="18" charset="0"/>
              </a:rPr>
              <a:t>Obalans</a:t>
            </a:r>
            <a:r>
              <a:rPr lang="en-SE" sz="1200" dirty="0">
                <a:effectLst/>
                <a:latin typeface="Calibri" panose="020F0502020204030204" pitchFamily="34" charset="0"/>
                <a:ea typeface="Calibri" panose="020F0502020204030204" pitchFamily="34" charset="0"/>
                <a:cs typeface="Times New Roman" panose="02020603050405020304" pitchFamily="18" charset="0"/>
              </a:rPr>
              <a:t> kan </a:t>
            </a:r>
            <a:r>
              <a:rPr lang="sv" sz="1200" dirty="0">
                <a:effectLst/>
                <a:latin typeface="Calibri" panose="020F0502020204030204" pitchFamily="34" charset="0"/>
                <a:ea typeface="Calibri" panose="020F0502020204030204" pitchFamily="34" charset="0"/>
                <a:cs typeface="Times New Roman" panose="02020603050405020304" pitchFamily="18" charset="0"/>
              </a:rPr>
              <a:t>leda till allvarliga konsekvenser i samhället </a:t>
            </a:r>
            <a:r>
              <a:rPr lang="en-SE" sz="1200" dirty="0">
                <a:effectLst/>
                <a:latin typeface="Calibri" panose="020F0502020204030204" pitchFamily="34" charset="0"/>
                <a:ea typeface="Calibri" panose="020F0502020204030204" pitchFamily="34" charset="0"/>
                <a:cs typeface="Times New Roman" panose="02020603050405020304" pitchFamily="18" charset="0"/>
              </a:rPr>
              <a:t>och det </a:t>
            </a:r>
            <a:r>
              <a:rPr lang="sv" sz="1200" dirty="0">
                <a:effectLst/>
                <a:latin typeface="Calibri" panose="020F0502020204030204" pitchFamily="34" charset="0"/>
                <a:ea typeface="Calibri" panose="020F0502020204030204" pitchFamily="34" charset="0"/>
                <a:cs typeface="Times New Roman" panose="02020603050405020304" pitchFamily="18" charset="0"/>
              </a:rPr>
              <a:t>finns</a:t>
            </a:r>
            <a:r>
              <a:rPr lang="en-SE" sz="1200" dirty="0">
                <a:effectLst/>
                <a:latin typeface="Calibri" panose="020F0502020204030204" pitchFamily="34" charset="0"/>
                <a:ea typeface="Calibri" panose="020F0502020204030204" pitchFamily="34" charset="0"/>
                <a:cs typeface="Times New Roman" panose="02020603050405020304" pitchFamily="18" charset="0"/>
              </a:rPr>
              <a:t> </a:t>
            </a:r>
            <a:r>
              <a:rPr lang="sv" sz="1200" dirty="0">
                <a:effectLst/>
                <a:latin typeface="Calibri" panose="020F0502020204030204" pitchFamily="34" charset="0"/>
                <a:ea typeface="Calibri" panose="020F0502020204030204" pitchFamily="34" charset="0"/>
                <a:cs typeface="Times New Roman" panose="02020603050405020304" pitchFamily="18" charset="0"/>
              </a:rPr>
              <a:t>förberedda åtgärder för att</a:t>
            </a:r>
            <a:r>
              <a:rPr lang="en-SE" sz="1200" dirty="0">
                <a:effectLst/>
                <a:latin typeface="Calibri" panose="020F0502020204030204" pitchFamily="34" charset="0"/>
                <a:ea typeface="Calibri" panose="020F0502020204030204" pitchFamily="34" charset="0"/>
                <a:cs typeface="Times New Roman" panose="02020603050405020304" pitchFamily="18" charset="0"/>
              </a:rPr>
              <a:t> </a:t>
            </a:r>
            <a:r>
              <a:rPr lang="sv" sz="1200" dirty="0">
                <a:effectLst/>
                <a:latin typeface="Calibri" panose="020F0502020204030204" pitchFamily="34" charset="0"/>
                <a:ea typeface="Calibri" panose="020F0502020204030204" pitchFamily="34" charset="0"/>
                <a:cs typeface="Times New Roman" panose="02020603050405020304" pitchFamily="18" charset="0"/>
              </a:rPr>
              <a:t>förebygga och lindra konsekvenserna av</a:t>
            </a:r>
            <a:r>
              <a:rPr lang="en-SE" sz="1200" dirty="0">
                <a:effectLst/>
                <a:latin typeface="Calibri" panose="020F0502020204030204" pitchFamily="34" charset="0"/>
                <a:ea typeface="Calibri" panose="020F0502020204030204" pitchFamily="34" charset="0"/>
                <a:cs typeface="Times New Roman" panose="02020603050405020304" pitchFamily="18" charset="0"/>
              </a:rPr>
              <a:t> </a:t>
            </a:r>
            <a:r>
              <a:rPr lang="sv" sz="1200" dirty="0">
                <a:effectLst/>
                <a:latin typeface="Calibri" panose="020F0502020204030204" pitchFamily="34" charset="0"/>
                <a:ea typeface="Calibri" panose="020F0502020204030204" pitchFamily="34" charset="0"/>
                <a:cs typeface="Times New Roman" panose="02020603050405020304" pitchFamily="18" charset="0"/>
              </a:rPr>
              <a:t>effektbrist.</a:t>
            </a:r>
            <a:endParaRPr lang="en-SE"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sv" sz="1200" dirty="0">
                <a:effectLst/>
                <a:latin typeface="Calibri" panose="020F0502020204030204" pitchFamily="34" charset="0"/>
                <a:ea typeface="Calibri" panose="020F0502020204030204" pitchFamily="34" charset="0"/>
                <a:cs typeface="Times New Roman" panose="02020603050405020304" pitchFamily="18" charset="0"/>
              </a:rPr>
              <a:t> </a:t>
            </a:r>
            <a:r>
              <a:rPr lang="sv" sz="1200" b="1" dirty="0">
                <a:effectLst/>
                <a:latin typeface="Calibri" panose="020F0502020204030204" pitchFamily="34" charset="0"/>
                <a:ea typeface="Calibri" panose="020F0502020204030204" pitchFamily="34" charset="0"/>
                <a:cs typeface="Times New Roman" panose="02020603050405020304" pitchFamily="18" charset="0"/>
              </a:rPr>
              <a:t>Svenska kraftnät (SvK) är ansvarig för att upprätthålla effektbalans </a:t>
            </a:r>
            <a:r>
              <a:rPr lang="sv" sz="1200" dirty="0">
                <a:effectLst/>
                <a:latin typeface="Calibri" panose="020F0502020204030204" pitchFamily="34" charset="0"/>
                <a:ea typeface="Calibri" panose="020F0502020204030204" pitchFamily="34" charset="0"/>
                <a:cs typeface="Times New Roman" panose="02020603050405020304" pitchFamily="18" charset="0"/>
              </a:rPr>
              <a:t>och har ett antal "verktyg" att använda för att se till att det i varje stund tillförs samma mängd el till systemet som det används. </a:t>
            </a:r>
            <a:endParaRPr lang="en-SE"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sv" sz="1200" b="1" dirty="0">
                <a:effectLst/>
                <a:latin typeface="Calibri" panose="020F0502020204030204" pitchFamily="34" charset="0"/>
                <a:ea typeface="Calibri" panose="020F0502020204030204" pitchFamily="34" charset="0"/>
                <a:cs typeface="Times New Roman" panose="02020603050405020304" pitchFamily="18" charset="0"/>
              </a:rPr>
              <a:t>Effektreserv</a:t>
            </a:r>
            <a:r>
              <a:rPr lang="en-SE" sz="1200" b="1" dirty="0">
                <a:effectLst/>
                <a:latin typeface="Calibri" panose="020F0502020204030204" pitchFamily="34" charset="0"/>
                <a:ea typeface="Calibri" panose="020F0502020204030204" pitchFamily="34" charset="0"/>
                <a:cs typeface="Times New Roman" panose="02020603050405020304" pitchFamily="18" charset="0"/>
              </a:rPr>
              <a:t>. </a:t>
            </a:r>
            <a:r>
              <a:rPr lang="sv" sz="1200" dirty="0">
                <a:effectLst/>
                <a:latin typeface="Calibri" panose="020F0502020204030204" pitchFamily="34" charset="0"/>
                <a:ea typeface="Calibri" panose="020F0502020204030204" pitchFamily="34" charset="0"/>
                <a:cs typeface="Times New Roman" panose="02020603050405020304" pitchFamily="18" charset="0"/>
              </a:rPr>
              <a:t>Vid en befarad effektbrist finns en effektreserv som kan användas. Den skapas genom att SvK varje år ingår avtal med ett antal elproducenter, elleverantörer och elanvändare om att producera extra effekt eller minska sin elanvändning.</a:t>
            </a:r>
            <a:endParaRPr lang="en-SE"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SE"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sv" sz="1200" dirty="0">
                <a:effectLst/>
                <a:latin typeface="Calibri" panose="020F0502020204030204" pitchFamily="34" charset="0"/>
                <a:ea typeface="Calibri" panose="020F0502020204030204" pitchFamily="34" charset="0"/>
                <a:cs typeface="Times New Roman" panose="02020603050405020304" pitchFamily="18" charset="0"/>
              </a:rPr>
              <a:t> </a:t>
            </a:r>
            <a:r>
              <a:rPr lang="sv" sz="1200" b="1" dirty="0">
                <a:effectLst/>
                <a:latin typeface="Calibri" panose="020F0502020204030204" pitchFamily="34" charset="0"/>
                <a:ea typeface="Calibri" panose="020F0502020204030204" pitchFamily="34" charset="0"/>
                <a:cs typeface="Times New Roman" panose="02020603050405020304" pitchFamily="18" charset="0"/>
              </a:rPr>
              <a:t>Manuell förbrukningsfrånkoppling (MFK)</a:t>
            </a:r>
            <a:r>
              <a:rPr lang="en-SE" sz="1200" b="1" dirty="0">
                <a:effectLst/>
                <a:latin typeface="Calibri" panose="020F0502020204030204" pitchFamily="34" charset="0"/>
                <a:ea typeface="Calibri" panose="020F0502020204030204" pitchFamily="34" charset="0"/>
                <a:cs typeface="Times New Roman" panose="02020603050405020304" pitchFamily="18" charset="0"/>
              </a:rPr>
              <a:t>.  </a:t>
            </a:r>
            <a:r>
              <a:rPr lang="en-SE" sz="1200" dirty="0">
                <a:effectLst/>
                <a:latin typeface="Calibri" panose="020F0502020204030204" pitchFamily="34" charset="0"/>
                <a:ea typeface="Calibri" panose="020F0502020204030204" pitchFamily="34" charset="0"/>
                <a:cs typeface="Times New Roman" panose="02020603050405020304" pitchFamily="18" charset="0"/>
              </a:rPr>
              <a:t>So</a:t>
            </a:r>
            <a:r>
              <a:rPr lang="sv" sz="1200" dirty="0">
                <a:effectLst/>
                <a:latin typeface="Calibri" panose="020F0502020204030204" pitchFamily="34" charset="0"/>
                <a:ea typeface="Calibri" panose="020F0502020204030204" pitchFamily="34" charset="0"/>
                <a:cs typeface="Times New Roman" panose="02020603050405020304" pitchFamily="18" charset="0"/>
              </a:rPr>
              <a:t>m en sista åtgärd</a:t>
            </a:r>
            <a:r>
              <a:rPr lang="en-SE" sz="1200" dirty="0">
                <a:effectLst/>
                <a:latin typeface="Calibri" panose="020F0502020204030204" pitchFamily="34" charset="0"/>
                <a:ea typeface="Calibri" panose="020F0502020204030204" pitchFamily="34" charset="0"/>
                <a:cs typeface="Times New Roman" panose="02020603050405020304" pitchFamily="18" charset="0"/>
              </a:rPr>
              <a:t> </a:t>
            </a:r>
            <a:r>
              <a:rPr lang="en-SE" sz="1200" dirty="0">
                <a:latin typeface="Calibri" panose="020F0502020204030204" pitchFamily="34" charset="0"/>
                <a:ea typeface="Calibri" panose="020F0502020204030204" pitchFamily="34" charset="0"/>
                <a:cs typeface="Times New Roman" panose="02020603050405020304" pitchFamily="18" charset="0"/>
              </a:rPr>
              <a:t>kan </a:t>
            </a:r>
            <a:r>
              <a:rPr lang="sv" sz="1200" dirty="0">
                <a:effectLst/>
                <a:latin typeface="Calibri" panose="020F0502020204030204" pitchFamily="34" charset="0"/>
                <a:ea typeface="Calibri" panose="020F0502020204030204" pitchFamily="34" charset="0"/>
                <a:cs typeface="Times New Roman" panose="02020603050405020304" pitchFamily="18" charset="0"/>
              </a:rPr>
              <a:t>MFK</a:t>
            </a:r>
            <a:r>
              <a:rPr lang="en-SE" sz="1200" dirty="0">
                <a:effectLst/>
                <a:latin typeface="Calibri" panose="020F0502020204030204" pitchFamily="34" charset="0"/>
                <a:ea typeface="Calibri" panose="020F0502020204030204" pitchFamily="34" charset="0"/>
                <a:cs typeface="Times New Roman" panose="02020603050405020304" pitchFamily="18" charset="0"/>
              </a:rPr>
              <a:t> </a:t>
            </a:r>
            <a:r>
              <a:rPr lang="en-SE" sz="1200" dirty="0" err="1">
                <a:effectLst/>
                <a:latin typeface="Calibri" panose="020F0502020204030204" pitchFamily="34" charset="0"/>
                <a:ea typeface="Calibri" panose="020F0502020204030204" pitchFamily="34" charset="0"/>
                <a:cs typeface="Times New Roman" panose="02020603050405020304" pitchFamily="18" charset="0"/>
              </a:rPr>
              <a:t>beordras</a:t>
            </a:r>
            <a:r>
              <a:rPr lang="en-SE" sz="1200" dirty="0">
                <a:effectLst/>
                <a:latin typeface="Calibri" panose="020F0502020204030204" pitchFamily="34" charset="0"/>
                <a:ea typeface="Calibri" panose="020F0502020204030204" pitchFamily="34" charset="0"/>
                <a:cs typeface="Times New Roman" panose="02020603050405020304" pitchFamily="18" charset="0"/>
              </a:rPr>
              <a:t> </a:t>
            </a:r>
            <a:r>
              <a:rPr lang="sv" sz="1200" dirty="0">
                <a:effectLst/>
                <a:latin typeface="Calibri" panose="020F0502020204030204" pitchFamily="34" charset="0"/>
                <a:ea typeface="Calibri" panose="020F0502020204030204" pitchFamily="34" charset="0"/>
                <a:cs typeface="Times New Roman" panose="02020603050405020304" pitchFamily="18" charset="0"/>
              </a:rPr>
              <a:t>för att upprätthålla effektbalansen. Då måste elnätsföretag på mycket kort varsel koppla ifrån vissa delar av nätet för att inte elförsörjningen i hela landet ska kollapsa. </a:t>
            </a:r>
            <a:endParaRPr lang="en-SE" dirty="0"/>
          </a:p>
          <a:p>
            <a:pPr>
              <a:lnSpc>
                <a:spcPct val="107000"/>
              </a:lnSpc>
              <a:spcAft>
                <a:spcPts val="800"/>
              </a:spcAft>
            </a:pPr>
            <a:endParaRPr lang="en-SE" dirty="0"/>
          </a:p>
          <a:p>
            <a:endParaRPr lang="en-SE" dirty="0"/>
          </a:p>
        </p:txBody>
      </p:sp>
      <p:sp>
        <p:nvSpPr>
          <p:cNvPr id="4" name="Slide Number Placeholder 3"/>
          <p:cNvSpPr>
            <a:spLocks noGrp="1"/>
          </p:cNvSpPr>
          <p:nvPr>
            <p:ph type="sldNum" sz="quarter" idx="5"/>
          </p:nvPr>
        </p:nvSpPr>
        <p:spPr/>
        <p:txBody>
          <a:bodyPr/>
          <a:lstStyle/>
          <a:p>
            <a:fld id="{8AAAF705-908F-4F6B-9985-8EF18924B73E}" type="slidenum">
              <a:rPr lang="en-SE" smtClean="0"/>
              <a:t>16</a:t>
            </a:fld>
            <a:endParaRPr lang="en-SE"/>
          </a:p>
        </p:txBody>
      </p:sp>
    </p:spTree>
    <p:extLst>
      <p:ext uri="{BB962C8B-B14F-4D97-AF65-F5344CB8AC3E}">
        <p14:creationId xmlns:p14="http://schemas.microsoft.com/office/powerpoint/2010/main" val="207956732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SE" dirty="0" err="1"/>
              <a:t>För</a:t>
            </a:r>
            <a:r>
              <a:rPr lang="en-SE" dirty="0"/>
              <a:t> att systemet </a:t>
            </a:r>
            <a:r>
              <a:rPr lang="en-SE" dirty="0" err="1"/>
              <a:t>skall</a:t>
            </a:r>
            <a:r>
              <a:rPr lang="en-SE" dirty="0"/>
              <a:t> </a:t>
            </a:r>
            <a:r>
              <a:rPr lang="en-SE" dirty="0" err="1"/>
              <a:t>funger</a:t>
            </a:r>
            <a:r>
              <a:rPr lang="en-SE" dirty="0"/>
              <a:t> </a:t>
            </a:r>
            <a:r>
              <a:rPr lang="en-SE" dirty="0" err="1"/>
              <a:t>pålitligt</a:t>
            </a:r>
            <a:r>
              <a:rPr lang="en-SE" dirty="0"/>
              <a:t> </a:t>
            </a:r>
            <a:r>
              <a:rPr lang="en-SE" dirty="0" err="1"/>
              <a:t>behövs</a:t>
            </a:r>
            <a:r>
              <a:rPr lang="en-SE" dirty="0"/>
              <a:t> </a:t>
            </a:r>
            <a:r>
              <a:rPr lang="en-SE" dirty="0" err="1"/>
              <a:t>mekanisk</a:t>
            </a:r>
            <a:r>
              <a:rPr lang="en-SE" dirty="0"/>
              <a:t> </a:t>
            </a:r>
            <a:r>
              <a:rPr lang="en-SE" dirty="0" err="1"/>
              <a:t>effetkbalans</a:t>
            </a:r>
            <a:r>
              <a:rPr lang="en-SE" dirty="0"/>
              <a:t> i form av </a:t>
            </a:r>
            <a:r>
              <a:rPr lang="en-SE" dirty="0" err="1"/>
              <a:t>svängmassa</a:t>
            </a:r>
            <a:r>
              <a:rPr lang="en-SE" dirty="0"/>
              <a:t> </a:t>
            </a:r>
            <a:r>
              <a:rPr lang="en-SE" dirty="0" err="1"/>
              <a:t>sk</a:t>
            </a:r>
            <a:r>
              <a:rPr lang="en-SE" dirty="0"/>
              <a:t> </a:t>
            </a:r>
            <a:r>
              <a:rPr lang="en-SE" dirty="0" err="1"/>
              <a:t>frekvens</a:t>
            </a:r>
            <a:r>
              <a:rPr lang="en-SE" dirty="0"/>
              <a:t> </a:t>
            </a:r>
            <a:r>
              <a:rPr lang="en-SE" dirty="0" err="1"/>
              <a:t>stabilisering</a:t>
            </a:r>
            <a:r>
              <a:rPr lang="en-SE" dirty="0"/>
              <a:t>. Det </a:t>
            </a:r>
            <a:r>
              <a:rPr lang="en-SE" dirty="0" err="1"/>
              <a:t>finns</a:t>
            </a:r>
            <a:r>
              <a:rPr lang="en-SE" dirty="0"/>
              <a:t> i </a:t>
            </a:r>
            <a:r>
              <a:rPr lang="en-SE" dirty="0" err="1"/>
              <a:t>stora</a:t>
            </a:r>
            <a:r>
              <a:rPr lang="en-SE" dirty="0"/>
              <a:t> </a:t>
            </a:r>
            <a:r>
              <a:rPr lang="en-SE" dirty="0" err="1"/>
              <a:t>mängder</a:t>
            </a:r>
            <a:r>
              <a:rPr lang="en-SE" dirty="0"/>
              <a:t> i kärnkraft och </a:t>
            </a:r>
            <a:r>
              <a:rPr lang="en-SE" dirty="0" err="1"/>
              <a:t>vattenkraft</a:t>
            </a:r>
            <a:r>
              <a:rPr lang="en-SE" dirty="0"/>
              <a:t> men i </a:t>
            </a:r>
            <a:r>
              <a:rPr lang="en-SE" dirty="0" err="1"/>
              <a:t>små</a:t>
            </a:r>
            <a:r>
              <a:rPr lang="en-SE" dirty="0"/>
              <a:t> </a:t>
            </a:r>
            <a:r>
              <a:rPr lang="en-SE" dirty="0" err="1"/>
              <a:t>mängder</a:t>
            </a:r>
            <a:r>
              <a:rPr lang="en-SE" dirty="0"/>
              <a:t> i </a:t>
            </a:r>
            <a:r>
              <a:rPr lang="en-SE" dirty="0" err="1"/>
              <a:t>tex</a:t>
            </a:r>
            <a:r>
              <a:rPr lang="en-SE" dirty="0"/>
              <a:t> vindkraft. Detta kan </a:t>
            </a:r>
            <a:r>
              <a:rPr lang="en-SE" dirty="0" err="1"/>
              <a:t>ge</a:t>
            </a:r>
            <a:r>
              <a:rPr lang="en-SE" dirty="0"/>
              <a:t> </a:t>
            </a:r>
            <a:r>
              <a:rPr lang="en-SE" dirty="0" err="1"/>
              <a:t>snabba</a:t>
            </a:r>
            <a:r>
              <a:rPr lang="en-SE" dirty="0"/>
              <a:t> </a:t>
            </a:r>
            <a:r>
              <a:rPr lang="en-SE" dirty="0" err="1"/>
              <a:t>svängninar</a:t>
            </a:r>
            <a:r>
              <a:rPr lang="en-SE" dirty="0"/>
              <a:t> </a:t>
            </a:r>
            <a:r>
              <a:rPr lang="en-SE" dirty="0" err="1"/>
              <a:t>som</a:t>
            </a:r>
            <a:r>
              <a:rPr lang="en-SE" dirty="0"/>
              <a:t> </a:t>
            </a:r>
            <a:r>
              <a:rPr lang="en-SE" dirty="0" err="1"/>
              <a:t>förstör</a:t>
            </a:r>
            <a:r>
              <a:rPr lang="en-SE" dirty="0"/>
              <a:t> </a:t>
            </a:r>
            <a:r>
              <a:rPr lang="en-SE" dirty="0" err="1"/>
              <a:t>ansluten</a:t>
            </a:r>
            <a:r>
              <a:rPr lang="en-SE" dirty="0"/>
              <a:t> </a:t>
            </a:r>
            <a:r>
              <a:rPr lang="en-SE" dirty="0" err="1"/>
              <a:t>utrustning</a:t>
            </a:r>
            <a:r>
              <a:rPr lang="en-SE" dirty="0"/>
              <a:t>.</a:t>
            </a:r>
          </a:p>
          <a:p>
            <a:endParaRPr lang="en-SE" dirty="0"/>
          </a:p>
          <a:p>
            <a:r>
              <a:rPr lang="en-GB" dirty="0"/>
              <a:t>F</a:t>
            </a:r>
            <a:r>
              <a:rPr lang="en-SE" dirty="0" err="1"/>
              <a:t>ör</a:t>
            </a:r>
            <a:r>
              <a:rPr lang="en-SE" dirty="0"/>
              <a:t> </a:t>
            </a:r>
            <a:r>
              <a:rPr lang="en-SE" dirty="0" err="1"/>
              <a:t>tex</a:t>
            </a:r>
            <a:r>
              <a:rPr lang="en-SE" dirty="0"/>
              <a:t> vindkraft </a:t>
            </a:r>
            <a:r>
              <a:rPr lang="en-SE" dirty="0" err="1"/>
              <a:t>behövs</a:t>
            </a:r>
            <a:r>
              <a:rPr lang="en-SE" dirty="0"/>
              <a:t> effekt backup när det inte blåser och </a:t>
            </a:r>
            <a:r>
              <a:rPr lang="en-SE" dirty="0" err="1"/>
              <a:t>reaktiv</a:t>
            </a:r>
            <a:r>
              <a:rPr lang="en-SE" dirty="0"/>
              <a:t> </a:t>
            </a:r>
            <a:r>
              <a:rPr lang="en-SE" dirty="0" err="1"/>
              <a:t>effektkompensering</a:t>
            </a:r>
            <a:r>
              <a:rPr lang="en-SE" dirty="0"/>
              <a:t> (</a:t>
            </a:r>
            <a:r>
              <a:rPr lang="en-SE" dirty="0" err="1"/>
              <a:t>spänningsstabilisering</a:t>
            </a:r>
            <a:r>
              <a:rPr lang="en-SE" dirty="0"/>
              <a:t>) och rotations </a:t>
            </a:r>
            <a:r>
              <a:rPr lang="en-SE" dirty="0" err="1"/>
              <a:t>energi</a:t>
            </a:r>
            <a:r>
              <a:rPr lang="en-SE" dirty="0"/>
              <a:t> (</a:t>
            </a:r>
            <a:r>
              <a:rPr lang="en-SE" dirty="0" err="1"/>
              <a:t>frekvens</a:t>
            </a:r>
            <a:r>
              <a:rPr lang="en-SE" dirty="0"/>
              <a:t> </a:t>
            </a:r>
            <a:r>
              <a:rPr lang="en-SE" dirty="0" err="1"/>
              <a:t>stabilisering</a:t>
            </a:r>
            <a:r>
              <a:rPr lang="en-SE" dirty="0"/>
              <a:t>) när det blåser.</a:t>
            </a:r>
          </a:p>
        </p:txBody>
      </p:sp>
      <p:sp>
        <p:nvSpPr>
          <p:cNvPr id="4" name="Slide Number Placeholder 3"/>
          <p:cNvSpPr>
            <a:spLocks noGrp="1"/>
          </p:cNvSpPr>
          <p:nvPr>
            <p:ph type="sldNum" sz="quarter" idx="5"/>
          </p:nvPr>
        </p:nvSpPr>
        <p:spPr/>
        <p:txBody>
          <a:bodyPr/>
          <a:lstStyle/>
          <a:p>
            <a:fld id="{8AAAF705-908F-4F6B-9985-8EF18924B73E}" type="slidenum">
              <a:rPr lang="en-SE" smtClean="0"/>
              <a:t>17</a:t>
            </a:fld>
            <a:endParaRPr lang="en-SE"/>
          </a:p>
        </p:txBody>
      </p:sp>
    </p:spTree>
    <p:extLst>
      <p:ext uri="{BB962C8B-B14F-4D97-AF65-F5344CB8AC3E}">
        <p14:creationId xmlns:p14="http://schemas.microsoft.com/office/powerpoint/2010/main" val="232450921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E"/>
          </a:p>
        </p:txBody>
      </p:sp>
      <p:sp>
        <p:nvSpPr>
          <p:cNvPr id="4" name="Slide Number Placeholder 3"/>
          <p:cNvSpPr>
            <a:spLocks noGrp="1"/>
          </p:cNvSpPr>
          <p:nvPr>
            <p:ph type="sldNum" sz="quarter" idx="5"/>
          </p:nvPr>
        </p:nvSpPr>
        <p:spPr/>
        <p:txBody>
          <a:bodyPr/>
          <a:lstStyle/>
          <a:p>
            <a:fld id="{8AAAF705-908F-4F6B-9985-8EF18924B73E}" type="slidenum">
              <a:rPr lang="en-SE" smtClean="0"/>
              <a:t>18</a:t>
            </a:fld>
            <a:endParaRPr lang="en-SE"/>
          </a:p>
        </p:txBody>
      </p:sp>
    </p:spTree>
    <p:extLst>
      <p:ext uri="{BB962C8B-B14F-4D97-AF65-F5344CB8AC3E}">
        <p14:creationId xmlns:p14="http://schemas.microsoft.com/office/powerpoint/2010/main" val="100088734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SE" dirty="0"/>
              <a:t>SVK </a:t>
            </a:r>
            <a:r>
              <a:rPr lang="en-SE" dirty="0" err="1"/>
              <a:t>satsar</a:t>
            </a:r>
            <a:r>
              <a:rPr lang="en-SE" dirty="0"/>
              <a:t> runt 100 </a:t>
            </a:r>
            <a:r>
              <a:rPr lang="en-SE" dirty="0" err="1"/>
              <a:t>miljarder</a:t>
            </a:r>
            <a:r>
              <a:rPr lang="en-SE" dirty="0"/>
              <a:t> de </a:t>
            </a:r>
            <a:r>
              <a:rPr lang="en-SE" dirty="0" err="1"/>
              <a:t>kommande</a:t>
            </a:r>
            <a:r>
              <a:rPr lang="en-SE" dirty="0"/>
              <a:t> 10 </a:t>
            </a:r>
            <a:r>
              <a:rPr lang="en-SE" dirty="0" err="1"/>
              <a:t>åren</a:t>
            </a:r>
            <a:r>
              <a:rPr lang="en-SE" dirty="0"/>
              <a:t> </a:t>
            </a:r>
            <a:r>
              <a:rPr lang="en-SE" dirty="0" err="1"/>
              <a:t>på</a:t>
            </a:r>
            <a:r>
              <a:rPr lang="en-SE" dirty="0"/>
              <a:t> </a:t>
            </a:r>
            <a:r>
              <a:rPr lang="en-SE" dirty="0" err="1"/>
              <a:t>nätutbyggnad</a:t>
            </a:r>
            <a:r>
              <a:rPr lang="en-SE" dirty="0"/>
              <a:t>.</a:t>
            </a:r>
          </a:p>
          <a:p>
            <a:r>
              <a:rPr lang="en-SE" dirty="0"/>
              <a:t>Men det </a:t>
            </a:r>
            <a:r>
              <a:rPr lang="en-SE" dirty="0" err="1"/>
              <a:t>kommer</a:t>
            </a:r>
            <a:r>
              <a:rPr lang="en-SE" dirty="0"/>
              <a:t> </a:t>
            </a:r>
            <a:r>
              <a:rPr lang="en-SE" dirty="0" err="1"/>
              <a:t>alltid</a:t>
            </a:r>
            <a:r>
              <a:rPr lang="en-SE" dirty="0"/>
              <a:t> att </a:t>
            </a:r>
            <a:r>
              <a:rPr lang="en-SE" dirty="0" err="1"/>
              <a:t>finnas</a:t>
            </a:r>
            <a:r>
              <a:rPr lang="en-SE" dirty="0"/>
              <a:t> </a:t>
            </a:r>
            <a:r>
              <a:rPr lang="en-SE" dirty="0" err="1"/>
              <a:t>begränsningar</a:t>
            </a:r>
            <a:r>
              <a:rPr lang="en-SE" dirty="0"/>
              <a:t> då det är </a:t>
            </a:r>
            <a:r>
              <a:rPr lang="en-SE" dirty="0" err="1"/>
              <a:t>finansiellt</a:t>
            </a:r>
            <a:r>
              <a:rPr lang="en-SE" dirty="0"/>
              <a:t> </a:t>
            </a:r>
            <a:r>
              <a:rPr lang="en-SE" dirty="0" err="1"/>
              <a:t>oansvarigt</a:t>
            </a:r>
            <a:r>
              <a:rPr lang="en-SE" dirty="0"/>
              <a:t> </a:t>
            </a:r>
            <a:r>
              <a:rPr lang="en-SE" dirty="0" err="1"/>
              <a:t>nationellt</a:t>
            </a:r>
            <a:r>
              <a:rPr lang="en-SE" dirty="0"/>
              <a:t> att </a:t>
            </a:r>
            <a:r>
              <a:rPr lang="en-SE" dirty="0" err="1"/>
              <a:t>försöka</a:t>
            </a:r>
            <a:r>
              <a:rPr lang="en-SE" dirty="0"/>
              <a:t> </a:t>
            </a:r>
            <a:r>
              <a:rPr lang="en-SE" dirty="0" err="1"/>
              <a:t>bygga</a:t>
            </a:r>
            <a:r>
              <a:rPr lang="en-SE" dirty="0"/>
              <a:t> för 100% </a:t>
            </a:r>
            <a:r>
              <a:rPr lang="en-SE" dirty="0" err="1"/>
              <a:t>överföring</a:t>
            </a:r>
            <a:r>
              <a:rPr lang="en-SE" dirty="0"/>
              <a:t> då </a:t>
            </a:r>
            <a:r>
              <a:rPr lang="en-SE" dirty="0" err="1"/>
              <a:t>stora</a:t>
            </a:r>
            <a:r>
              <a:rPr lang="en-SE" dirty="0"/>
              <a:t> </a:t>
            </a:r>
            <a:r>
              <a:rPr lang="en-SE" dirty="0" err="1"/>
              <a:t>delar</a:t>
            </a:r>
            <a:r>
              <a:rPr lang="en-SE" dirty="0"/>
              <a:t> av </a:t>
            </a:r>
            <a:r>
              <a:rPr lang="en-SE" dirty="0" err="1"/>
              <a:t>nätet</a:t>
            </a:r>
            <a:r>
              <a:rPr lang="en-SE" dirty="0"/>
              <a:t> skulle stå </a:t>
            </a:r>
            <a:r>
              <a:rPr lang="en-SE" dirty="0" err="1"/>
              <a:t>outnyttjade</a:t>
            </a:r>
            <a:r>
              <a:rPr lang="en-SE" dirty="0"/>
              <a:t> </a:t>
            </a:r>
            <a:r>
              <a:rPr lang="en-SE" dirty="0" err="1"/>
              <a:t>stora</a:t>
            </a:r>
            <a:r>
              <a:rPr lang="en-SE" dirty="0"/>
              <a:t> </a:t>
            </a:r>
            <a:r>
              <a:rPr lang="en-SE" dirty="0" err="1"/>
              <a:t>delar</a:t>
            </a:r>
            <a:r>
              <a:rPr lang="en-SE" dirty="0"/>
              <a:t> av </a:t>
            </a:r>
            <a:r>
              <a:rPr lang="en-SE" dirty="0" err="1"/>
              <a:t>tiden</a:t>
            </a:r>
            <a:r>
              <a:rPr lang="en-SE" dirty="0"/>
              <a:t>.</a:t>
            </a:r>
            <a:endParaRPr lang="en-GB" dirty="0"/>
          </a:p>
          <a:p>
            <a:endParaRPr lang="en-GB" dirty="0"/>
          </a:p>
          <a:p>
            <a:r>
              <a:rPr lang="en-GB" dirty="0"/>
              <a:t>10 </a:t>
            </a:r>
            <a:r>
              <a:rPr lang="en-GB" dirty="0" err="1"/>
              <a:t>år</a:t>
            </a:r>
            <a:r>
              <a:rPr lang="en-GB" dirty="0"/>
              <a:t> </a:t>
            </a:r>
            <a:r>
              <a:rPr lang="en-GB" dirty="0" err="1"/>
              <a:t>vinter</a:t>
            </a:r>
            <a:r>
              <a:rPr lang="en-GB" dirty="0"/>
              <a:t> </a:t>
            </a:r>
            <a:r>
              <a:rPr lang="en-GB" dirty="0" err="1"/>
              <a:t>måste</a:t>
            </a:r>
            <a:r>
              <a:rPr lang="en-GB" dirty="0"/>
              <a:t> </a:t>
            </a:r>
            <a:r>
              <a:rPr lang="en-GB" dirty="0" err="1"/>
              <a:t>klaras</a:t>
            </a:r>
            <a:r>
              <a:rPr lang="en-GB" dirty="0"/>
              <a:t>, </a:t>
            </a:r>
            <a:r>
              <a:rPr lang="en-GB" dirty="0" err="1"/>
              <a:t>värsta</a:t>
            </a:r>
            <a:r>
              <a:rPr lang="en-GB" dirty="0"/>
              <a:t> var det Feb 2001 med 27 GW</a:t>
            </a:r>
            <a:endParaRPr lang="en-SE" dirty="0"/>
          </a:p>
        </p:txBody>
      </p:sp>
      <p:sp>
        <p:nvSpPr>
          <p:cNvPr id="4" name="Slide Number Placeholder 3"/>
          <p:cNvSpPr>
            <a:spLocks noGrp="1"/>
          </p:cNvSpPr>
          <p:nvPr>
            <p:ph type="sldNum" sz="quarter" idx="5"/>
          </p:nvPr>
        </p:nvSpPr>
        <p:spPr/>
        <p:txBody>
          <a:bodyPr/>
          <a:lstStyle/>
          <a:p>
            <a:fld id="{8AAAF705-908F-4F6B-9985-8EF18924B73E}" type="slidenum">
              <a:rPr lang="en-SE" smtClean="0"/>
              <a:t>19</a:t>
            </a:fld>
            <a:endParaRPr lang="en-SE"/>
          </a:p>
        </p:txBody>
      </p:sp>
    </p:spTree>
    <p:extLst>
      <p:ext uri="{BB962C8B-B14F-4D97-AF65-F5344CB8AC3E}">
        <p14:creationId xmlns:p14="http://schemas.microsoft.com/office/powerpoint/2010/main" val="191964032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SE" sz="1200" dirty="0"/>
              <a:t>Med</a:t>
            </a:r>
            <a:r>
              <a:rPr lang="sv-SE" sz="1200" dirty="0"/>
              <a:t> okontrollerbar</a:t>
            </a:r>
            <a:r>
              <a:rPr lang="en-SE" sz="1200" dirty="0"/>
              <a:t> kraft</a:t>
            </a:r>
            <a:r>
              <a:rPr lang="sv-SE" sz="1200" dirty="0"/>
              <a:t> (intermittent) blir det komplicerat att få det pålitligt så att det alltid finns el att tillgå i våra el uttag när vi behöver den</a:t>
            </a:r>
          </a:p>
          <a:p>
            <a:r>
              <a:rPr lang="sv-SE" sz="1200" dirty="0"/>
              <a:t>Det är något vi alla tar för givet, att vi kan använda kylen, spisen ugnen, ladda mobilen etc.</a:t>
            </a:r>
            <a:endParaRPr lang="en-SE" sz="1200" dirty="0"/>
          </a:p>
          <a:p>
            <a:r>
              <a:rPr lang="en-GB" sz="1200" dirty="0"/>
              <a:t>R</a:t>
            </a:r>
            <a:r>
              <a:rPr lang="en-SE" sz="1200" dirty="0" err="1"/>
              <a:t>eglerkraften</a:t>
            </a:r>
            <a:r>
              <a:rPr lang="en-SE" sz="1200" dirty="0"/>
              <a:t> är </a:t>
            </a:r>
            <a:r>
              <a:rPr lang="en-SE" sz="1200" dirty="0" err="1"/>
              <a:t>garanten</a:t>
            </a:r>
            <a:r>
              <a:rPr lang="en-SE" sz="1200" dirty="0"/>
              <a:t> för att vi får den el vi </a:t>
            </a:r>
            <a:r>
              <a:rPr lang="en-SE" sz="1200" dirty="0" err="1"/>
              <a:t>behöver</a:t>
            </a:r>
            <a:r>
              <a:rPr lang="en-SE" sz="1200" dirty="0"/>
              <a:t> när vi </a:t>
            </a:r>
            <a:r>
              <a:rPr lang="en-SE" sz="1200" dirty="0" err="1"/>
              <a:t>behöver</a:t>
            </a:r>
            <a:r>
              <a:rPr lang="en-SE" sz="1200" dirty="0"/>
              <a:t> den</a:t>
            </a:r>
          </a:p>
          <a:p>
            <a:endParaRPr lang="en-SE" dirty="0"/>
          </a:p>
          <a:p>
            <a:r>
              <a:rPr lang="en-SE" dirty="0"/>
              <a:t>Vindkraft </a:t>
            </a:r>
            <a:r>
              <a:rPr lang="en-SE" dirty="0" err="1"/>
              <a:t>behöver</a:t>
            </a:r>
            <a:r>
              <a:rPr lang="en-SE" dirty="0"/>
              <a:t> </a:t>
            </a:r>
            <a:r>
              <a:rPr lang="en-SE" dirty="0" err="1"/>
              <a:t>stöd</a:t>
            </a:r>
            <a:r>
              <a:rPr lang="en-SE" dirty="0"/>
              <a:t> b</a:t>
            </a:r>
            <a:r>
              <a:rPr lang="en-GB" dirty="0"/>
              <a:t>a</a:t>
            </a:r>
            <a:r>
              <a:rPr lang="en-SE" dirty="0"/>
              <a:t>de när det blåser och när det inte blåser</a:t>
            </a:r>
            <a:endParaRPr lang="en-GB" dirty="0"/>
          </a:p>
          <a:p>
            <a:endParaRPr lang="en-GB" dirty="0"/>
          </a:p>
          <a:p>
            <a:r>
              <a:rPr lang="en-GB" dirty="0" err="1"/>
              <a:t>Eftersom</a:t>
            </a:r>
            <a:r>
              <a:rPr lang="en-GB" dirty="0"/>
              <a:t> det </a:t>
            </a:r>
            <a:r>
              <a:rPr lang="en-GB" dirty="0" err="1"/>
              <a:t>används</a:t>
            </a:r>
            <a:r>
              <a:rPr lang="en-GB" dirty="0"/>
              <a:t> </a:t>
            </a:r>
            <a:r>
              <a:rPr lang="en-GB" dirty="0" err="1"/>
              <a:t>mycket</a:t>
            </a:r>
            <a:r>
              <a:rPr lang="en-GB" dirty="0"/>
              <a:t> </a:t>
            </a:r>
            <a:r>
              <a:rPr lang="en-GB" dirty="0" err="1"/>
              <a:t>fossilt</a:t>
            </a:r>
            <a:r>
              <a:rPr lang="en-GB" dirty="0"/>
              <a:t> </a:t>
            </a:r>
            <a:r>
              <a:rPr lang="en-GB" dirty="0" err="1"/>
              <a:t>på</a:t>
            </a:r>
            <a:r>
              <a:rPr lang="en-GB" dirty="0"/>
              <a:t> </a:t>
            </a:r>
            <a:r>
              <a:rPr lang="en-GB" dirty="0" err="1"/>
              <a:t>kontinenten</a:t>
            </a:r>
            <a:r>
              <a:rPr lang="en-GB" dirty="0"/>
              <a:t> </a:t>
            </a:r>
            <a:r>
              <a:rPr lang="en-GB" dirty="0" err="1"/>
              <a:t>blir</a:t>
            </a:r>
            <a:r>
              <a:rPr lang="en-GB" dirty="0"/>
              <a:t> det </a:t>
            </a:r>
            <a:r>
              <a:rPr lang="en-GB" dirty="0" err="1"/>
              <a:t>dyrt</a:t>
            </a:r>
            <a:r>
              <a:rPr lang="en-GB" dirty="0"/>
              <a:t>. </a:t>
            </a:r>
            <a:r>
              <a:rPr lang="en-GB" dirty="0" err="1"/>
              <a:t>Dessutom</a:t>
            </a:r>
            <a:r>
              <a:rPr lang="en-GB" dirty="0"/>
              <a:t> </a:t>
            </a:r>
            <a:r>
              <a:rPr lang="en-GB" dirty="0" err="1"/>
              <a:t>blir</a:t>
            </a:r>
            <a:r>
              <a:rPr lang="en-GB" dirty="0"/>
              <a:t> det </a:t>
            </a:r>
            <a:r>
              <a:rPr lang="en-GB" dirty="0" err="1"/>
              <a:t>kritiskt</a:t>
            </a:r>
            <a:r>
              <a:rPr lang="en-GB" dirty="0"/>
              <a:t> med </a:t>
            </a:r>
            <a:r>
              <a:rPr lang="en-GB" dirty="0" err="1"/>
              <a:t>tillgång</a:t>
            </a:r>
            <a:r>
              <a:rPr lang="en-GB" dirty="0"/>
              <a:t> </a:t>
            </a:r>
            <a:r>
              <a:rPr lang="en-GB" dirty="0" err="1"/>
              <a:t>på</a:t>
            </a:r>
            <a:r>
              <a:rPr lang="en-GB" dirty="0"/>
              <a:t> </a:t>
            </a:r>
            <a:r>
              <a:rPr lang="en-GB" dirty="0" err="1"/>
              <a:t>råvaror</a:t>
            </a:r>
            <a:r>
              <a:rPr lang="en-GB" dirty="0"/>
              <a:t>.</a:t>
            </a:r>
            <a:endParaRPr lang="en-SE" dirty="0"/>
          </a:p>
          <a:p>
            <a:endParaRPr lang="en-SE" dirty="0"/>
          </a:p>
          <a:p>
            <a:r>
              <a:rPr lang="en-SE" sz="1200" dirty="0"/>
              <a:t>Med </a:t>
            </a:r>
            <a:r>
              <a:rPr lang="en-SE" sz="1200" dirty="0" err="1"/>
              <a:t>ökad</a:t>
            </a:r>
            <a:r>
              <a:rPr lang="en-SE" sz="1200" dirty="0"/>
              <a:t> </a:t>
            </a:r>
            <a:r>
              <a:rPr lang="en-SE" sz="1200" dirty="0" err="1"/>
              <a:t>oplanerbar</a:t>
            </a:r>
            <a:r>
              <a:rPr lang="en-SE" sz="1200" dirty="0"/>
              <a:t> kraft och </a:t>
            </a:r>
            <a:r>
              <a:rPr lang="en-SE" sz="1200" b="1" dirty="0" err="1"/>
              <a:t>minskad</a:t>
            </a:r>
            <a:r>
              <a:rPr lang="en-SE" sz="1200" dirty="0"/>
              <a:t> </a:t>
            </a:r>
            <a:r>
              <a:rPr lang="en-SE" sz="1200" dirty="0" err="1"/>
              <a:t>svängmassa</a:t>
            </a:r>
            <a:r>
              <a:rPr lang="en-SE" sz="1200" dirty="0"/>
              <a:t> ökar </a:t>
            </a:r>
            <a:r>
              <a:rPr lang="en-SE" sz="1200" dirty="0" err="1"/>
              <a:t>risken</a:t>
            </a:r>
            <a:r>
              <a:rPr lang="en-SE" sz="1200" dirty="0"/>
              <a:t> för </a:t>
            </a:r>
            <a:r>
              <a:rPr lang="en-SE" sz="1200" dirty="0" err="1"/>
              <a:t>allvarliga</a:t>
            </a:r>
            <a:r>
              <a:rPr lang="en-SE" sz="1200" dirty="0"/>
              <a:t> </a:t>
            </a:r>
            <a:r>
              <a:rPr lang="en-SE" sz="1200" dirty="0" err="1"/>
              <a:t>skador</a:t>
            </a:r>
            <a:r>
              <a:rPr lang="en-GB" sz="1200" dirty="0"/>
              <a:t> </a:t>
            </a:r>
            <a:r>
              <a:rPr lang="en-GB" sz="1200" dirty="0" err="1"/>
              <a:t>på</a:t>
            </a:r>
            <a:r>
              <a:rPr lang="en-GB" sz="1200" dirty="0"/>
              <a:t> </a:t>
            </a:r>
            <a:r>
              <a:rPr lang="en-GB" sz="1200" dirty="0" err="1"/>
              <a:t>ansluten</a:t>
            </a:r>
            <a:r>
              <a:rPr lang="en-GB" sz="1200" dirty="0"/>
              <a:t> </a:t>
            </a:r>
            <a:r>
              <a:rPr lang="en-GB" sz="1200" dirty="0" err="1"/>
              <a:t>utrustning</a:t>
            </a:r>
            <a:r>
              <a:rPr lang="en-SE" sz="1200" dirty="0"/>
              <a:t> </a:t>
            </a:r>
            <a:r>
              <a:rPr lang="en-SE" sz="1200" dirty="0" err="1"/>
              <a:t>pga</a:t>
            </a:r>
            <a:r>
              <a:rPr lang="en-SE" sz="1200" dirty="0"/>
              <a:t> av </a:t>
            </a:r>
            <a:r>
              <a:rPr lang="en-SE" sz="1200" dirty="0" err="1"/>
              <a:t>snabba</a:t>
            </a:r>
            <a:r>
              <a:rPr lang="en-SE" sz="1200" dirty="0"/>
              <a:t> </a:t>
            </a:r>
            <a:r>
              <a:rPr lang="en-SE" sz="1200" dirty="0" err="1"/>
              <a:t>oscillationer</a:t>
            </a:r>
            <a:r>
              <a:rPr lang="en-SE" sz="1200" dirty="0"/>
              <a:t> (</a:t>
            </a:r>
            <a:r>
              <a:rPr lang="en-SE" sz="1200" dirty="0" err="1"/>
              <a:t>frekvens</a:t>
            </a:r>
            <a:r>
              <a:rPr lang="en-SE" sz="1200" dirty="0"/>
              <a:t> </a:t>
            </a:r>
            <a:r>
              <a:rPr lang="en-SE" sz="1200" dirty="0" err="1"/>
              <a:t>stabilisering</a:t>
            </a:r>
            <a:r>
              <a:rPr lang="en-SE" sz="1200" dirty="0"/>
              <a:t>).</a:t>
            </a:r>
          </a:p>
          <a:p>
            <a:r>
              <a:rPr lang="en-SE" sz="1200" dirty="0"/>
              <a:t>Med </a:t>
            </a:r>
            <a:r>
              <a:rPr lang="en-GB" sz="1200" dirty="0" err="1"/>
              <a:t>minskad</a:t>
            </a:r>
            <a:r>
              <a:rPr lang="en-GB" sz="1200" dirty="0"/>
              <a:t> </a:t>
            </a:r>
            <a:r>
              <a:rPr lang="en-SE" sz="1200" dirty="0"/>
              <a:t>kärnkraft </a:t>
            </a:r>
            <a:r>
              <a:rPr lang="en-SE" sz="1200" b="1" dirty="0" err="1"/>
              <a:t>minskar</a:t>
            </a:r>
            <a:r>
              <a:rPr lang="en-SE" sz="1200" dirty="0"/>
              <a:t> </a:t>
            </a:r>
            <a:r>
              <a:rPr lang="en-SE" sz="1200" dirty="0" err="1"/>
              <a:t>spännings</a:t>
            </a:r>
            <a:r>
              <a:rPr lang="en-SE" sz="1200" dirty="0"/>
              <a:t> </a:t>
            </a:r>
            <a:r>
              <a:rPr lang="en-SE" sz="1200" dirty="0" err="1"/>
              <a:t>stabiliserings</a:t>
            </a:r>
            <a:r>
              <a:rPr lang="en-SE" sz="1200" dirty="0"/>
              <a:t> </a:t>
            </a:r>
            <a:r>
              <a:rPr lang="en-SE" sz="1200" dirty="0" err="1"/>
              <a:t>förmågan</a:t>
            </a:r>
            <a:r>
              <a:rPr lang="en-SE" sz="1200" dirty="0"/>
              <a:t> (</a:t>
            </a:r>
            <a:r>
              <a:rPr lang="en-SE" sz="1200" dirty="0" err="1"/>
              <a:t>reaktiv</a:t>
            </a:r>
            <a:r>
              <a:rPr lang="en-SE" sz="1200" dirty="0"/>
              <a:t> effekt).</a:t>
            </a:r>
          </a:p>
          <a:p>
            <a:r>
              <a:rPr lang="en-SE" sz="1200" dirty="0"/>
              <a:t>Med </a:t>
            </a:r>
            <a:r>
              <a:rPr lang="en-SE" sz="1200" dirty="0" err="1"/>
              <a:t>ökad</a:t>
            </a:r>
            <a:r>
              <a:rPr lang="en-SE" sz="1200" dirty="0"/>
              <a:t> </a:t>
            </a:r>
            <a:r>
              <a:rPr lang="en-SE" sz="1200" dirty="0" err="1"/>
              <a:t>oplanerbar</a:t>
            </a:r>
            <a:r>
              <a:rPr lang="en-SE" sz="1200" dirty="0"/>
              <a:t> kraft </a:t>
            </a:r>
            <a:r>
              <a:rPr lang="en-SE" sz="1200" b="1" dirty="0" err="1"/>
              <a:t>minskar</a:t>
            </a:r>
            <a:r>
              <a:rPr lang="en-SE" sz="1200" dirty="0"/>
              <a:t> </a:t>
            </a:r>
            <a:r>
              <a:rPr lang="en-SE" sz="1200" dirty="0" err="1"/>
              <a:t>spännings</a:t>
            </a:r>
            <a:r>
              <a:rPr lang="en-SE" sz="1200" dirty="0"/>
              <a:t> </a:t>
            </a:r>
            <a:r>
              <a:rPr lang="en-SE" sz="1200" dirty="0" err="1"/>
              <a:t>stabiliserings</a:t>
            </a:r>
            <a:r>
              <a:rPr lang="en-SE" sz="1200" dirty="0"/>
              <a:t> </a:t>
            </a:r>
            <a:r>
              <a:rPr lang="en-SE" sz="1200" dirty="0" err="1"/>
              <a:t>förmågan</a:t>
            </a:r>
            <a:r>
              <a:rPr lang="en-SE" sz="1200" dirty="0"/>
              <a:t> (</a:t>
            </a:r>
            <a:r>
              <a:rPr lang="en-SE" sz="1200" dirty="0" err="1"/>
              <a:t>reaktiv</a:t>
            </a:r>
            <a:r>
              <a:rPr lang="en-SE" sz="1200" dirty="0"/>
              <a:t> effekt).</a:t>
            </a:r>
          </a:p>
          <a:p>
            <a:endParaRPr lang="en-SE" dirty="0"/>
          </a:p>
        </p:txBody>
      </p:sp>
      <p:sp>
        <p:nvSpPr>
          <p:cNvPr id="4" name="Slide Number Placeholder 3"/>
          <p:cNvSpPr>
            <a:spLocks noGrp="1"/>
          </p:cNvSpPr>
          <p:nvPr>
            <p:ph type="sldNum" sz="quarter" idx="5"/>
          </p:nvPr>
        </p:nvSpPr>
        <p:spPr/>
        <p:txBody>
          <a:bodyPr/>
          <a:lstStyle/>
          <a:p>
            <a:fld id="{8AAAF705-908F-4F6B-9985-8EF18924B73E}" type="slidenum">
              <a:rPr lang="en-SE" smtClean="0"/>
              <a:t>20</a:t>
            </a:fld>
            <a:endParaRPr lang="en-SE"/>
          </a:p>
        </p:txBody>
      </p:sp>
    </p:spTree>
    <p:extLst>
      <p:ext uri="{BB962C8B-B14F-4D97-AF65-F5344CB8AC3E}">
        <p14:creationId xmlns:p14="http://schemas.microsoft.com/office/powerpoint/2010/main" val="418564530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SE" sz="1200" dirty="0"/>
              <a:t>Med</a:t>
            </a:r>
            <a:r>
              <a:rPr lang="sv-SE" sz="1200" dirty="0"/>
              <a:t> okontrollerbar</a:t>
            </a:r>
            <a:r>
              <a:rPr lang="en-SE" sz="1200" dirty="0"/>
              <a:t> kraft</a:t>
            </a:r>
            <a:r>
              <a:rPr lang="sv-SE" sz="1200" dirty="0"/>
              <a:t> (intermittent) blir det komplicerat att få det pålitligt så att det alltid finns el att tillgå i våra el uttag när vi behöver den</a:t>
            </a:r>
          </a:p>
          <a:p>
            <a:r>
              <a:rPr lang="sv-SE" sz="1200" dirty="0"/>
              <a:t>Det är något vi alla tar för givet, att vi kan använda kylen, spisen ugnen, ladda mobilen etc.</a:t>
            </a:r>
            <a:endParaRPr lang="en-SE" sz="1200" dirty="0"/>
          </a:p>
          <a:p>
            <a:r>
              <a:rPr lang="en-GB" sz="1200" dirty="0"/>
              <a:t>R</a:t>
            </a:r>
            <a:r>
              <a:rPr lang="en-SE" sz="1200" dirty="0" err="1"/>
              <a:t>eglerkraften</a:t>
            </a:r>
            <a:r>
              <a:rPr lang="en-SE" sz="1200" dirty="0"/>
              <a:t> är </a:t>
            </a:r>
            <a:r>
              <a:rPr lang="en-SE" sz="1200" dirty="0" err="1"/>
              <a:t>garanten</a:t>
            </a:r>
            <a:r>
              <a:rPr lang="en-SE" sz="1200" dirty="0"/>
              <a:t> för att vi får den el vi </a:t>
            </a:r>
            <a:r>
              <a:rPr lang="en-SE" sz="1200" dirty="0" err="1"/>
              <a:t>behöver</a:t>
            </a:r>
            <a:r>
              <a:rPr lang="en-SE" sz="1200" dirty="0"/>
              <a:t> när vi </a:t>
            </a:r>
            <a:r>
              <a:rPr lang="en-SE" sz="1200" dirty="0" err="1"/>
              <a:t>behöver</a:t>
            </a:r>
            <a:r>
              <a:rPr lang="en-SE" sz="1200" dirty="0"/>
              <a:t> den</a:t>
            </a:r>
          </a:p>
          <a:p>
            <a:endParaRPr lang="en-SE" dirty="0"/>
          </a:p>
          <a:p>
            <a:r>
              <a:rPr lang="en-SE" sz="1200" dirty="0" err="1"/>
              <a:t>Energimarknaden</a:t>
            </a:r>
            <a:r>
              <a:rPr lang="en-SE" sz="1200" dirty="0"/>
              <a:t> t</a:t>
            </a:r>
            <a:r>
              <a:rPr lang="en-GB" sz="1200" dirty="0"/>
              <a:t>a</a:t>
            </a:r>
            <a:r>
              <a:rPr lang="en-SE" sz="1200" dirty="0" err="1"/>
              <a:t>nker</a:t>
            </a:r>
            <a:r>
              <a:rPr lang="en-SE" sz="1200" dirty="0"/>
              <a:t> inte </a:t>
            </a:r>
            <a:r>
              <a:rPr lang="en-SE" sz="1200" dirty="0" err="1"/>
              <a:t>på</a:t>
            </a:r>
            <a:r>
              <a:rPr lang="en-SE" sz="1200" dirty="0"/>
              <a:t> </a:t>
            </a:r>
            <a:r>
              <a:rPr lang="en-SE" sz="1200" dirty="0" err="1"/>
              <a:t>vilken</a:t>
            </a:r>
            <a:r>
              <a:rPr lang="en-SE" sz="1200" dirty="0"/>
              <a:t> produktions mix och </a:t>
            </a:r>
            <a:r>
              <a:rPr lang="en-SE" sz="1200" dirty="0" err="1"/>
              <a:t>vilka</a:t>
            </a:r>
            <a:r>
              <a:rPr lang="en-SE" sz="1200" dirty="0"/>
              <a:t> </a:t>
            </a:r>
            <a:r>
              <a:rPr lang="en-SE" sz="1200" dirty="0" err="1"/>
              <a:t>egenskaper</a:t>
            </a:r>
            <a:r>
              <a:rPr lang="en-SE" sz="1200" dirty="0"/>
              <a:t> </a:t>
            </a:r>
            <a:r>
              <a:rPr lang="en-SE" sz="1200" dirty="0" err="1"/>
              <a:t>olika</a:t>
            </a:r>
            <a:r>
              <a:rPr lang="en-SE" sz="1200" dirty="0"/>
              <a:t> kraftslag har den </a:t>
            </a:r>
            <a:r>
              <a:rPr lang="en-SE" sz="1200" dirty="0" err="1"/>
              <a:t>funktionen</a:t>
            </a:r>
            <a:r>
              <a:rPr lang="en-SE" sz="1200" dirty="0"/>
              <a:t> ligger inte i </a:t>
            </a:r>
            <a:r>
              <a:rPr lang="en-SE" sz="1200" dirty="0" err="1"/>
              <a:t>marknaden</a:t>
            </a:r>
            <a:r>
              <a:rPr lang="en-SE" sz="1200" dirty="0"/>
              <a:t>. </a:t>
            </a:r>
            <a:r>
              <a:rPr lang="en-GB" sz="1200" dirty="0"/>
              <a:t>D</a:t>
            </a:r>
            <a:r>
              <a:rPr lang="en-SE" sz="1200" dirty="0"/>
              <a:t>en </a:t>
            </a:r>
            <a:r>
              <a:rPr lang="en-SE" sz="1200" dirty="0" err="1"/>
              <a:t>optimerar</a:t>
            </a:r>
            <a:r>
              <a:rPr lang="en-SE" sz="1200" dirty="0"/>
              <a:t> bara systemet med </a:t>
            </a:r>
            <a:r>
              <a:rPr lang="en-SE" sz="1200" dirty="0" err="1"/>
              <a:t>fokus</a:t>
            </a:r>
            <a:r>
              <a:rPr lang="en-SE" sz="1200" dirty="0"/>
              <a:t> </a:t>
            </a:r>
            <a:r>
              <a:rPr lang="en-SE" sz="1200" dirty="0" err="1"/>
              <a:t>på</a:t>
            </a:r>
            <a:r>
              <a:rPr lang="en-SE" sz="1200" dirty="0"/>
              <a:t> </a:t>
            </a:r>
            <a:r>
              <a:rPr lang="en-SE" sz="1200" dirty="0" err="1"/>
              <a:t>energi</a:t>
            </a:r>
            <a:r>
              <a:rPr lang="en-SE" sz="1200" dirty="0"/>
              <a:t>.</a:t>
            </a:r>
            <a:endParaRPr lang="en-GB" sz="1200" dirty="0"/>
          </a:p>
          <a:p>
            <a:endParaRPr lang="en-GB" dirty="0"/>
          </a:p>
          <a:p>
            <a:r>
              <a:rPr lang="en-GB" dirty="0" err="1"/>
              <a:t>Dominoeffekten</a:t>
            </a:r>
            <a:r>
              <a:rPr lang="en-GB" dirty="0"/>
              <a:t> </a:t>
            </a:r>
            <a:r>
              <a:rPr lang="en-GB" dirty="0" err="1"/>
              <a:t>är</a:t>
            </a:r>
            <a:r>
              <a:rPr lang="en-GB" dirty="0"/>
              <a:t> </a:t>
            </a:r>
            <a:r>
              <a:rPr lang="en-GB" dirty="0" err="1"/>
              <a:t>som</a:t>
            </a:r>
            <a:r>
              <a:rPr lang="en-GB" dirty="0"/>
              <a:t> </a:t>
            </a:r>
            <a:r>
              <a:rPr lang="en-GB" dirty="0" err="1"/>
              <a:t>att</a:t>
            </a:r>
            <a:r>
              <a:rPr lang="en-GB" dirty="0"/>
              <a:t> </a:t>
            </a:r>
            <a:r>
              <a:rPr lang="en-GB" dirty="0" err="1"/>
              <a:t>täppa</a:t>
            </a:r>
            <a:r>
              <a:rPr lang="en-GB" dirty="0"/>
              <a:t> till </a:t>
            </a:r>
            <a:r>
              <a:rPr lang="en-GB" dirty="0" err="1"/>
              <a:t>ena</a:t>
            </a:r>
            <a:r>
              <a:rPr lang="en-GB" dirty="0"/>
              <a:t> </a:t>
            </a:r>
            <a:r>
              <a:rPr lang="en-GB" dirty="0" err="1"/>
              <a:t>sidan</a:t>
            </a:r>
            <a:r>
              <a:rPr lang="en-GB" dirty="0"/>
              <a:t> </a:t>
            </a:r>
            <a:r>
              <a:rPr lang="en-GB" dirty="0" err="1"/>
              <a:t>på</a:t>
            </a:r>
            <a:r>
              <a:rPr lang="en-GB" dirty="0"/>
              <a:t> </a:t>
            </a:r>
            <a:r>
              <a:rPr lang="en-GB" dirty="0" err="1"/>
              <a:t>en</a:t>
            </a:r>
            <a:r>
              <a:rPr lang="en-GB" dirty="0"/>
              <a:t> back. </a:t>
            </a:r>
            <a:r>
              <a:rPr lang="en-GB" dirty="0" err="1"/>
              <a:t>Då</a:t>
            </a:r>
            <a:r>
              <a:rPr lang="en-GB" dirty="0"/>
              <a:t> </a:t>
            </a:r>
            <a:r>
              <a:rPr lang="en-GB" dirty="0" err="1"/>
              <a:t>strömmar</a:t>
            </a:r>
            <a:r>
              <a:rPr lang="en-GB" dirty="0"/>
              <a:t> </a:t>
            </a:r>
            <a:r>
              <a:rPr lang="en-GB" dirty="0" err="1"/>
              <a:t>allt</a:t>
            </a:r>
            <a:r>
              <a:rPr lang="en-GB" dirty="0"/>
              <a:t> </a:t>
            </a:r>
            <a:r>
              <a:rPr lang="en-GB" dirty="0" err="1"/>
              <a:t>vatten</a:t>
            </a:r>
            <a:r>
              <a:rPr lang="en-GB" dirty="0"/>
              <a:t> </a:t>
            </a:r>
            <a:r>
              <a:rPr lang="en-GB" dirty="0" err="1"/>
              <a:t>på</a:t>
            </a:r>
            <a:r>
              <a:rPr lang="en-GB" dirty="0"/>
              <a:t> </a:t>
            </a:r>
            <a:r>
              <a:rPr lang="en-GB" dirty="0" err="1"/>
              <a:t>andra</a:t>
            </a:r>
            <a:r>
              <a:rPr lang="en-GB" dirty="0"/>
              <a:t> </a:t>
            </a:r>
            <a:r>
              <a:rPr lang="en-GB" dirty="0" err="1"/>
              <a:t>sidan</a:t>
            </a:r>
            <a:r>
              <a:rPr lang="en-GB" dirty="0"/>
              <a:t>. </a:t>
            </a:r>
            <a:r>
              <a:rPr lang="en-GB" dirty="0" err="1"/>
              <a:t>Då</a:t>
            </a:r>
            <a:r>
              <a:rPr lang="en-GB" dirty="0"/>
              <a:t> </a:t>
            </a:r>
            <a:r>
              <a:rPr lang="en-GB" dirty="0" err="1"/>
              <a:t>kan</a:t>
            </a:r>
            <a:r>
              <a:rPr lang="en-GB" dirty="0"/>
              <a:t> </a:t>
            </a:r>
            <a:r>
              <a:rPr lang="en-GB" dirty="0" err="1"/>
              <a:t>ledningar</a:t>
            </a:r>
            <a:r>
              <a:rPr lang="en-GB" dirty="0"/>
              <a:t> </a:t>
            </a:r>
            <a:r>
              <a:rPr lang="en-GB" dirty="0" err="1"/>
              <a:t>och</a:t>
            </a:r>
            <a:r>
              <a:rPr lang="en-GB" dirty="0"/>
              <a:t> </a:t>
            </a:r>
            <a:r>
              <a:rPr lang="en-GB" dirty="0" err="1"/>
              <a:t>överföringssystem</a:t>
            </a:r>
            <a:r>
              <a:rPr lang="en-GB" dirty="0"/>
              <a:t> </a:t>
            </a:r>
            <a:r>
              <a:rPr lang="en-GB" dirty="0" err="1"/>
              <a:t>snabbt</a:t>
            </a:r>
            <a:r>
              <a:rPr lang="en-GB" dirty="0"/>
              <a:t> </a:t>
            </a:r>
            <a:r>
              <a:rPr lang="en-GB" dirty="0" err="1"/>
              <a:t>lösa</a:t>
            </a:r>
            <a:r>
              <a:rPr lang="en-GB" dirty="0"/>
              <a:t> </a:t>
            </a:r>
            <a:r>
              <a:rPr lang="en-GB" dirty="0" err="1"/>
              <a:t>ut.</a:t>
            </a:r>
            <a:endParaRPr lang="en-SE" dirty="0"/>
          </a:p>
          <a:p>
            <a:endParaRPr lang="en-SE" dirty="0"/>
          </a:p>
          <a:p>
            <a:pPr marL="285750" indent="-285750"/>
            <a:r>
              <a:rPr lang="sv-SE" sz="1200" dirty="0"/>
              <a:t>Det går inte att räkna med att all kapacitet är tillgänglig samtidigt.</a:t>
            </a:r>
          </a:p>
          <a:p>
            <a:pPr marL="285750" indent="-285750">
              <a:buFont typeface="Arial" panose="020B0604020202020204" pitchFamily="34" charset="0"/>
              <a:buChar char="•"/>
            </a:pPr>
            <a:r>
              <a:rPr lang="sv-SE" sz="1200" dirty="0"/>
              <a:t>Vattenkraft och kraftslag som baseras på lagringsbara bränslen har en större tillgänglighet än vindkraft som bara producerar när det blåser. </a:t>
            </a:r>
            <a:endParaRPr lang="en-SE" sz="1200" dirty="0"/>
          </a:p>
          <a:p>
            <a:pPr marL="285750" indent="-285750">
              <a:buFont typeface="Arial" panose="020B0604020202020204" pitchFamily="34" charset="0"/>
              <a:buChar char="•"/>
            </a:pPr>
            <a:endParaRPr lang="en-SE" dirty="0"/>
          </a:p>
          <a:p>
            <a:pPr marL="285750" indent="-285750">
              <a:buFont typeface="Arial" panose="020B0604020202020204" pitchFamily="34" charset="0"/>
              <a:buChar char="•"/>
            </a:pPr>
            <a:r>
              <a:rPr lang="en-SE" sz="1200" dirty="0" err="1"/>
              <a:t>Leveranssäkerhet</a:t>
            </a:r>
            <a:r>
              <a:rPr lang="en-SE" sz="1200" dirty="0"/>
              <a:t> är i </a:t>
            </a:r>
            <a:r>
              <a:rPr lang="en-SE" sz="1200" dirty="0" err="1"/>
              <a:t>stort</a:t>
            </a:r>
            <a:r>
              <a:rPr lang="en-SE" sz="1200" dirty="0"/>
              <a:t> att </a:t>
            </a:r>
            <a:r>
              <a:rPr lang="en-SE" sz="1200" dirty="0" err="1"/>
              <a:t>undvika</a:t>
            </a:r>
            <a:r>
              <a:rPr lang="en-SE" sz="1200" dirty="0"/>
              <a:t> en </a:t>
            </a:r>
            <a:r>
              <a:rPr lang="en-SE" sz="1200" dirty="0" err="1"/>
              <a:t>storstörning</a:t>
            </a:r>
            <a:endParaRPr lang="en-SE" sz="1200" dirty="0"/>
          </a:p>
          <a:p>
            <a:pPr marL="285750" indent="-285750">
              <a:buFont typeface="Arial" panose="020B0604020202020204" pitchFamily="34" charset="0"/>
              <a:buChar char="•"/>
            </a:pPr>
            <a:endParaRPr lang="en-SE" dirty="0"/>
          </a:p>
          <a:p>
            <a:pPr marL="285750" indent="-285750">
              <a:buFont typeface="Arial" panose="020B0604020202020204" pitchFamily="34" charset="0"/>
              <a:buChar char="•"/>
            </a:pPr>
            <a:r>
              <a:rPr kumimoji="0" lang="sv-SE" altLang="sv-SE" sz="1200" b="1" i="0" u="none" strike="noStrike" cap="none" normalizeH="0" baseline="0" dirty="0">
                <a:ln>
                  <a:noFill/>
                </a:ln>
                <a:solidFill>
                  <a:srgbClr val="1F497D"/>
                </a:solidFill>
                <a:effectLst/>
                <a:latin typeface="Arial" panose="020B0604020202020204" pitchFamily="34" charset="0"/>
                <a:ea typeface="Calibri" panose="020F0502020204030204" pitchFamily="34" charset="0"/>
              </a:rPr>
              <a:t>Det kommer att ta 20-30 år att återställa överföringsbristen </a:t>
            </a:r>
            <a:r>
              <a:rPr kumimoji="0" lang="en-SE" altLang="sv-SE" sz="1200" b="1" i="0" u="none" strike="noStrike" cap="none" normalizeH="0" baseline="0" dirty="0" err="1">
                <a:ln>
                  <a:noFill/>
                </a:ln>
                <a:solidFill>
                  <a:srgbClr val="1F497D"/>
                </a:solidFill>
                <a:effectLst/>
                <a:latin typeface="Arial" panose="020B0604020202020204" pitchFamily="34" charset="0"/>
                <a:ea typeface="Calibri" panose="020F0502020204030204" pitchFamily="34" charset="0"/>
              </a:rPr>
              <a:t>pga</a:t>
            </a:r>
            <a:r>
              <a:rPr kumimoji="0" lang="en-SE" altLang="sv-SE" sz="1200" b="1" i="0" u="none" strike="noStrike" cap="none" normalizeH="0" baseline="0" dirty="0">
                <a:ln>
                  <a:noFill/>
                </a:ln>
                <a:solidFill>
                  <a:srgbClr val="1F497D"/>
                </a:solidFill>
                <a:effectLst/>
                <a:latin typeface="Arial" panose="020B0604020202020204" pitchFamily="34" charset="0"/>
                <a:ea typeface="Calibri" panose="020F0502020204030204" pitchFamily="34" charset="0"/>
              </a:rPr>
              <a:t> </a:t>
            </a:r>
            <a:r>
              <a:rPr kumimoji="0" lang="en-SE" altLang="sv-SE" sz="1200" b="1" i="0" u="none" strike="noStrike" cap="none" normalizeH="0" baseline="0" dirty="0" err="1">
                <a:ln>
                  <a:noFill/>
                </a:ln>
                <a:solidFill>
                  <a:srgbClr val="1F497D"/>
                </a:solidFill>
                <a:effectLst/>
                <a:latin typeface="Arial" panose="020B0604020202020204" pitchFamily="34" charset="0"/>
                <a:ea typeface="Calibri" panose="020F0502020204030204" pitchFamily="34" charset="0"/>
              </a:rPr>
              <a:t>nedlagd</a:t>
            </a:r>
            <a:r>
              <a:rPr kumimoji="0" lang="en-SE" altLang="sv-SE" sz="1200" b="1" i="0" u="none" strike="noStrike" cap="none" normalizeH="0" baseline="0" dirty="0">
                <a:ln>
                  <a:noFill/>
                </a:ln>
                <a:solidFill>
                  <a:srgbClr val="1F497D"/>
                </a:solidFill>
                <a:effectLst/>
                <a:latin typeface="Arial" panose="020B0604020202020204" pitchFamily="34" charset="0"/>
                <a:ea typeface="Calibri" panose="020F0502020204030204" pitchFamily="34" charset="0"/>
              </a:rPr>
              <a:t> </a:t>
            </a:r>
            <a:r>
              <a:rPr kumimoji="0" lang="en-SE" altLang="sv-SE" sz="1200" b="1" i="0" u="none" strike="noStrike" cap="none" normalizeH="0" baseline="0" dirty="0" err="1">
                <a:ln>
                  <a:noFill/>
                </a:ln>
                <a:solidFill>
                  <a:srgbClr val="1F497D"/>
                </a:solidFill>
                <a:effectLst/>
                <a:latin typeface="Arial" panose="020B0604020202020204" pitchFamily="34" charset="0"/>
                <a:ea typeface="Calibri" panose="020F0502020204030204" pitchFamily="34" charset="0"/>
              </a:rPr>
              <a:t>baskraft</a:t>
            </a:r>
            <a:r>
              <a:rPr kumimoji="0" lang="en-SE" altLang="sv-SE" sz="1200" b="1" i="0" u="none" strike="noStrike" cap="none" normalizeH="0" baseline="0" dirty="0">
                <a:ln>
                  <a:noFill/>
                </a:ln>
                <a:solidFill>
                  <a:srgbClr val="1F497D"/>
                </a:solidFill>
                <a:effectLst/>
                <a:latin typeface="Arial" panose="020B0604020202020204" pitchFamily="34" charset="0"/>
                <a:ea typeface="Calibri" panose="020F0502020204030204" pitchFamily="34" charset="0"/>
              </a:rPr>
              <a:t> i söder.</a:t>
            </a:r>
          </a:p>
          <a:p>
            <a:pPr marL="285750" indent="-285750">
              <a:buFont typeface="Arial" panose="020B0604020202020204" pitchFamily="34" charset="0"/>
              <a:buChar char="•"/>
            </a:pPr>
            <a:r>
              <a:rPr lang="en-SE" b="1" dirty="0">
                <a:solidFill>
                  <a:srgbClr val="1F497D"/>
                </a:solidFill>
                <a:latin typeface="Arial" panose="020B0604020202020204" pitchFamily="34" charset="0"/>
              </a:rPr>
              <a:t>Det </a:t>
            </a:r>
            <a:r>
              <a:rPr lang="en-SE" b="1" dirty="0" err="1">
                <a:solidFill>
                  <a:srgbClr val="1F497D"/>
                </a:solidFill>
                <a:latin typeface="Arial" panose="020B0604020202020204" pitchFamily="34" charset="0"/>
              </a:rPr>
              <a:t>kommer</a:t>
            </a:r>
            <a:r>
              <a:rPr lang="en-SE" b="1" dirty="0">
                <a:solidFill>
                  <a:srgbClr val="1F497D"/>
                </a:solidFill>
                <a:latin typeface="Arial" panose="020B0604020202020204" pitchFamily="34" charset="0"/>
              </a:rPr>
              <a:t> att ta 10år att </a:t>
            </a:r>
            <a:r>
              <a:rPr lang="en-SE" b="1" dirty="0" err="1">
                <a:solidFill>
                  <a:srgbClr val="1F497D"/>
                </a:solidFill>
                <a:latin typeface="Arial" panose="020B0604020202020204" pitchFamily="34" charset="0"/>
              </a:rPr>
              <a:t>fixa</a:t>
            </a:r>
            <a:r>
              <a:rPr lang="en-SE" b="1" dirty="0">
                <a:solidFill>
                  <a:srgbClr val="1F497D"/>
                </a:solidFill>
                <a:latin typeface="Arial" panose="020B0604020202020204" pitchFamily="34" charset="0"/>
              </a:rPr>
              <a:t> </a:t>
            </a:r>
            <a:r>
              <a:rPr lang="en-SE" b="1" dirty="0" err="1">
                <a:solidFill>
                  <a:srgbClr val="1F497D"/>
                </a:solidFill>
                <a:latin typeface="Arial" panose="020B0604020202020204" pitchFamily="34" charset="0"/>
              </a:rPr>
              <a:t>effektbalansen</a:t>
            </a:r>
            <a:r>
              <a:rPr lang="en-SE" b="1" dirty="0">
                <a:solidFill>
                  <a:srgbClr val="1F497D"/>
                </a:solidFill>
                <a:latin typeface="Arial" panose="020B0604020202020204" pitchFamily="34" charset="0"/>
              </a:rPr>
              <a:t> om vi </a:t>
            </a:r>
            <a:r>
              <a:rPr lang="en-SE" b="1" dirty="0" err="1">
                <a:solidFill>
                  <a:srgbClr val="1F497D"/>
                </a:solidFill>
                <a:latin typeface="Arial" panose="020B0604020202020204" pitchFamily="34" charset="0"/>
              </a:rPr>
              <a:t>börjar</a:t>
            </a:r>
            <a:r>
              <a:rPr lang="en-SE" b="1" dirty="0">
                <a:solidFill>
                  <a:srgbClr val="1F497D"/>
                </a:solidFill>
                <a:latin typeface="Arial" panose="020B0604020202020204" pitchFamily="34" charset="0"/>
              </a:rPr>
              <a:t> nu.</a:t>
            </a:r>
            <a:endParaRPr lang="sv-SE" sz="1200" dirty="0"/>
          </a:p>
          <a:p>
            <a:endParaRPr lang="en-SE" dirty="0"/>
          </a:p>
        </p:txBody>
      </p:sp>
      <p:sp>
        <p:nvSpPr>
          <p:cNvPr id="4" name="Slide Number Placeholder 3"/>
          <p:cNvSpPr>
            <a:spLocks noGrp="1"/>
          </p:cNvSpPr>
          <p:nvPr>
            <p:ph type="sldNum" sz="quarter" idx="5"/>
          </p:nvPr>
        </p:nvSpPr>
        <p:spPr/>
        <p:txBody>
          <a:bodyPr/>
          <a:lstStyle/>
          <a:p>
            <a:fld id="{8AAAF705-908F-4F6B-9985-8EF18924B73E}" type="slidenum">
              <a:rPr lang="en-SE" smtClean="0"/>
              <a:t>21</a:t>
            </a:fld>
            <a:endParaRPr lang="en-SE"/>
          </a:p>
        </p:txBody>
      </p:sp>
    </p:spTree>
    <p:extLst>
      <p:ext uri="{BB962C8B-B14F-4D97-AF65-F5344CB8AC3E}">
        <p14:creationId xmlns:p14="http://schemas.microsoft.com/office/powerpoint/2010/main" val="310745952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Också</a:t>
            </a:r>
            <a:r>
              <a:rPr lang="en-GB" dirty="0"/>
              <a:t> UK har problem. I Sept 2021 var </a:t>
            </a:r>
            <a:r>
              <a:rPr lang="en-GB" dirty="0" err="1"/>
              <a:t>priset</a:t>
            </a:r>
            <a:r>
              <a:rPr lang="en-GB" dirty="0"/>
              <a:t> </a:t>
            </a:r>
            <a:r>
              <a:rPr lang="en-GB" dirty="0" err="1"/>
              <a:t>uppe</a:t>
            </a:r>
            <a:r>
              <a:rPr lang="en-GB" dirty="0"/>
              <a:t> I 24kr/kwh. </a:t>
            </a:r>
            <a:r>
              <a:rPr lang="en-GB" dirty="0" err="1"/>
              <a:t>Så</a:t>
            </a:r>
            <a:r>
              <a:rPr lang="en-GB" dirty="0"/>
              <a:t> </a:t>
            </a:r>
            <a:r>
              <a:rPr lang="en-GB" dirty="0" err="1"/>
              <a:t>högt</a:t>
            </a:r>
            <a:r>
              <a:rPr lang="en-GB" dirty="0"/>
              <a:t> </a:t>
            </a:r>
            <a:r>
              <a:rPr lang="en-GB" dirty="0" err="1"/>
              <a:t>att</a:t>
            </a:r>
            <a:r>
              <a:rPr lang="en-GB" dirty="0"/>
              <a:t> de </a:t>
            </a:r>
            <a:r>
              <a:rPr lang="en-GB" dirty="0" err="1"/>
              <a:t>stängde</a:t>
            </a:r>
            <a:r>
              <a:rPr lang="en-GB" dirty="0"/>
              <a:t> </a:t>
            </a:r>
            <a:r>
              <a:rPr lang="en-GB" dirty="0" err="1"/>
              <a:t>fabriker</a:t>
            </a:r>
            <a:r>
              <a:rPr lang="en-GB" dirty="0"/>
              <a:t>.</a:t>
            </a:r>
          </a:p>
          <a:p>
            <a:endParaRPr lang="en-GB" dirty="0"/>
          </a:p>
          <a:p>
            <a:pPr marL="285750" indent="-285750" algn="l">
              <a:buFont typeface="Arial" panose="020B0604020202020204" pitchFamily="34" charset="0"/>
              <a:buChar char="•"/>
            </a:pPr>
            <a:r>
              <a:rPr lang="sv-SE" sz="1200" b="0" i="0" u="none" strike="noStrike" baseline="0" dirty="0">
                <a:latin typeface="CIDFont+F2"/>
              </a:rPr>
              <a:t>De importerar gärna svensk kärn- och vattenkraft men har föga behov av vår vindkraft. </a:t>
            </a:r>
          </a:p>
          <a:p>
            <a:pPr marL="285750" indent="-285750" algn="l">
              <a:buFont typeface="Arial" panose="020B0604020202020204" pitchFamily="34" charset="0"/>
              <a:buChar char="•"/>
            </a:pPr>
            <a:r>
              <a:rPr lang="sv-SE" sz="1200" b="0" i="0" u="none" strike="noStrike" baseline="0" dirty="0">
                <a:latin typeface="CIDFont+F2"/>
              </a:rPr>
              <a:t>När det blåser i Sverige blåser det även där och detta resulterar i stora överskott och negativa elpriser. </a:t>
            </a:r>
          </a:p>
          <a:p>
            <a:pPr marL="285750" indent="-285750" algn="l">
              <a:buFont typeface="Arial" panose="020B0604020202020204" pitchFamily="34" charset="0"/>
              <a:buChar char="•"/>
            </a:pPr>
            <a:r>
              <a:rPr lang="sv-SE" sz="1200" b="0" i="0" u="none" strike="noStrike" baseline="0" dirty="0">
                <a:latin typeface="CIDFont+F2"/>
              </a:rPr>
              <a:t>T.ex. har Tyskland tvingats installera mycket kostsamma fasskiftstransformatorer för att skydda grannländernas elsystem från det negativa inflytandet av vindkraften.</a:t>
            </a:r>
            <a:endParaRPr lang="sv-SE" sz="1200" dirty="0"/>
          </a:p>
          <a:p>
            <a:endParaRPr lang="en-SE" dirty="0"/>
          </a:p>
        </p:txBody>
      </p:sp>
      <p:sp>
        <p:nvSpPr>
          <p:cNvPr id="4" name="Slide Number Placeholder 3"/>
          <p:cNvSpPr>
            <a:spLocks noGrp="1"/>
          </p:cNvSpPr>
          <p:nvPr>
            <p:ph type="sldNum" sz="quarter" idx="5"/>
          </p:nvPr>
        </p:nvSpPr>
        <p:spPr/>
        <p:txBody>
          <a:bodyPr/>
          <a:lstStyle/>
          <a:p>
            <a:fld id="{8AAAF705-908F-4F6B-9985-8EF18924B73E}" type="slidenum">
              <a:rPr lang="en-SE" smtClean="0"/>
              <a:t>22</a:t>
            </a:fld>
            <a:endParaRPr lang="en-SE"/>
          </a:p>
        </p:txBody>
      </p:sp>
    </p:spTree>
    <p:extLst>
      <p:ext uri="{BB962C8B-B14F-4D97-AF65-F5344CB8AC3E}">
        <p14:creationId xmlns:p14="http://schemas.microsoft.com/office/powerpoint/2010/main" val="338937772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Också</a:t>
            </a:r>
            <a:r>
              <a:rPr lang="en-GB" dirty="0"/>
              <a:t> UK har problem. I Sept 2021 var </a:t>
            </a:r>
            <a:r>
              <a:rPr lang="en-GB" dirty="0" err="1"/>
              <a:t>priset</a:t>
            </a:r>
            <a:r>
              <a:rPr lang="en-GB" dirty="0"/>
              <a:t> </a:t>
            </a:r>
            <a:r>
              <a:rPr lang="en-GB" dirty="0" err="1"/>
              <a:t>uppe</a:t>
            </a:r>
            <a:r>
              <a:rPr lang="en-GB" dirty="0"/>
              <a:t> I 24kr/kwh. </a:t>
            </a:r>
            <a:r>
              <a:rPr lang="en-GB" dirty="0" err="1"/>
              <a:t>Så</a:t>
            </a:r>
            <a:r>
              <a:rPr lang="en-GB" dirty="0"/>
              <a:t> </a:t>
            </a:r>
            <a:r>
              <a:rPr lang="en-GB" dirty="0" err="1"/>
              <a:t>högt</a:t>
            </a:r>
            <a:r>
              <a:rPr lang="en-GB" dirty="0"/>
              <a:t> </a:t>
            </a:r>
            <a:r>
              <a:rPr lang="en-GB" dirty="0" err="1"/>
              <a:t>att</a:t>
            </a:r>
            <a:r>
              <a:rPr lang="en-GB" dirty="0"/>
              <a:t> de </a:t>
            </a:r>
            <a:r>
              <a:rPr lang="en-GB" dirty="0" err="1"/>
              <a:t>stängde</a:t>
            </a:r>
            <a:r>
              <a:rPr lang="en-GB" dirty="0"/>
              <a:t> </a:t>
            </a:r>
            <a:r>
              <a:rPr lang="en-GB" dirty="0" err="1"/>
              <a:t>fabriker</a:t>
            </a:r>
            <a:r>
              <a:rPr lang="en-GB" dirty="0"/>
              <a:t>.</a:t>
            </a:r>
          </a:p>
          <a:p>
            <a:endParaRPr lang="en-GB" dirty="0"/>
          </a:p>
          <a:p>
            <a:pPr marL="285750" indent="-285750" algn="l">
              <a:buFont typeface="Arial" panose="020B0604020202020204" pitchFamily="34" charset="0"/>
              <a:buChar char="•"/>
            </a:pPr>
            <a:r>
              <a:rPr lang="sv-SE" sz="1200" b="0" i="0" u="none" strike="noStrike" baseline="0" dirty="0">
                <a:latin typeface="CIDFont+F2"/>
              </a:rPr>
              <a:t>De importerar gärna svensk kärn- och vattenkraft men har föga behov av vår vindkraft. </a:t>
            </a:r>
          </a:p>
          <a:p>
            <a:pPr marL="285750" indent="-285750" algn="l">
              <a:buFont typeface="Arial" panose="020B0604020202020204" pitchFamily="34" charset="0"/>
              <a:buChar char="•"/>
            </a:pPr>
            <a:r>
              <a:rPr lang="sv-SE" sz="1200" b="0" i="0" u="none" strike="noStrike" baseline="0" dirty="0">
                <a:latin typeface="CIDFont+F2"/>
              </a:rPr>
              <a:t>När det blåser i Sverige blåser det även där och detta resulterar i stora överskott och negativa elpriser. </a:t>
            </a:r>
          </a:p>
          <a:p>
            <a:pPr marL="285750" indent="-285750" algn="l">
              <a:buFont typeface="Arial" panose="020B0604020202020204" pitchFamily="34" charset="0"/>
              <a:buChar char="•"/>
            </a:pPr>
            <a:r>
              <a:rPr lang="sv-SE" sz="1200" b="0" i="0" u="none" strike="noStrike" baseline="0" dirty="0">
                <a:latin typeface="CIDFont+F2"/>
              </a:rPr>
              <a:t>T.ex. har Tyskland tvingats installera mycket kostsamma fasskiftstransformatorer för att skydda grannländernas elsystem från det negativa inflytandet av vindkraften.</a:t>
            </a:r>
            <a:endParaRPr lang="sv-SE" sz="1200" dirty="0"/>
          </a:p>
          <a:p>
            <a:endParaRPr lang="en-SE" dirty="0"/>
          </a:p>
        </p:txBody>
      </p:sp>
      <p:sp>
        <p:nvSpPr>
          <p:cNvPr id="4" name="Slide Number Placeholder 3"/>
          <p:cNvSpPr>
            <a:spLocks noGrp="1"/>
          </p:cNvSpPr>
          <p:nvPr>
            <p:ph type="sldNum" sz="quarter" idx="5"/>
          </p:nvPr>
        </p:nvSpPr>
        <p:spPr/>
        <p:txBody>
          <a:bodyPr/>
          <a:lstStyle/>
          <a:p>
            <a:fld id="{8AAAF705-908F-4F6B-9985-8EF18924B73E}" type="slidenum">
              <a:rPr lang="en-SE" smtClean="0"/>
              <a:t>23</a:t>
            </a:fld>
            <a:endParaRPr lang="en-SE"/>
          </a:p>
        </p:txBody>
      </p:sp>
    </p:spTree>
    <p:extLst>
      <p:ext uri="{BB962C8B-B14F-4D97-AF65-F5344CB8AC3E}">
        <p14:creationId xmlns:p14="http://schemas.microsoft.com/office/powerpoint/2010/main" val="129143448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Också</a:t>
            </a:r>
            <a:r>
              <a:rPr lang="en-GB" dirty="0"/>
              <a:t> UK har problem. I Sept 2021 var </a:t>
            </a:r>
            <a:r>
              <a:rPr lang="en-GB" dirty="0" err="1"/>
              <a:t>priset</a:t>
            </a:r>
            <a:r>
              <a:rPr lang="en-GB" dirty="0"/>
              <a:t> </a:t>
            </a:r>
            <a:r>
              <a:rPr lang="en-GB" dirty="0" err="1"/>
              <a:t>uppe</a:t>
            </a:r>
            <a:r>
              <a:rPr lang="en-GB" dirty="0"/>
              <a:t> I 24kr/kwh. </a:t>
            </a:r>
            <a:r>
              <a:rPr lang="en-GB" dirty="0" err="1"/>
              <a:t>Så</a:t>
            </a:r>
            <a:r>
              <a:rPr lang="en-GB" dirty="0"/>
              <a:t> </a:t>
            </a:r>
            <a:r>
              <a:rPr lang="en-GB" dirty="0" err="1"/>
              <a:t>högt</a:t>
            </a:r>
            <a:r>
              <a:rPr lang="en-GB" dirty="0"/>
              <a:t> </a:t>
            </a:r>
            <a:r>
              <a:rPr lang="en-GB" dirty="0" err="1"/>
              <a:t>att</a:t>
            </a:r>
            <a:r>
              <a:rPr lang="en-GB" dirty="0"/>
              <a:t> de </a:t>
            </a:r>
            <a:r>
              <a:rPr lang="en-GB" dirty="0" err="1"/>
              <a:t>stängde</a:t>
            </a:r>
            <a:r>
              <a:rPr lang="en-GB" dirty="0"/>
              <a:t> </a:t>
            </a:r>
            <a:r>
              <a:rPr lang="en-GB" dirty="0" err="1"/>
              <a:t>fabriker</a:t>
            </a:r>
            <a:r>
              <a:rPr lang="en-GB" dirty="0"/>
              <a:t>.</a:t>
            </a:r>
          </a:p>
          <a:p>
            <a:endParaRPr lang="en-GB" dirty="0"/>
          </a:p>
          <a:p>
            <a:pPr marL="285750" indent="-285750" algn="l">
              <a:buFont typeface="Arial" panose="020B0604020202020204" pitchFamily="34" charset="0"/>
              <a:buChar char="•"/>
            </a:pPr>
            <a:r>
              <a:rPr lang="sv-SE" sz="1200" b="0" i="0" u="none" strike="noStrike" baseline="0" dirty="0">
                <a:latin typeface="CIDFont+F2"/>
              </a:rPr>
              <a:t>De importerar gärna svensk kärn- och vattenkraft men har föga behov av vår vindkraft. </a:t>
            </a:r>
          </a:p>
          <a:p>
            <a:pPr marL="285750" indent="-285750" algn="l">
              <a:buFont typeface="Arial" panose="020B0604020202020204" pitchFamily="34" charset="0"/>
              <a:buChar char="•"/>
            </a:pPr>
            <a:r>
              <a:rPr lang="sv-SE" sz="1200" b="0" i="0" u="none" strike="noStrike" baseline="0" dirty="0">
                <a:latin typeface="CIDFont+F2"/>
              </a:rPr>
              <a:t>När det blåser i Sverige blåser det även där och detta resulterar i stora överskott och negativa elpriser. </a:t>
            </a:r>
          </a:p>
          <a:p>
            <a:pPr marL="285750" indent="-285750" algn="l">
              <a:buFont typeface="Arial" panose="020B0604020202020204" pitchFamily="34" charset="0"/>
              <a:buChar char="•"/>
            </a:pPr>
            <a:r>
              <a:rPr lang="sv-SE" sz="1200" b="0" i="0" u="none" strike="noStrike" baseline="0" dirty="0">
                <a:latin typeface="CIDFont+F2"/>
              </a:rPr>
              <a:t>T.ex. har Tyskland tvingats installera mycket kostsamma fasskiftstransformatorer för att skydda grannländernas elsystem från det negativa inflytandet av vindkraften.</a:t>
            </a:r>
            <a:endParaRPr lang="sv-SE" sz="1200" dirty="0"/>
          </a:p>
          <a:p>
            <a:endParaRPr lang="en-SE" dirty="0"/>
          </a:p>
        </p:txBody>
      </p:sp>
      <p:sp>
        <p:nvSpPr>
          <p:cNvPr id="4" name="Slide Number Placeholder 3"/>
          <p:cNvSpPr>
            <a:spLocks noGrp="1"/>
          </p:cNvSpPr>
          <p:nvPr>
            <p:ph type="sldNum" sz="quarter" idx="5"/>
          </p:nvPr>
        </p:nvSpPr>
        <p:spPr/>
        <p:txBody>
          <a:bodyPr/>
          <a:lstStyle/>
          <a:p>
            <a:fld id="{8AAAF705-908F-4F6B-9985-8EF18924B73E}" type="slidenum">
              <a:rPr lang="en-SE" smtClean="0"/>
              <a:t>24</a:t>
            </a:fld>
            <a:endParaRPr lang="en-SE"/>
          </a:p>
        </p:txBody>
      </p:sp>
    </p:spTree>
    <p:extLst>
      <p:ext uri="{BB962C8B-B14F-4D97-AF65-F5344CB8AC3E}">
        <p14:creationId xmlns:p14="http://schemas.microsoft.com/office/powerpoint/2010/main" val="275092412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E"/>
          </a:p>
        </p:txBody>
      </p:sp>
      <p:sp>
        <p:nvSpPr>
          <p:cNvPr id="4" name="Slide Number Placeholder 3"/>
          <p:cNvSpPr>
            <a:spLocks noGrp="1"/>
          </p:cNvSpPr>
          <p:nvPr>
            <p:ph type="sldNum" sz="quarter" idx="5"/>
          </p:nvPr>
        </p:nvSpPr>
        <p:spPr/>
        <p:txBody>
          <a:bodyPr/>
          <a:lstStyle/>
          <a:p>
            <a:fld id="{8AAAF705-908F-4F6B-9985-8EF18924B73E}" type="slidenum">
              <a:rPr lang="en-SE" smtClean="0"/>
              <a:t>25</a:t>
            </a:fld>
            <a:endParaRPr lang="en-SE"/>
          </a:p>
        </p:txBody>
      </p:sp>
    </p:spTree>
    <p:extLst>
      <p:ext uri="{BB962C8B-B14F-4D97-AF65-F5344CB8AC3E}">
        <p14:creationId xmlns:p14="http://schemas.microsoft.com/office/powerpoint/2010/main" val="297979107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err="1"/>
              <a:t>Alla</a:t>
            </a:r>
            <a:r>
              <a:rPr lang="en-GB" sz="1200" dirty="0"/>
              <a:t> </a:t>
            </a:r>
            <a:r>
              <a:rPr lang="en-GB" sz="1200" dirty="0" err="1"/>
              <a:t>kraftslag</a:t>
            </a:r>
            <a:r>
              <a:rPr lang="en-GB" sz="1200" dirty="0"/>
              <a:t> </a:t>
            </a:r>
            <a:r>
              <a:rPr lang="en-GB" sz="1200" dirty="0" err="1"/>
              <a:t>räknas</a:t>
            </a:r>
            <a:r>
              <a:rPr lang="en-GB" sz="1200" dirty="0"/>
              <a:t>. Man </a:t>
            </a:r>
            <a:r>
              <a:rPr lang="en-GB" sz="1200" dirty="0" err="1"/>
              <a:t>skall</a:t>
            </a:r>
            <a:r>
              <a:rPr lang="en-GB" sz="1200" dirty="0"/>
              <a:t> </a:t>
            </a:r>
            <a:r>
              <a:rPr lang="en-GB" sz="1200" dirty="0" err="1"/>
              <a:t>inte</a:t>
            </a:r>
            <a:r>
              <a:rPr lang="en-GB" sz="1200" dirty="0"/>
              <a:t> </a:t>
            </a:r>
            <a:r>
              <a:rPr lang="en-GB" sz="1200" dirty="0" err="1"/>
              <a:t>ställa</a:t>
            </a:r>
            <a:r>
              <a:rPr lang="en-GB" sz="1200" dirty="0"/>
              <a:t> </a:t>
            </a:r>
            <a:r>
              <a:rPr lang="en-GB" sz="1200" dirty="0" err="1"/>
              <a:t>dem</a:t>
            </a:r>
            <a:r>
              <a:rPr lang="en-GB" sz="1200" dirty="0"/>
              <a:t> mot </a:t>
            </a:r>
            <a:r>
              <a:rPr lang="en-GB" sz="1200" dirty="0" err="1"/>
              <a:t>varandra</a:t>
            </a:r>
            <a:r>
              <a:rPr lang="en-GB" sz="1200" dirty="0"/>
              <a:t>. Det </a:t>
            </a:r>
            <a:r>
              <a:rPr lang="en-GB" sz="1200" dirty="0" err="1"/>
              <a:t>måste</a:t>
            </a:r>
            <a:r>
              <a:rPr lang="en-GB" sz="1200" dirty="0"/>
              <a:t> </a:t>
            </a:r>
            <a:r>
              <a:rPr lang="en-GB" sz="1200" dirty="0" err="1"/>
              <a:t>vara</a:t>
            </a:r>
            <a:r>
              <a:rPr lang="en-GB" sz="1200" dirty="0"/>
              <a:t> </a:t>
            </a:r>
            <a:r>
              <a:rPr lang="en-GB" sz="1200" dirty="0" err="1"/>
              <a:t>enligt</a:t>
            </a:r>
            <a:r>
              <a:rPr lang="en-GB" sz="1200" dirty="0"/>
              <a:t> </a:t>
            </a:r>
            <a:r>
              <a:rPr lang="en-GB" sz="1200" dirty="0" err="1"/>
              <a:t>en</a:t>
            </a:r>
            <a:r>
              <a:rPr lang="en-GB" sz="1200" dirty="0"/>
              <a:t> </a:t>
            </a:r>
            <a:r>
              <a:rPr lang="en-GB" sz="1200" dirty="0" err="1"/>
              <a:t>noga</a:t>
            </a:r>
            <a:r>
              <a:rPr lang="en-GB" sz="1200" dirty="0"/>
              <a:t> </a:t>
            </a:r>
            <a:r>
              <a:rPr lang="en-GB" sz="1200" dirty="0" err="1"/>
              <a:t>igenomtänkt</a:t>
            </a:r>
            <a:r>
              <a:rPr lang="en-GB" sz="1200" dirty="0"/>
              <a:t> strategi.</a:t>
            </a:r>
          </a:p>
          <a:p>
            <a:endParaRPr lang="en-GB" sz="1200" dirty="0"/>
          </a:p>
          <a:p>
            <a:r>
              <a:rPr lang="en-SE" sz="1200" dirty="0"/>
              <a:t>Med</a:t>
            </a:r>
            <a:r>
              <a:rPr lang="sv-SE" sz="1200" dirty="0"/>
              <a:t> okontrollerbar</a:t>
            </a:r>
            <a:r>
              <a:rPr lang="en-SE" sz="1200" dirty="0"/>
              <a:t> kraft</a:t>
            </a:r>
            <a:r>
              <a:rPr lang="sv-SE" sz="1200" dirty="0"/>
              <a:t> (intermittent) blir det komplicerat att få det pålitligt så att det alltid finns el att tillgå i våra el uttag när vi behöver den</a:t>
            </a:r>
          </a:p>
          <a:p>
            <a:r>
              <a:rPr lang="sv-SE" sz="1200" dirty="0"/>
              <a:t>Det är något vi alla tar för givet, att vi kan använda kylen, spisen ugnen, ladda mobilen etc.</a:t>
            </a:r>
            <a:endParaRPr lang="en-SE" sz="1200" dirty="0"/>
          </a:p>
          <a:p>
            <a:r>
              <a:rPr lang="en-GB" sz="1200" dirty="0"/>
              <a:t>R</a:t>
            </a:r>
            <a:r>
              <a:rPr lang="en-SE" sz="1200" dirty="0" err="1"/>
              <a:t>eglerkraften</a:t>
            </a:r>
            <a:r>
              <a:rPr lang="en-SE" sz="1200" dirty="0"/>
              <a:t> är </a:t>
            </a:r>
            <a:r>
              <a:rPr lang="en-SE" sz="1200" dirty="0" err="1"/>
              <a:t>garanten</a:t>
            </a:r>
            <a:r>
              <a:rPr lang="en-SE" sz="1200" dirty="0"/>
              <a:t> för att vi får den el vi </a:t>
            </a:r>
            <a:r>
              <a:rPr lang="en-SE" sz="1200" dirty="0" err="1"/>
              <a:t>behöver</a:t>
            </a:r>
            <a:r>
              <a:rPr lang="en-SE" sz="1200" dirty="0"/>
              <a:t> när vi </a:t>
            </a:r>
            <a:r>
              <a:rPr lang="en-SE" sz="1200" dirty="0" err="1"/>
              <a:t>behöver</a:t>
            </a:r>
            <a:r>
              <a:rPr lang="en-SE" sz="1200" dirty="0"/>
              <a:t> den</a:t>
            </a:r>
            <a:endParaRPr lang="en-SE" dirty="0"/>
          </a:p>
        </p:txBody>
      </p:sp>
      <p:sp>
        <p:nvSpPr>
          <p:cNvPr id="4" name="Slide Number Placeholder 3"/>
          <p:cNvSpPr>
            <a:spLocks noGrp="1"/>
          </p:cNvSpPr>
          <p:nvPr>
            <p:ph type="sldNum" sz="quarter" idx="5"/>
          </p:nvPr>
        </p:nvSpPr>
        <p:spPr/>
        <p:txBody>
          <a:bodyPr/>
          <a:lstStyle/>
          <a:p>
            <a:fld id="{8AAAF705-908F-4F6B-9985-8EF18924B73E}" type="slidenum">
              <a:rPr lang="en-SE" smtClean="0"/>
              <a:t>26</a:t>
            </a:fld>
            <a:endParaRPr lang="en-SE"/>
          </a:p>
        </p:txBody>
      </p:sp>
    </p:spTree>
    <p:extLst>
      <p:ext uri="{BB962C8B-B14F-4D97-AF65-F5344CB8AC3E}">
        <p14:creationId xmlns:p14="http://schemas.microsoft.com/office/powerpoint/2010/main" val="365615205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a:t>
            </a:r>
            <a:r>
              <a:rPr lang="en-SE" dirty="0" err="1"/>
              <a:t>yggtid</a:t>
            </a:r>
            <a:r>
              <a:rPr lang="en-SE" dirty="0"/>
              <a:t> </a:t>
            </a:r>
            <a:r>
              <a:rPr lang="en-SE" dirty="0" err="1"/>
              <a:t>gasturbin</a:t>
            </a:r>
            <a:r>
              <a:rPr lang="en-SE" dirty="0"/>
              <a:t> 2-3 </a:t>
            </a:r>
            <a:r>
              <a:rPr lang="en-SE" dirty="0" err="1"/>
              <a:t>månader</a:t>
            </a:r>
            <a:r>
              <a:rPr lang="en-SE" dirty="0"/>
              <a:t>, </a:t>
            </a:r>
            <a:r>
              <a:rPr lang="en-SE" dirty="0" err="1"/>
              <a:t>gaskombiverk</a:t>
            </a:r>
            <a:r>
              <a:rPr lang="en-SE" dirty="0"/>
              <a:t> 2-3 </a:t>
            </a:r>
            <a:r>
              <a:rPr lang="en-SE" dirty="0" err="1"/>
              <a:t>år</a:t>
            </a:r>
            <a:r>
              <a:rPr lang="en-SE" dirty="0"/>
              <a:t>, kärnkraft 10 </a:t>
            </a:r>
            <a:r>
              <a:rPr lang="en-SE" dirty="0" err="1"/>
              <a:t>år</a:t>
            </a:r>
            <a:endParaRPr lang="en-SE" dirty="0"/>
          </a:p>
        </p:txBody>
      </p:sp>
      <p:sp>
        <p:nvSpPr>
          <p:cNvPr id="4" name="Slide Number Placeholder 3"/>
          <p:cNvSpPr>
            <a:spLocks noGrp="1"/>
          </p:cNvSpPr>
          <p:nvPr>
            <p:ph type="sldNum" sz="quarter" idx="5"/>
          </p:nvPr>
        </p:nvSpPr>
        <p:spPr/>
        <p:txBody>
          <a:bodyPr/>
          <a:lstStyle/>
          <a:p>
            <a:fld id="{8AAAF705-908F-4F6B-9985-8EF18924B73E}" type="slidenum">
              <a:rPr lang="en-SE" smtClean="0"/>
              <a:t>27</a:t>
            </a:fld>
            <a:endParaRPr lang="en-SE"/>
          </a:p>
        </p:txBody>
      </p:sp>
    </p:spTree>
    <p:extLst>
      <p:ext uri="{BB962C8B-B14F-4D97-AF65-F5344CB8AC3E}">
        <p14:creationId xmlns:p14="http://schemas.microsoft.com/office/powerpoint/2010/main" val="234809882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SE" dirty="0"/>
              <a:t>När det blåser </a:t>
            </a:r>
            <a:r>
              <a:rPr lang="en-SE" dirty="0" err="1"/>
              <a:t>behövs</a:t>
            </a:r>
            <a:r>
              <a:rPr lang="en-SE" dirty="0"/>
              <a:t> </a:t>
            </a:r>
            <a:r>
              <a:rPr lang="en-SE" dirty="0" err="1"/>
              <a:t>stödtjänster</a:t>
            </a:r>
            <a:r>
              <a:rPr lang="en-SE" dirty="0"/>
              <a:t> i form av </a:t>
            </a:r>
            <a:r>
              <a:rPr lang="en-SE" dirty="0" err="1"/>
              <a:t>reaktiv</a:t>
            </a:r>
            <a:r>
              <a:rPr lang="en-SE" dirty="0"/>
              <a:t> effekt och </a:t>
            </a:r>
            <a:r>
              <a:rPr lang="en-SE" dirty="0" err="1"/>
              <a:t>rotationsenergi</a:t>
            </a:r>
            <a:endParaRPr lang="en-SE" dirty="0"/>
          </a:p>
          <a:p>
            <a:endParaRPr lang="en-SE" dirty="0"/>
          </a:p>
          <a:p>
            <a:r>
              <a:rPr lang="en-SE" dirty="0"/>
              <a:t>När det inte blåser </a:t>
            </a:r>
            <a:r>
              <a:rPr lang="en-SE" dirty="0" err="1"/>
              <a:t>behövs</a:t>
            </a:r>
            <a:r>
              <a:rPr lang="en-SE" dirty="0"/>
              <a:t> backup effekt</a:t>
            </a:r>
          </a:p>
        </p:txBody>
      </p:sp>
      <p:sp>
        <p:nvSpPr>
          <p:cNvPr id="4" name="Slide Number Placeholder 3"/>
          <p:cNvSpPr>
            <a:spLocks noGrp="1"/>
          </p:cNvSpPr>
          <p:nvPr>
            <p:ph type="sldNum" sz="quarter" idx="5"/>
          </p:nvPr>
        </p:nvSpPr>
        <p:spPr/>
        <p:txBody>
          <a:bodyPr/>
          <a:lstStyle/>
          <a:p>
            <a:fld id="{8AAAF705-908F-4F6B-9985-8EF18924B73E}" type="slidenum">
              <a:rPr lang="en-SE" smtClean="0"/>
              <a:t>28</a:t>
            </a:fld>
            <a:endParaRPr lang="en-SE"/>
          </a:p>
        </p:txBody>
      </p:sp>
    </p:spTree>
    <p:extLst>
      <p:ext uri="{BB962C8B-B14F-4D97-AF65-F5344CB8AC3E}">
        <p14:creationId xmlns:p14="http://schemas.microsoft.com/office/powerpoint/2010/main" val="170245165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SE" dirty="0"/>
              <a:t>Vi kan inte i </a:t>
            </a:r>
            <a:r>
              <a:rPr lang="en-SE" dirty="0" err="1"/>
              <a:t>framtiden</a:t>
            </a:r>
            <a:r>
              <a:rPr lang="en-SE" dirty="0"/>
              <a:t> </a:t>
            </a:r>
            <a:r>
              <a:rPr lang="en-SE" dirty="0" err="1"/>
              <a:t>förlita</a:t>
            </a:r>
            <a:r>
              <a:rPr lang="en-SE" dirty="0"/>
              <a:t> </a:t>
            </a:r>
            <a:r>
              <a:rPr lang="en-SE" dirty="0" err="1"/>
              <a:t>oss</a:t>
            </a:r>
            <a:r>
              <a:rPr lang="en-SE" dirty="0"/>
              <a:t> </a:t>
            </a:r>
            <a:r>
              <a:rPr lang="en-SE" dirty="0" err="1"/>
              <a:t>på</a:t>
            </a:r>
            <a:r>
              <a:rPr lang="en-SE" dirty="0"/>
              <a:t> </a:t>
            </a:r>
            <a:r>
              <a:rPr lang="en-SE" dirty="0" err="1"/>
              <a:t>vattenkraft</a:t>
            </a:r>
            <a:r>
              <a:rPr lang="en-SE" dirty="0"/>
              <a:t>.</a:t>
            </a:r>
          </a:p>
          <a:p>
            <a:r>
              <a:rPr lang="en-SE" dirty="0"/>
              <a:t>Sol och </a:t>
            </a:r>
            <a:r>
              <a:rPr lang="en-SE" dirty="0" err="1"/>
              <a:t>vind</a:t>
            </a:r>
            <a:r>
              <a:rPr lang="en-SE" dirty="0"/>
              <a:t> kan inte </a:t>
            </a:r>
            <a:r>
              <a:rPr lang="en-SE" dirty="0" err="1"/>
              <a:t>ge</a:t>
            </a:r>
            <a:r>
              <a:rPr lang="en-SE" dirty="0"/>
              <a:t> </a:t>
            </a:r>
            <a:r>
              <a:rPr lang="en-SE" dirty="0" err="1"/>
              <a:t>pålitligt</a:t>
            </a:r>
            <a:r>
              <a:rPr lang="en-SE" dirty="0"/>
              <a:t> </a:t>
            </a:r>
            <a:r>
              <a:rPr lang="en-SE" dirty="0" err="1"/>
              <a:t>billig</a:t>
            </a:r>
            <a:r>
              <a:rPr lang="en-SE" dirty="0"/>
              <a:t> el</a:t>
            </a:r>
          </a:p>
        </p:txBody>
      </p:sp>
      <p:sp>
        <p:nvSpPr>
          <p:cNvPr id="4" name="Slide Number Placeholder 3"/>
          <p:cNvSpPr>
            <a:spLocks noGrp="1"/>
          </p:cNvSpPr>
          <p:nvPr>
            <p:ph type="sldNum" sz="quarter" idx="5"/>
          </p:nvPr>
        </p:nvSpPr>
        <p:spPr/>
        <p:txBody>
          <a:bodyPr/>
          <a:lstStyle/>
          <a:p>
            <a:fld id="{8AAAF705-908F-4F6B-9985-8EF18924B73E}" type="slidenum">
              <a:rPr lang="en-SE" smtClean="0"/>
              <a:t>29</a:t>
            </a:fld>
            <a:endParaRPr lang="en-SE"/>
          </a:p>
        </p:txBody>
      </p:sp>
    </p:spTree>
    <p:extLst>
      <p:ext uri="{BB962C8B-B14F-4D97-AF65-F5344CB8AC3E}">
        <p14:creationId xmlns:p14="http://schemas.microsoft.com/office/powerpoint/2010/main" val="400024858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SE" dirty="0"/>
              <a:t>När det blåser </a:t>
            </a:r>
            <a:r>
              <a:rPr lang="en-SE" dirty="0" err="1"/>
              <a:t>behövs</a:t>
            </a:r>
            <a:r>
              <a:rPr lang="en-SE" dirty="0"/>
              <a:t> </a:t>
            </a:r>
            <a:r>
              <a:rPr lang="en-SE" dirty="0" err="1"/>
              <a:t>stödtjänster</a:t>
            </a:r>
            <a:r>
              <a:rPr lang="en-SE" dirty="0"/>
              <a:t> i form av </a:t>
            </a:r>
            <a:r>
              <a:rPr lang="en-SE" dirty="0" err="1"/>
              <a:t>reaktiv</a:t>
            </a:r>
            <a:r>
              <a:rPr lang="en-SE" dirty="0"/>
              <a:t> effekt och </a:t>
            </a:r>
            <a:r>
              <a:rPr lang="en-SE" dirty="0" err="1"/>
              <a:t>rotationsenergi</a:t>
            </a:r>
            <a:endParaRPr lang="en-SE" dirty="0"/>
          </a:p>
          <a:p>
            <a:endParaRPr lang="en-SE" dirty="0"/>
          </a:p>
          <a:p>
            <a:r>
              <a:rPr lang="en-SE" dirty="0"/>
              <a:t>När det inte blåser </a:t>
            </a:r>
            <a:r>
              <a:rPr lang="en-SE" dirty="0" err="1"/>
              <a:t>behövs</a:t>
            </a:r>
            <a:r>
              <a:rPr lang="en-SE" dirty="0"/>
              <a:t> backup effekt</a:t>
            </a:r>
          </a:p>
        </p:txBody>
      </p:sp>
      <p:sp>
        <p:nvSpPr>
          <p:cNvPr id="4" name="Slide Number Placeholder 3"/>
          <p:cNvSpPr>
            <a:spLocks noGrp="1"/>
          </p:cNvSpPr>
          <p:nvPr>
            <p:ph type="sldNum" sz="quarter" idx="5"/>
          </p:nvPr>
        </p:nvSpPr>
        <p:spPr/>
        <p:txBody>
          <a:bodyPr/>
          <a:lstStyle/>
          <a:p>
            <a:fld id="{8AAAF705-908F-4F6B-9985-8EF18924B73E}" type="slidenum">
              <a:rPr lang="en-SE" smtClean="0"/>
              <a:t>30</a:t>
            </a:fld>
            <a:endParaRPr lang="en-SE"/>
          </a:p>
        </p:txBody>
      </p:sp>
    </p:spTree>
    <p:extLst>
      <p:ext uri="{BB962C8B-B14F-4D97-AF65-F5344CB8AC3E}">
        <p14:creationId xmlns:p14="http://schemas.microsoft.com/office/powerpoint/2010/main" val="205934050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SE" dirty="0"/>
              <a:t>SVK </a:t>
            </a:r>
            <a:r>
              <a:rPr lang="en-SE" dirty="0" err="1"/>
              <a:t>räknar</a:t>
            </a:r>
            <a:r>
              <a:rPr lang="en-SE" dirty="0"/>
              <a:t> med vindkraft </a:t>
            </a:r>
            <a:r>
              <a:rPr lang="en-SE" dirty="0" err="1"/>
              <a:t>som</a:t>
            </a:r>
            <a:r>
              <a:rPr lang="en-SE" dirty="0"/>
              <a:t> 9% </a:t>
            </a:r>
            <a:r>
              <a:rPr lang="en-SE" dirty="0" err="1"/>
              <a:t>säkert</a:t>
            </a:r>
            <a:r>
              <a:rPr lang="en-SE" dirty="0"/>
              <a:t> </a:t>
            </a:r>
            <a:r>
              <a:rPr lang="en-SE" dirty="0" err="1"/>
              <a:t>tillgänglig</a:t>
            </a:r>
            <a:r>
              <a:rPr lang="en-SE" dirty="0"/>
              <a:t> med </a:t>
            </a:r>
            <a:r>
              <a:rPr lang="en-SE" dirty="0" err="1"/>
              <a:t>avseende</a:t>
            </a:r>
            <a:r>
              <a:rPr lang="en-SE" dirty="0"/>
              <a:t> </a:t>
            </a:r>
            <a:r>
              <a:rPr lang="en-SE" dirty="0" err="1"/>
              <a:t>på</a:t>
            </a:r>
            <a:r>
              <a:rPr lang="en-SE" dirty="0"/>
              <a:t> effekt</a:t>
            </a:r>
          </a:p>
        </p:txBody>
      </p:sp>
      <p:sp>
        <p:nvSpPr>
          <p:cNvPr id="4" name="Slide Number Placeholder 3"/>
          <p:cNvSpPr>
            <a:spLocks noGrp="1"/>
          </p:cNvSpPr>
          <p:nvPr>
            <p:ph type="sldNum" sz="quarter" idx="5"/>
          </p:nvPr>
        </p:nvSpPr>
        <p:spPr/>
        <p:txBody>
          <a:bodyPr/>
          <a:lstStyle/>
          <a:p>
            <a:fld id="{8AAAF705-908F-4F6B-9985-8EF18924B73E}" type="slidenum">
              <a:rPr lang="en-SE" smtClean="0"/>
              <a:t>31</a:t>
            </a:fld>
            <a:endParaRPr lang="en-SE"/>
          </a:p>
        </p:txBody>
      </p:sp>
    </p:spTree>
    <p:extLst>
      <p:ext uri="{BB962C8B-B14F-4D97-AF65-F5344CB8AC3E}">
        <p14:creationId xmlns:p14="http://schemas.microsoft.com/office/powerpoint/2010/main" val="352982497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err="1"/>
              <a:t>Alla</a:t>
            </a:r>
            <a:r>
              <a:rPr lang="en-GB" sz="1200" dirty="0"/>
              <a:t> </a:t>
            </a:r>
            <a:r>
              <a:rPr lang="en-GB" sz="1200" dirty="0" err="1"/>
              <a:t>kraftslag</a:t>
            </a:r>
            <a:r>
              <a:rPr lang="en-GB" sz="1200" dirty="0"/>
              <a:t> </a:t>
            </a:r>
            <a:r>
              <a:rPr lang="en-GB" sz="1200" dirty="0" err="1"/>
              <a:t>räknas</a:t>
            </a:r>
            <a:r>
              <a:rPr lang="en-GB" sz="1200" dirty="0"/>
              <a:t>. Man </a:t>
            </a:r>
            <a:r>
              <a:rPr lang="en-GB" sz="1200" dirty="0" err="1"/>
              <a:t>skall</a:t>
            </a:r>
            <a:r>
              <a:rPr lang="en-GB" sz="1200" dirty="0"/>
              <a:t> </a:t>
            </a:r>
            <a:r>
              <a:rPr lang="en-GB" sz="1200" dirty="0" err="1"/>
              <a:t>inte</a:t>
            </a:r>
            <a:r>
              <a:rPr lang="en-GB" sz="1200" dirty="0"/>
              <a:t> </a:t>
            </a:r>
            <a:r>
              <a:rPr lang="en-GB" sz="1200" dirty="0" err="1"/>
              <a:t>ställa</a:t>
            </a:r>
            <a:r>
              <a:rPr lang="en-GB" sz="1200" dirty="0"/>
              <a:t> </a:t>
            </a:r>
            <a:r>
              <a:rPr lang="en-GB" sz="1200" dirty="0" err="1"/>
              <a:t>dem</a:t>
            </a:r>
            <a:r>
              <a:rPr lang="en-GB" sz="1200" dirty="0"/>
              <a:t> mot </a:t>
            </a:r>
            <a:r>
              <a:rPr lang="en-GB" sz="1200" dirty="0" err="1"/>
              <a:t>varandra</a:t>
            </a:r>
            <a:r>
              <a:rPr lang="en-GB" sz="1200" dirty="0"/>
              <a:t>. Det </a:t>
            </a:r>
            <a:r>
              <a:rPr lang="en-GB" sz="1200" dirty="0" err="1"/>
              <a:t>måste</a:t>
            </a:r>
            <a:r>
              <a:rPr lang="en-GB" sz="1200" dirty="0"/>
              <a:t> </a:t>
            </a:r>
            <a:r>
              <a:rPr lang="en-GB" sz="1200" dirty="0" err="1"/>
              <a:t>vara</a:t>
            </a:r>
            <a:r>
              <a:rPr lang="en-GB" sz="1200" dirty="0"/>
              <a:t> </a:t>
            </a:r>
            <a:r>
              <a:rPr lang="en-GB" sz="1200" dirty="0" err="1"/>
              <a:t>enligt</a:t>
            </a:r>
            <a:r>
              <a:rPr lang="en-GB" sz="1200" dirty="0"/>
              <a:t> </a:t>
            </a:r>
            <a:r>
              <a:rPr lang="en-GB" sz="1200" dirty="0" err="1"/>
              <a:t>en</a:t>
            </a:r>
            <a:r>
              <a:rPr lang="en-GB" sz="1200" dirty="0"/>
              <a:t> </a:t>
            </a:r>
            <a:r>
              <a:rPr lang="en-GB" sz="1200" dirty="0" err="1"/>
              <a:t>noga</a:t>
            </a:r>
            <a:r>
              <a:rPr lang="en-GB" sz="1200" dirty="0"/>
              <a:t> </a:t>
            </a:r>
            <a:r>
              <a:rPr lang="en-GB" sz="1200" dirty="0" err="1"/>
              <a:t>igenomtänkt</a:t>
            </a:r>
            <a:r>
              <a:rPr lang="en-GB" sz="1200" dirty="0"/>
              <a:t> strategi.</a:t>
            </a:r>
          </a:p>
          <a:p>
            <a:endParaRPr lang="en-GB" sz="1200" dirty="0"/>
          </a:p>
          <a:p>
            <a:r>
              <a:rPr lang="en-SE" sz="1200" dirty="0"/>
              <a:t>Med</a:t>
            </a:r>
            <a:r>
              <a:rPr lang="sv-SE" sz="1200" dirty="0"/>
              <a:t> okontrollerbar</a:t>
            </a:r>
            <a:r>
              <a:rPr lang="en-SE" sz="1200" dirty="0"/>
              <a:t> kraft</a:t>
            </a:r>
            <a:r>
              <a:rPr lang="sv-SE" sz="1200" dirty="0"/>
              <a:t> (intermittent) blir det komplicerat att få det pålitligt så att det alltid finns el att tillgå i våra el uttag när vi behöver den</a:t>
            </a:r>
          </a:p>
          <a:p>
            <a:r>
              <a:rPr lang="sv-SE" sz="1200" dirty="0"/>
              <a:t>Det är något vi alla tar för givet, att vi kan använda kylen, spisen ugnen, ladda mobilen etc.</a:t>
            </a:r>
            <a:endParaRPr lang="en-SE" sz="1200" dirty="0"/>
          </a:p>
          <a:p>
            <a:r>
              <a:rPr lang="en-GB" sz="1200" dirty="0"/>
              <a:t>R</a:t>
            </a:r>
            <a:r>
              <a:rPr lang="en-SE" sz="1200" dirty="0" err="1"/>
              <a:t>eglerkraften</a:t>
            </a:r>
            <a:r>
              <a:rPr lang="en-SE" sz="1200" dirty="0"/>
              <a:t> är </a:t>
            </a:r>
            <a:r>
              <a:rPr lang="en-SE" sz="1200" dirty="0" err="1"/>
              <a:t>garanten</a:t>
            </a:r>
            <a:r>
              <a:rPr lang="en-SE" sz="1200" dirty="0"/>
              <a:t> för att vi får den el vi </a:t>
            </a:r>
            <a:r>
              <a:rPr lang="en-SE" sz="1200" dirty="0" err="1"/>
              <a:t>behöver</a:t>
            </a:r>
            <a:r>
              <a:rPr lang="en-SE" sz="1200" dirty="0"/>
              <a:t> när vi </a:t>
            </a:r>
            <a:r>
              <a:rPr lang="en-SE" sz="1200" dirty="0" err="1"/>
              <a:t>behöver</a:t>
            </a:r>
            <a:r>
              <a:rPr lang="en-SE" sz="1200" dirty="0"/>
              <a:t> den</a:t>
            </a:r>
            <a:endParaRPr lang="en-SE" dirty="0"/>
          </a:p>
        </p:txBody>
      </p:sp>
      <p:sp>
        <p:nvSpPr>
          <p:cNvPr id="4" name="Slide Number Placeholder 3"/>
          <p:cNvSpPr>
            <a:spLocks noGrp="1"/>
          </p:cNvSpPr>
          <p:nvPr>
            <p:ph type="sldNum" sz="quarter" idx="5"/>
          </p:nvPr>
        </p:nvSpPr>
        <p:spPr/>
        <p:txBody>
          <a:bodyPr/>
          <a:lstStyle/>
          <a:p>
            <a:fld id="{8AAAF705-908F-4F6B-9985-8EF18924B73E}" type="slidenum">
              <a:rPr lang="en-SE" smtClean="0"/>
              <a:t>32</a:t>
            </a:fld>
            <a:endParaRPr lang="en-SE"/>
          </a:p>
        </p:txBody>
      </p:sp>
    </p:spTree>
    <p:extLst>
      <p:ext uri="{BB962C8B-B14F-4D97-AF65-F5344CB8AC3E}">
        <p14:creationId xmlns:p14="http://schemas.microsoft.com/office/powerpoint/2010/main" val="191126822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E"/>
          </a:p>
        </p:txBody>
      </p:sp>
      <p:sp>
        <p:nvSpPr>
          <p:cNvPr id="4" name="Slide Number Placeholder 3"/>
          <p:cNvSpPr>
            <a:spLocks noGrp="1"/>
          </p:cNvSpPr>
          <p:nvPr>
            <p:ph type="sldNum" sz="quarter" idx="5"/>
          </p:nvPr>
        </p:nvSpPr>
        <p:spPr/>
        <p:txBody>
          <a:bodyPr/>
          <a:lstStyle/>
          <a:p>
            <a:fld id="{8AAAF705-908F-4F6B-9985-8EF18924B73E}" type="slidenum">
              <a:rPr lang="en-SE" smtClean="0"/>
              <a:t>33</a:t>
            </a:fld>
            <a:endParaRPr lang="en-SE"/>
          </a:p>
        </p:txBody>
      </p:sp>
    </p:spTree>
    <p:extLst>
      <p:ext uri="{BB962C8B-B14F-4D97-AF65-F5344CB8AC3E}">
        <p14:creationId xmlns:p14="http://schemas.microsoft.com/office/powerpoint/2010/main" val="90068464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Hur</a:t>
            </a:r>
            <a:r>
              <a:rPr lang="en-GB" dirty="0"/>
              <a:t> </a:t>
            </a:r>
            <a:r>
              <a:rPr lang="en-GB" dirty="0" err="1"/>
              <a:t>klarar</a:t>
            </a:r>
            <a:r>
              <a:rPr lang="en-GB" dirty="0"/>
              <a:t> vi </a:t>
            </a:r>
            <a:r>
              <a:rPr lang="en-GB" dirty="0" err="1"/>
              <a:t>oss</a:t>
            </a:r>
            <a:r>
              <a:rPr lang="en-GB" dirty="0"/>
              <a:t> </a:t>
            </a:r>
            <a:r>
              <a:rPr lang="en-GB" dirty="0" err="1"/>
              <a:t>då</a:t>
            </a:r>
            <a:r>
              <a:rPr lang="en-GB" dirty="0"/>
              <a:t>. </a:t>
            </a:r>
            <a:r>
              <a:rPr lang="en-GB" dirty="0" err="1"/>
              <a:t>Vattenkraft</a:t>
            </a:r>
            <a:r>
              <a:rPr lang="en-GB" dirty="0"/>
              <a:t> import </a:t>
            </a:r>
            <a:r>
              <a:rPr lang="en-GB" dirty="0" err="1"/>
              <a:t>och</a:t>
            </a:r>
            <a:r>
              <a:rPr lang="en-GB" dirty="0"/>
              <a:t> </a:t>
            </a:r>
            <a:r>
              <a:rPr lang="en-GB" dirty="0" err="1"/>
              <a:t>reservkraft</a:t>
            </a:r>
            <a:r>
              <a:rPr lang="en-GB" dirty="0"/>
              <a:t> </a:t>
            </a:r>
            <a:r>
              <a:rPr lang="en-GB" dirty="0" err="1"/>
              <a:t>räcker</a:t>
            </a:r>
            <a:r>
              <a:rPr lang="en-GB" dirty="0"/>
              <a:t> </a:t>
            </a:r>
            <a:r>
              <a:rPr lang="en-GB" dirty="0" err="1"/>
              <a:t>än</a:t>
            </a:r>
            <a:r>
              <a:rPr lang="en-GB" dirty="0"/>
              <a:t> </a:t>
            </a:r>
            <a:r>
              <a:rPr lang="en-GB" dirty="0" err="1"/>
              <a:t>så</a:t>
            </a:r>
            <a:r>
              <a:rPr lang="en-GB" dirty="0"/>
              <a:t> l</a:t>
            </a:r>
            <a:r>
              <a:rPr lang="en-SE" dirty="0"/>
              <a:t>ä</a:t>
            </a:r>
            <a:r>
              <a:rPr lang="en-GB" dirty="0" err="1"/>
              <a:t>nge</a:t>
            </a:r>
            <a:r>
              <a:rPr lang="en-GB" dirty="0"/>
              <a:t> till.</a:t>
            </a:r>
            <a:endParaRPr lang="en-SE" dirty="0"/>
          </a:p>
          <a:p>
            <a:r>
              <a:rPr lang="en-GB" dirty="0" err="1"/>
              <a:t>Vatten</a:t>
            </a:r>
            <a:r>
              <a:rPr lang="en-GB" dirty="0"/>
              <a:t> kraft </a:t>
            </a:r>
            <a:r>
              <a:rPr lang="en-GB" dirty="0" err="1"/>
              <a:t>är</a:t>
            </a:r>
            <a:r>
              <a:rPr lang="en-GB" dirty="0"/>
              <a:t> </a:t>
            </a:r>
            <a:r>
              <a:rPr lang="en-GB" dirty="0" err="1"/>
              <a:t>på</a:t>
            </a:r>
            <a:r>
              <a:rPr lang="en-GB" dirty="0"/>
              <a:t> </a:t>
            </a:r>
            <a:r>
              <a:rPr lang="en-GB" dirty="0" err="1"/>
              <a:t>gränsen</a:t>
            </a:r>
            <a:r>
              <a:rPr lang="en-GB" dirty="0"/>
              <a:t>.</a:t>
            </a:r>
          </a:p>
          <a:p>
            <a:r>
              <a:rPr lang="en-GB" dirty="0"/>
              <a:t>Plus </a:t>
            </a:r>
            <a:r>
              <a:rPr lang="en-GB" dirty="0" err="1"/>
              <a:t>att</a:t>
            </a:r>
            <a:r>
              <a:rPr lang="en-GB" dirty="0"/>
              <a:t> man </a:t>
            </a:r>
            <a:r>
              <a:rPr lang="en-GB" dirty="0" err="1"/>
              <a:t>stryper</a:t>
            </a:r>
            <a:r>
              <a:rPr lang="en-GB" dirty="0"/>
              <a:t> </a:t>
            </a:r>
            <a:r>
              <a:rPr lang="en-GB" dirty="0" err="1"/>
              <a:t>överföring</a:t>
            </a:r>
            <a:endParaRPr lang="en-GB" dirty="0"/>
          </a:p>
          <a:p>
            <a:r>
              <a:rPr lang="en-GB" dirty="0"/>
              <a:t>Men </a:t>
            </a:r>
            <a:r>
              <a:rPr lang="en-GB" dirty="0" err="1"/>
              <a:t>snart</a:t>
            </a:r>
            <a:r>
              <a:rPr lang="en-GB" dirty="0"/>
              <a:t> </a:t>
            </a:r>
            <a:r>
              <a:rPr lang="en-GB" dirty="0" err="1"/>
              <a:t>går</a:t>
            </a:r>
            <a:r>
              <a:rPr lang="en-GB" dirty="0"/>
              <a:t> det </a:t>
            </a:r>
            <a:r>
              <a:rPr lang="en-GB" dirty="0" err="1"/>
              <a:t>ej</a:t>
            </a:r>
            <a:endParaRPr lang="en-SE" dirty="0"/>
          </a:p>
        </p:txBody>
      </p:sp>
      <p:sp>
        <p:nvSpPr>
          <p:cNvPr id="4" name="Slide Number Placeholder 3"/>
          <p:cNvSpPr>
            <a:spLocks noGrp="1"/>
          </p:cNvSpPr>
          <p:nvPr>
            <p:ph type="sldNum" sz="quarter" idx="5"/>
          </p:nvPr>
        </p:nvSpPr>
        <p:spPr/>
        <p:txBody>
          <a:bodyPr/>
          <a:lstStyle/>
          <a:p>
            <a:fld id="{8AAAF705-908F-4F6B-9985-8EF18924B73E}" type="slidenum">
              <a:rPr lang="en-SE" smtClean="0"/>
              <a:t>34</a:t>
            </a:fld>
            <a:endParaRPr lang="en-SE"/>
          </a:p>
        </p:txBody>
      </p:sp>
    </p:spTree>
    <p:extLst>
      <p:ext uri="{BB962C8B-B14F-4D97-AF65-F5344CB8AC3E}">
        <p14:creationId xmlns:p14="http://schemas.microsoft.com/office/powerpoint/2010/main" val="232298789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Också</a:t>
            </a:r>
            <a:r>
              <a:rPr lang="en-GB" dirty="0"/>
              <a:t> UK har problem. I Sept 2021 var </a:t>
            </a:r>
            <a:r>
              <a:rPr lang="en-GB" dirty="0" err="1"/>
              <a:t>priset</a:t>
            </a:r>
            <a:r>
              <a:rPr lang="en-GB" dirty="0"/>
              <a:t> </a:t>
            </a:r>
            <a:r>
              <a:rPr lang="en-GB" dirty="0" err="1"/>
              <a:t>uppe</a:t>
            </a:r>
            <a:r>
              <a:rPr lang="en-GB" dirty="0"/>
              <a:t> I 24kr/kwh. </a:t>
            </a:r>
            <a:r>
              <a:rPr lang="en-GB" dirty="0" err="1"/>
              <a:t>Så</a:t>
            </a:r>
            <a:r>
              <a:rPr lang="en-GB" dirty="0"/>
              <a:t> </a:t>
            </a:r>
            <a:r>
              <a:rPr lang="en-GB" dirty="0" err="1"/>
              <a:t>högt</a:t>
            </a:r>
            <a:r>
              <a:rPr lang="en-GB" dirty="0"/>
              <a:t> </a:t>
            </a:r>
            <a:r>
              <a:rPr lang="en-GB" dirty="0" err="1"/>
              <a:t>att</a:t>
            </a:r>
            <a:r>
              <a:rPr lang="en-GB" dirty="0"/>
              <a:t> de </a:t>
            </a:r>
            <a:r>
              <a:rPr lang="en-GB" dirty="0" err="1"/>
              <a:t>stängde</a:t>
            </a:r>
            <a:r>
              <a:rPr lang="en-GB" dirty="0"/>
              <a:t> </a:t>
            </a:r>
            <a:r>
              <a:rPr lang="en-GB" dirty="0" err="1"/>
              <a:t>fabriker</a:t>
            </a:r>
            <a:r>
              <a:rPr lang="en-GB" dirty="0"/>
              <a:t>.</a:t>
            </a:r>
          </a:p>
          <a:p>
            <a:endParaRPr lang="en-GB" dirty="0"/>
          </a:p>
          <a:p>
            <a:pPr marL="285750" indent="-285750" algn="l">
              <a:buFont typeface="Arial" panose="020B0604020202020204" pitchFamily="34" charset="0"/>
              <a:buChar char="•"/>
            </a:pPr>
            <a:r>
              <a:rPr lang="sv-SE" sz="1200" b="0" i="0" u="none" strike="noStrike" baseline="0" dirty="0">
                <a:latin typeface="CIDFont+F2"/>
              </a:rPr>
              <a:t>De importerar gärna svensk kärn- och vattenkraft men har föga behov av vår vindkraft. </a:t>
            </a:r>
          </a:p>
          <a:p>
            <a:pPr marL="285750" indent="-285750" algn="l">
              <a:buFont typeface="Arial" panose="020B0604020202020204" pitchFamily="34" charset="0"/>
              <a:buChar char="•"/>
            </a:pPr>
            <a:r>
              <a:rPr lang="sv-SE" sz="1200" b="0" i="0" u="none" strike="noStrike" baseline="0" dirty="0">
                <a:latin typeface="CIDFont+F2"/>
              </a:rPr>
              <a:t>När det blåser i Sverige blåser det även där och detta resulterar i stora överskott och negativa elpriser. </a:t>
            </a:r>
          </a:p>
          <a:p>
            <a:pPr marL="285750" indent="-285750" algn="l">
              <a:buFont typeface="Arial" panose="020B0604020202020204" pitchFamily="34" charset="0"/>
              <a:buChar char="•"/>
            </a:pPr>
            <a:r>
              <a:rPr lang="sv-SE" sz="1200" b="0" i="0" u="none" strike="noStrike" baseline="0" dirty="0">
                <a:latin typeface="CIDFont+F2"/>
              </a:rPr>
              <a:t>T.ex. har Tyskland tvingats installera mycket kostsamma fasskiftstransformatorer för att skydda grannländernas elsystem från det negativa inflytandet av vindkraften.</a:t>
            </a:r>
            <a:endParaRPr lang="sv-SE" sz="1200" dirty="0"/>
          </a:p>
          <a:p>
            <a:endParaRPr lang="en-SE" dirty="0"/>
          </a:p>
        </p:txBody>
      </p:sp>
      <p:sp>
        <p:nvSpPr>
          <p:cNvPr id="4" name="Slide Number Placeholder 3"/>
          <p:cNvSpPr>
            <a:spLocks noGrp="1"/>
          </p:cNvSpPr>
          <p:nvPr>
            <p:ph type="sldNum" sz="quarter" idx="5"/>
          </p:nvPr>
        </p:nvSpPr>
        <p:spPr/>
        <p:txBody>
          <a:bodyPr/>
          <a:lstStyle/>
          <a:p>
            <a:fld id="{8AAAF705-908F-4F6B-9985-8EF18924B73E}" type="slidenum">
              <a:rPr lang="en-SE" smtClean="0"/>
              <a:t>35</a:t>
            </a:fld>
            <a:endParaRPr lang="en-SE"/>
          </a:p>
        </p:txBody>
      </p:sp>
    </p:spTree>
    <p:extLst>
      <p:ext uri="{BB962C8B-B14F-4D97-AF65-F5344CB8AC3E}">
        <p14:creationId xmlns:p14="http://schemas.microsoft.com/office/powerpoint/2010/main" val="276219031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Hur</a:t>
            </a:r>
            <a:r>
              <a:rPr lang="en-GB" dirty="0"/>
              <a:t> </a:t>
            </a:r>
            <a:r>
              <a:rPr lang="en-GB" dirty="0" err="1"/>
              <a:t>klarar</a:t>
            </a:r>
            <a:r>
              <a:rPr lang="en-GB" dirty="0"/>
              <a:t> vi </a:t>
            </a:r>
            <a:r>
              <a:rPr lang="en-GB" dirty="0" err="1"/>
              <a:t>oss</a:t>
            </a:r>
            <a:r>
              <a:rPr lang="en-GB" dirty="0"/>
              <a:t> </a:t>
            </a:r>
            <a:r>
              <a:rPr lang="en-GB" dirty="0" err="1"/>
              <a:t>då</a:t>
            </a:r>
            <a:r>
              <a:rPr lang="en-GB" dirty="0"/>
              <a:t>. </a:t>
            </a:r>
            <a:r>
              <a:rPr lang="en-GB" dirty="0" err="1"/>
              <a:t>Vattenkraft</a:t>
            </a:r>
            <a:r>
              <a:rPr lang="en-GB" dirty="0"/>
              <a:t> import </a:t>
            </a:r>
            <a:r>
              <a:rPr lang="en-GB" dirty="0" err="1"/>
              <a:t>och</a:t>
            </a:r>
            <a:r>
              <a:rPr lang="en-GB" dirty="0"/>
              <a:t> </a:t>
            </a:r>
            <a:r>
              <a:rPr lang="en-GB" dirty="0" err="1"/>
              <a:t>reservkraft</a:t>
            </a:r>
            <a:r>
              <a:rPr lang="en-GB" dirty="0"/>
              <a:t> </a:t>
            </a:r>
            <a:r>
              <a:rPr lang="en-GB" dirty="0" err="1"/>
              <a:t>räcker</a:t>
            </a:r>
            <a:r>
              <a:rPr lang="en-GB" dirty="0"/>
              <a:t> </a:t>
            </a:r>
            <a:r>
              <a:rPr lang="en-GB" dirty="0" err="1"/>
              <a:t>än</a:t>
            </a:r>
            <a:r>
              <a:rPr lang="en-GB" dirty="0"/>
              <a:t> </a:t>
            </a:r>
            <a:r>
              <a:rPr lang="en-GB" dirty="0" err="1"/>
              <a:t>så</a:t>
            </a:r>
            <a:r>
              <a:rPr lang="en-GB" dirty="0"/>
              <a:t> l</a:t>
            </a:r>
            <a:r>
              <a:rPr lang="en-SE" dirty="0"/>
              <a:t>ä</a:t>
            </a:r>
            <a:r>
              <a:rPr lang="en-GB" dirty="0" err="1"/>
              <a:t>nge</a:t>
            </a:r>
            <a:r>
              <a:rPr lang="en-GB" dirty="0"/>
              <a:t> till.</a:t>
            </a:r>
            <a:endParaRPr lang="en-SE" dirty="0"/>
          </a:p>
          <a:p>
            <a:r>
              <a:rPr lang="en-GB" dirty="0" err="1"/>
              <a:t>Vatten</a:t>
            </a:r>
            <a:r>
              <a:rPr lang="en-GB" dirty="0"/>
              <a:t> kraft </a:t>
            </a:r>
            <a:r>
              <a:rPr lang="en-GB" dirty="0" err="1"/>
              <a:t>är</a:t>
            </a:r>
            <a:r>
              <a:rPr lang="en-GB" dirty="0"/>
              <a:t> </a:t>
            </a:r>
            <a:r>
              <a:rPr lang="en-GB" dirty="0" err="1"/>
              <a:t>på</a:t>
            </a:r>
            <a:r>
              <a:rPr lang="en-GB" dirty="0"/>
              <a:t> </a:t>
            </a:r>
            <a:r>
              <a:rPr lang="en-GB" dirty="0" err="1"/>
              <a:t>gränsen</a:t>
            </a:r>
            <a:r>
              <a:rPr lang="en-GB" dirty="0"/>
              <a:t>.</a:t>
            </a:r>
          </a:p>
          <a:p>
            <a:r>
              <a:rPr lang="en-GB" dirty="0"/>
              <a:t>Plus </a:t>
            </a:r>
            <a:r>
              <a:rPr lang="en-GB" dirty="0" err="1"/>
              <a:t>att</a:t>
            </a:r>
            <a:r>
              <a:rPr lang="en-GB" dirty="0"/>
              <a:t> man </a:t>
            </a:r>
            <a:r>
              <a:rPr lang="en-GB" dirty="0" err="1"/>
              <a:t>stryper</a:t>
            </a:r>
            <a:r>
              <a:rPr lang="en-GB" dirty="0"/>
              <a:t> </a:t>
            </a:r>
            <a:r>
              <a:rPr lang="en-GB" dirty="0" err="1"/>
              <a:t>överföring</a:t>
            </a:r>
            <a:endParaRPr lang="en-GB" dirty="0"/>
          </a:p>
          <a:p>
            <a:r>
              <a:rPr lang="en-GB" dirty="0"/>
              <a:t>Men </a:t>
            </a:r>
            <a:r>
              <a:rPr lang="en-GB" dirty="0" err="1"/>
              <a:t>snart</a:t>
            </a:r>
            <a:r>
              <a:rPr lang="en-GB" dirty="0"/>
              <a:t> </a:t>
            </a:r>
            <a:r>
              <a:rPr lang="en-GB" dirty="0" err="1"/>
              <a:t>går</a:t>
            </a:r>
            <a:r>
              <a:rPr lang="en-GB" dirty="0"/>
              <a:t> det </a:t>
            </a:r>
            <a:r>
              <a:rPr lang="en-GB" dirty="0" err="1"/>
              <a:t>ej</a:t>
            </a:r>
            <a:endParaRPr lang="en-SE" dirty="0"/>
          </a:p>
        </p:txBody>
      </p:sp>
      <p:sp>
        <p:nvSpPr>
          <p:cNvPr id="4" name="Slide Number Placeholder 3"/>
          <p:cNvSpPr>
            <a:spLocks noGrp="1"/>
          </p:cNvSpPr>
          <p:nvPr>
            <p:ph type="sldNum" sz="quarter" idx="5"/>
          </p:nvPr>
        </p:nvSpPr>
        <p:spPr/>
        <p:txBody>
          <a:bodyPr/>
          <a:lstStyle/>
          <a:p>
            <a:fld id="{8AAAF705-908F-4F6B-9985-8EF18924B73E}" type="slidenum">
              <a:rPr lang="en-SE" smtClean="0"/>
              <a:t>36</a:t>
            </a:fld>
            <a:endParaRPr lang="en-SE"/>
          </a:p>
        </p:txBody>
      </p:sp>
    </p:spTree>
    <p:extLst>
      <p:ext uri="{BB962C8B-B14F-4D97-AF65-F5344CB8AC3E}">
        <p14:creationId xmlns:p14="http://schemas.microsoft.com/office/powerpoint/2010/main" val="71579897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E"/>
          </a:p>
        </p:txBody>
      </p:sp>
      <p:sp>
        <p:nvSpPr>
          <p:cNvPr id="4" name="Slide Number Placeholder 3"/>
          <p:cNvSpPr>
            <a:spLocks noGrp="1"/>
          </p:cNvSpPr>
          <p:nvPr>
            <p:ph type="sldNum" sz="quarter" idx="5"/>
          </p:nvPr>
        </p:nvSpPr>
        <p:spPr/>
        <p:txBody>
          <a:bodyPr/>
          <a:lstStyle/>
          <a:p>
            <a:fld id="{8AAAF705-908F-4F6B-9985-8EF18924B73E}" type="slidenum">
              <a:rPr lang="en-SE" smtClean="0"/>
              <a:t>37</a:t>
            </a:fld>
            <a:endParaRPr lang="en-SE"/>
          </a:p>
        </p:txBody>
      </p:sp>
    </p:spTree>
    <p:extLst>
      <p:ext uri="{BB962C8B-B14F-4D97-AF65-F5344CB8AC3E}">
        <p14:creationId xmlns:p14="http://schemas.microsoft.com/office/powerpoint/2010/main" val="412405827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SE" dirty="0"/>
              <a:t>Så </a:t>
            </a:r>
            <a:r>
              <a:rPr lang="en-SE" dirty="0" err="1"/>
              <a:t>här</a:t>
            </a:r>
            <a:r>
              <a:rPr lang="en-SE" dirty="0"/>
              <a:t> var </a:t>
            </a:r>
            <a:r>
              <a:rPr lang="en-SE" dirty="0" err="1"/>
              <a:t>produktionen</a:t>
            </a:r>
            <a:r>
              <a:rPr lang="en-SE" dirty="0"/>
              <a:t> </a:t>
            </a:r>
            <a:r>
              <a:rPr lang="en-SE" dirty="0" err="1"/>
              <a:t>fördelad</a:t>
            </a:r>
            <a:r>
              <a:rPr lang="en-SE" dirty="0"/>
              <a:t>.</a:t>
            </a:r>
          </a:p>
          <a:p>
            <a:r>
              <a:rPr lang="en-SE" dirty="0"/>
              <a:t>24h </a:t>
            </a:r>
            <a:r>
              <a:rPr lang="en-SE" dirty="0" err="1"/>
              <a:t>medel</a:t>
            </a:r>
            <a:r>
              <a:rPr lang="en-SE" dirty="0"/>
              <a:t> för mer </a:t>
            </a:r>
            <a:r>
              <a:rPr lang="en-SE" dirty="0" err="1"/>
              <a:t>läsbarhet</a:t>
            </a:r>
            <a:r>
              <a:rPr lang="en-SE" dirty="0"/>
              <a:t>. 25 GW </a:t>
            </a:r>
            <a:r>
              <a:rPr lang="en-SE" dirty="0" err="1"/>
              <a:t>peaken</a:t>
            </a:r>
            <a:r>
              <a:rPr lang="en-SE" dirty="0"/>
              <a:t> </a:t>
            </a:r>
            <a:r>
              <a:rPr lang="en-SE" dirty="0" err="1"/>
              <a:t>syns</a:t>
            </a:r>
            <a:r>
              <a:rPr lang="en-SE" dirty="0"/>
              <a:t> bara i </a:t>
            </a:r>
            <a:r>
              <a:rPr lang="en-SE" dirty="0" err="1"/>
              <a:t>tims</a:t>
            </a:r>
            <a:r>
              <a:rPr lang="en-SE" dirty="0"/>
              <a:t> </a:t>
            </a:r>
            <a:r>
              <a:rPr lang="en-SE" dirty="0" err="1"/>
              <a:t>medel</a:t>
            </a:r>
            <a:r>
              <a:rPr lang="en-SE" dirty="0"/>
              <a:t>.</a:t>
            </a:r>
          </a:p>
        </p:txBody>
      </p:sp>
      <p:sp>
        <p:nvSpPr>
          <p:cNvPr id="4" name="Slide Number Placeholder 3"/>
          <p:cNvSpPr>
            <a:spLocks noGrp="1"/>
          </p:cNvSpPr>
          <p:nvPr>
            <p:ph type="sldNum" sz="quarter" idx="5"/>
          </p:nvPr>
        </p:nvSpPr>
        <p:spPr/>
        <p:txBody>
          <a:bodyPr/>
          <a:lstStyle/>
          <a:p>
            <a:fld id="{8AAAF705-908F-4F6B-9985-8EF18924B73E}" type="slidenum">
              <a:rPr lang="en-SE" smtClean="0"/>
              <a:t>38</a:t>
            </a:fld>
            <a:endParaRPr lang="en-SE"/>
          </a:p>
        </p:txBody>
      </p:sp>
    </p:spTree>
    <p:extLst>
      <p:ext uri="{BB962C8B-B14F-4D97-AF65-F5344CB8AC3E}">
        <p14:creationId xmlns:p14="http://schemas.microsoft.com/office/powerpoint/2010/main" val="375512813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SE" dirty="0"/>
              <a:t>Det </a:t>
            </a:r>
            <a:r>
              <a:rPr lang="en-SE" dirty="0" err="1"/>
              <a:t>här</a:t>
            </a:r>
            <a:r>
              <a:rPr lang="en-SE" dirty="0"/>
              <a:t> </a:t>
            </a:r>
            <a:r>
              <a:rPr lang="en-SE" dirty="0" err="1"/>
              <a:t>pratas</a:t>
            </a:r>
            <a:r>
              <a:rPr lang="en-SE" dirty="0"/>
              <a:t> det om i media och </a:t>
            </a:r>
            <a:r>
              <a:rPr lang="en-SE" dirty="0" err="1"/>
              <a:t>politik</a:t>
            </a:r>
            <a:r>
              <a:rPr lang="en-SE" dirty="0"/>
              <a:t>.</a:t>
            </a:r>
          </a:p>
          <a:p>
            <a:r>
              <a:rPr lang="en-SE" dirty="0" err="1"/>
              <a:t>Energi</a:t>
            </a:r>
            <a:r>
              <a:rPr lang="en-SE" dirty="0"/>
              <a:t> </a:t>
            </a:r>
            <a:r>
              <a:rPr lang="en-SE" dirty="0" err="1"/>
              <a:t>överskottet</a:t>
            </a:r>
            <a:r>
              <a:rPr lang="en-SE" dirty="0"/>
              <a:t> i </a:t>
            </a:r>
            <a:r>
              <a:rPr lang="en-SE" dirty="0" err="1"/>
              <a:t>fokus</a:t>
            </a:r>
            <a:endParaRPr lang="en-SE" dirty="0"/>
          </a:p>
        </p:txBody>
      </p:sp>
      <p:sp>
        <p:nvSpPr>
          <p:cNvPr id="4" name="Slide Number Placeholder 3"/>
          <p:cNvSpPr>
            <a:spLocks noGrp="1"/>
          </p:cNvSpPr>
          <p:nvPr>
            <p:ph type="sldNum" sz="quarter" idx="5"/>
          </p:nvPr>
        </p:nvSpPr>
        <p:spPr/>
        <p:txBody>
          <a:bodyPr/>
          <a:lstStyle/>
          <a:p>
            <a:fld id="{8AAAF705-908F-4F6B-9985-8EF18924B73E}" type="slidenum">
              <a:rPr lang="en-SE" smtClean="0"/>
              <a:t>39</a:t>
            </a:fld>
            <a:endParaRPr lang="en-SE"/>
          </a:p>
        </p:txBody>
      </p:sp>
    </p:spTree>
    <p:extLst>
      <p:ext uri="{BB962C8B-B14F-4D97-AF65-F5344CB8AC3E}">
        <p14:creationId xmlns:p14="http://schemas.microsoft.com/office/powerpoint/2010/main" val="214354931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a:t>
            </a:r>
            <a:r>
              <a:rPr lang="en-SE" dirty="0"/>
              <a:t>en </a:t>
            </a:r>
            <a:r>
              <a:rPr lang="en-SE" dirty="0" err="1"/>
              <a:t>egentligen</a:t>
            </a:r>
            <a:r>
              <a:rPr lang="en-SE" dirty="0"/>
              <a:t> är det </a:t>
            </a:r>
            <a:r>
              <a:rPr lang="en-SE" dirty="0" err="1"/>
              <a:t>det</a:t>
            </a:r>
            <a:r>
              <a:rPr lang="en-SE" dirty="0"/>
              <a:t> </a:t>
            </a:r>
            <a:r>
              <a:rPr lang="en-SE" dirty="0" err="1"/>
              <a:t>här</a:t>
            </a:r>
            <a:r>
              <a:rPr lang="en-SE" dirty="0"/>
              <a:t> man </a:t>
            </a:r>
            <a:r>
              <a:rPr lang="en-SE" dirty="0" err="1"/>
              <a:t>skall</a:t>
            </a:r>
            <a:r>
              <a:rPr lang="en-SE" dirty="0"/>
              <a:t> </a:t>
            </a:r>
            <a:r>
              <a:rPr lang="en-SE" dirty="0" err="1"/>
              <a:t>titta</a:t>
            </a:r>
            <a:r>
              <a:rPr lang="en-SE" dirty="0"/>
              <a:t> </a:t>
            </a:r>
            <a:r>
              <a:rPr lang="en-SE" dirty="0" err="1"/>
              <a:t>på</a:t>
            </a:r>
            <a:r>
              <a:rPr lang="en-SE" dirty="0"/>
              <a:t>. Sen är det </a:t>
            </a:r>
            <a:r>
              <a:rPr lang="en-SE" dirty="0" err="1"/>
              <a:t>änr</a:t>
            </a:r>
            <a:r>
              <a:rPr lang="en-SE" dirty="0"/>
              <a:t> mer </a:t>
            </a:r>
            <a:r>
              <a:rPr lang="en-SE" dirty="0" err="1"/>
              <a:t>komplicerat</a:t>
            </a:r>
            <a:r>
              <a:rPr lang="en-SE" dirty="0"/>
              <a:t> då det är </a:t>
            </a:r>
            <a:r>
              <a:rPr lang="en-SE" dirty="0" err="1"/>
              <a:t>olika</a:t>
            </a:r>
            <a:r>
              <a:rPr lang="en-SE" dirty="0"/>
              <a:t> problem i </a:t>
            </a:r>
            <a:r>
              <a:rPr lang="en-SE" dirty="0" err="1"/>
              <a:t>olika</a:t>
            </a:r>
            <a:r>
              <a:rPr lang="en-SE" dirty="0"/>
              <a:t> </a:t>
            </a:r>
            <a:r>
              <a:rPr lang="en-SE" dirty="0" err="1"/>
              <a:t>elområden</a:t>
            </a:r>
            <a:r>
              <a:rPr lang="en-SE" dirty="0"/>
              <a:t>.</a:t>
            </a:r>
          </a:p>
          <a:p>
            <a:r>
              <a:rPr lang="en-SE" dirty="0"/>
              <a:t>Men i </a:t>
            </a:r>
            <a:r>
              <a:rPr lang="en-SE" dirty="0" err="1"/>
              <a:t>stort</a:t>
            </a:r>
            <a:r>
              <a:rPr lang="en-SE" dirty="0"/>
              <a:t> är detta till </a:t>
            </a:r>
            <a:r>
              <a:rPr lang="en-SE" dirty="0" err="1"/>
              <a:t>vänster</a:t>
            </a:r>
            <a:r>
              <a:rPr lang="en-SE" dirty="0"/>
              <a:t> </a:t>
            </a:r>
            <a:r>
              <a:rPr lang="en-SE" dirty="0" err="1"/>
              <a:t>maskinen</a:t>
            </a:r>
            <a:endParaRPr lang="en-SE" dirty="0"/>
          </a:p>
        </p:txBody>
      </p:sp>
      <p:sp>
        <p:nvSpPr>
          <p:cNvPr id="4" name="Slide Number Placeholder 3"/>
          <p:cNvSpPr>
            <a:spLocks noGrp="1"/>
          </p:cNvSpPr>
          <p:nvPr>
            <p:ph type="sldNum" sz="quarter" idx="5"/>
          </p:nvPr>
        </p:nvSpPr>
        <p:spPr/>
        <p:txBody>
          <a:bodyPr/>
          <a:lstStyle/>
          <a:p>
            <a:fld id="{8AAAF705-908F-4F6B-9985-8EF18924B73E}" type="slidenum">
              <a:rPr lang="en-SE" smtClean="0"/>
              <a:t>40</a:t>
            </a:fld>
            <a:endParaRPr lang="en-SE"/>
          </a:p>
        </p:txBody>
      </p:sp>
    </p:spTree>
    <p:extLst>
      <p:ext uri="{BB962C8B-B14F-4D97-AF65-F5344CB8AC3E}">
        <p14:creationId xmlns:p14="http://schemas.microsoft.com/office/powerpoint/2010/main" val="26178769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SE" dirty="0" err="1"/>
              <a:t>Som</a:t>
            </a:r>
            <a:r>
              <a:rPr lang="en-SE" dirty="0"/>
              <a:t> man ser har det inte </a:t>
            </a:r>
            <a:r>
              <a:rPr lang="en-SE" dirty="0" err="1"/>
              <a:t>hänt</a:t>
            </a:r>
            <a:r>
              <a:rPr lang="en-SE" dirty="0"/>
              <a:t> </a:t>
            </a:r>
            <a:r>
              <a:rPr lang="en-SE" dirty="0" err="1"/>
              <a:t>särskilt</a:t>
            </a:r>
            <a:r>
              <a:rPr lang="en-SE" dirty="0"/>
              <a:t> mycket med </a:t>
            </a:r>
            <a:r>
              <a:rPr lang="en-SE" dirty="0" err="1"/>
              <a:t>vå</a:t>
            </a:r>
            <a:r>
              <a:rPr lang="en-SE" dirty="0"/>
              <a:t> </a:t>
            </a:r>
            <a:r>
              <a:rPr lang="en-SE" dirty="0" err="1"/>
              <a:t>elkonsumtion</a:t>
            </a:r>
            <a:r>
              <a:rPr lang="en-SE" dirty="0"/>
              <a:t> de </a:t>
            </a:r>
            <a:r>
              <a:rPr lang="en-SE" dirty="0" err="1"/>
              <a:t>senaste</a:t>
            </a:r>
            <a:r>
              <a:rPr lang="en-SE" dirty="0"/>
              <a:t> 10 </a:t>
            </a:r>
            <a:r>
              <a:rPr lang="en-SE" dirty="0" err="1"/>
              <a:t>åren</a:t>
            </a:r>
            <a:r>
              <a:rPr lang="en-SE" dirty="0"/>
              <a:t>. </a:t>
            </a:r>
            <a:r>
              <a:rPr lang="en-SE" dirty="0" err="1"/>
              <a:t>Elektrifieringen</a:t>
            </a:r>
            <a:r>
              <a:rPr lang="en-SE" dirty="0"/>
              <a:t> har inte </a:t>
            </a:r>
            <a:r>
              <a:rPr lang="en-SE" dirty="0" err="1"/>
              <a:t>tagit</a:t>
            </a:r>
            <a:r>
              <a:rPr lang="en-SE" dirty="0"/>
              <a:t> fart </a:t>
            </a:r>
            <a:r>
              <a:rPr lang="en-SE" dirty="0" err="1"/>
              <a:t>förrän</a:t>
            </a:r>
            <a:r>
              <a:rPr lang="en-SE" dirty="0"/>
              <a:t> 2020 där man kan se </a:t>
            </a:r>
            <a:r>
              <a:rPr lang="en-SE" dirty="0" err="1"/>
              <a:t>ett</a:t>
            </a:r>
            <a:r>
              <a:rPr lang="en-SE" dirty="0"/>
              <a:t> </a:t>
            </a:r>
            <a:r>
              <a:rPr lang="en-SE" dirty="0" err="1"/>
              <a:t>trendbrott</a:t>
            </a:r>
            <a:r>
              <a:rPr lang="en-SE" dirty="0"/>
              <a:t>.</a:t>
            </a:r>
          </a:p>
          <a:p>
            <a:r>
              <a:rPr lang="en-SE" dirty="0" err="1"/>
              <a:t>Vidare</a:t>
            </a:r>
            <a:r>
              <a:rPr lang="en-SE" dirty="0"/>
              <a:t> kan man se att </a:t>
            </a:r>
            <a:r>
              <a:rPr lang="en-SE" dirty="0" err="1"/>
              <a:t>intressant</a:t>
            </a:r>
            <a:r>
              <a:rPr lang="en-SE" dirty="0"/>
              <a:t> </a:t>
            </a:r>
            <a:r>
              <a:rPr lang="en-SE" dirty="0" err="1"/>
              <a:t>nog</a:t>
            </a:r>
            <a:r>
              <a:rPr lang="en-SE" dirty="0"/>
              <a:t> </a:t>
            </a:r>
            <a:r>
              <a:rPr lang="en-SE" dirty="0" err="1"/>
              <a:t>motsvarar</a:t>
            </a:r>
            <a:r>
              <a:rPr lang="en-SE" dirty="0"/>
              <a:t> </a:t>
            </a:r>
            <a:r>
              <a:rPr lang="en-SE" dirty="0" err="1"/>
              <a:t>vindkraften</a:t>
            </a:r>
            <a:r>
              <a:rPr lang="en-SE" dirty="0"/>
              <a:t> precis </a:t>
            </a:r>
            <a:r>
              <a:rPr lang="en-SE" dirty="0" err="1"/>
              <a:t>exporten</a:t>
            </a:r>
            <a:r>
              <a:rPr lang="en-SE" dirty="0"/>
              <a:t>.</a:t>
            </a:r>
          </a:p>
        </p:txBody>
      </p:sp>
      <p:sp>
        <p:nvSpPr>
          <p:cNvPr id="4" name="Slide Number Placeholder 3"/>
          <p:cNvSpPr>
            <a:spLocks noGrp="1"/>
          </p:cNvSpPr>
          <p:nvPr>
            <p:ph type="sldNum" sz="quarter" idx="5"/>
          </p:nvPr>
        </p:nvSpPr>
        <p:spPr/>
        <p:txBody>
          <a:bodyPr/>
          <a:lstStyle/>
          <a:p>
            <a:fld id="{8AAAF705-908F-4F6B-9985-8EF18924B73E}" type="slidenum">
              <a:rPr lang="en-SE" smtClean="0"/>
              <a:t>41</a:t>
            </a:fld>
            <a:endParaRPr lang="en-SE"/>
          </a:p>
        </p:txBody>
      </p:sp>
    </p:spTree>
    <p:extLst>
      <p:ext uri="{BB962C8B-B14F-4D97-AF65-F5344CB8AC3E}">
        <p14:creationId xmlns:p14="http://schemas.microsoft.com/office/powerpoint/2010/main" val="136729586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SE" dirty="0" err="1"/>
              <a:t>Som</a:t>
            </a:r>
            <a:r>
              <a:rPr lang="en-SE" dirty="0"/>
              <a:t> man ser har det inte </a:t>
            </a:r>
            <a:r>
              <a:rPr lang="en-SE" dirty="0" err="1"/>
              <a:t>hänt</a:t>
            </a:r>
            <a:r>
              <a:rPr lang="en-SE" dirty="0"/>
              <a:t> </a:t>
            </a:r>
            <a:r>
              <a:rPr lang="en-SE" dirty="0" err="1"/>
              <a:t>särskilt</a:t>
            </a:r>
            <a:r>
              <a:rPr lang="en-SE" dirty="0"/>
              <a:t> mycket med </a:t>
            </a:r>
            <a:r>
              <a:rPr lang="en-SE" dirty="0" err="1"/>
              <a:t>vå</a:t>
            </a:r>
            <a:r>
              <a:rPr lang="en-SE" dirty="0"/>
              <a:t> </a:t>
            </a:r>
            <a:r>
              <a:rPr lang="en-SE" dirty="0" err="1"/>
              <a:t>elkonsumtion</a:t>
            </a:r>
            <a:r>
              <a:rPr lang="en-SE" dirty="0"/>
              <a:t> de </a:t>
            </a:r>
            <a:r>
              <a:rPr lang="en-SE" dirty="0" err="1"/>
              <a:t>senaste</a:t>
            </a:r>
            <a:r>
              <a:rPr lang="en-SE" dirty="0"/>
              <a:t> 10 </a:t>
            </a:r>
            <a:r>
              <a:rPr lang="en-SE" dirty="0" err="1"/>
              <a:t>åren</a:t>
            </a:r>
            <a:r>
              <a:rPr lang="en-SE" dirty="0"/>
              <a:t>. </a:t>
            </a:r>
            <a:r>
              <a:rPr lang="en-SE" dirty="0" err="1"/>
              <a:t>Elektrifieringen</a:t>
            </a:r>
            <a:r>
              <a:rPr lang="en-SE" dirty="0"/>
              <a:t> har inte </a:t>
            </a:r>
            <a:r>
              <a:rPr lang="en-SE" dirty="0" err="1"/>
              <a:t>tagit</a:t>
            </a:r>
            <a:r>
              <a:rPr lang="en-SE" dirty="0"/>
              <a:t> fart </a:t>
            </a:r>
            <a:r>
              <a:rPr lang="en-SE" dirty="0" err="1"/>
              <a:t>förrän</a:t>
            </a:r>
            <a:r>
              <a:rPr lang="en-SE" dirty="0"/>
              <a:t> 2020 där man kan se </a:t>
            </a:r>
            <a:r>
              <a:rPr lang="en-SE" dirty="0" err="1"/>
              <a:t>ett</a:t>
            </a:r>
            <a:r>
              <a:rPr lang="en-SE" dirty="0"/>
              <a:t> </a:t>
            </a:r>
            <a:r>
              <a:rPr lang="en-SE" dirty="0" err="1"/>
              <a:t>trendbrott</a:t>
            </a:r>
            <a:r>
              <a:rPr lang="en-SE" dirty="0"/>
              <a:t>.</a:t>
            </a:r>
          </a:p>
          <a:p>
            <a:r>
              <a:rPr lang="en-SE" dirty="0" err="1"/>
              <a:t>Vidare</a:t>
            </a:r>
            <a:r>
              <a:rPr lang="en-SE" dirty="0"/>
              <a:t> kan man se att </a:t>
            </a:r>
            <a:r>
              <a:rPr lang="en-SE" dirty="0" err="1"/>
              <a:t>intressant</a:t>
            </a:r>
            <a:r>
              <a:rPr lang="en-SE" dirty="0"/>
              <a:t> </a:t>
            </a:r>
            <a:r>
              <a:rPr lang="en-SE" dirty="0" err="1"/>
              <a:t>nog</a:t>
            </a:r>
            <a:r>
              <a:rPr lang="en-SE" dirty="0"/>
              <a:t> </a:t>
            </a:r>
            <a:r>
              <a:rPr lang="en-SE" dirty="0" err="1"/>
              <a:t>motsvarar</a:t>
            </a:r>
            <a:r>
              <a:rPr lang="en-SE" dirty="0"/>
              <a:t> </a:t>
            </a:r>
            <a:r>
              <a:rPr lang="en-SE" dirty="0" err="1"/>
              <a:t>vindkraften</a:t>
            </a:r>
            <a:r>
              <a:rPr lang="en-SE" dirty="0"/>
              <a:t> precis </a:t>
            </a:r>
            <a:r>
              <a:rPr lang="en-SE" dirty="0" err="1"/>
              <a:t>exporten</a:t>
            </a:r>
            <a:r>
              <a:rPr lang="en-SE" dirty="0"/>
              <a:t>.</a:t>
            </a:r>
          </a:p>
        </p:txBody>
      </p:sp>
      <p:sp>
        <p:nvSpPr>
          <p:cNvPr id="4" name="Slide Number Placeholder 3"/>
          <p:cNvSpPr>
            <a:spLocks noGrp="1"/>
          </p:cNvSpPr>
          <p:nvPr>
            <p:ph type="sldNum" sz="quarter" idx="5"/>
          </p:nvPr>
        </p:nvSpPr>
        <p:spPr/>
        <p:txBody>
          <a:bodyPr/>
          <a:lstStyle/>
          <a:p>
            <a:fld id="{8AAAF705-908F-4F6B-9985-8EF18924B73E}" type="slidenum">
              <a:rPr lang="en-SE" smtClean="0"/>
              <a:t>42</a:t>
            </a:fld>
            <a:endParaRPr lang="en-SE"/>
          </a:p>
        </p:txBody>
      </p:sp>
    </p:spTree>
    <p:extLst>
      <p:ext uri="{BB962C8B-B14F-4D97-AF65-F5344CB8AC3E}">
        <p14:creationId xmlns:p14="http://schemas.microsoft.com/office/powerpoint/2010/main" val="130274629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U</a:t>
            </a:r>
            <a:r>
              <a:rPr lang="en-SE" dirty="0"/>
              <a:t>tan </a:t>
            </a:r>
            <a:r>
              <a:rPr lang="en-SE" dirty="0" err="1"/>
              <a:t>baskraft</a:t>
            </a:r>
            <a:r>
              <a:rPr lang="en-SE" dirty="0"/>
              <a:t> </a:t>
            </a:r>
            <a:r>
              <a:rPr lang="en-SE" dirty="0" err="1"/>
              <a:t>går</a:t>
            </a:r>
            <a:r>
              <a:rPr lang="en-SE" dirty="0"/>
              <a:t> det inte</a:t>
            </a:r>
          </a:p>
          <a:p>
            <a:r>
              <a:rPr lang="en-SE" dirty="0" err="1"/>
              <a:t>Vattenkraft</a:t>
            </a:r>
            <a:r>
              <a:rPr lang="en-SE" dirty="0"/>
              <a:t> är </a:t>
            </a:r>
            <a:r>
              <a:rPr lang="en-SE" dirty="0" err="1"/>
              <a:t>på</a:t>
            </a:r>
            <a:r>
              <a:rPr lang="en-SE" dirty="0"/>
              <a:t> sin </a:t>
            </a:r>
            <a:r>
              <a:rPr lang="en-SE" dirty="0" err="1"/>
              <a:t>gräns</a:t>
            </a:r>
            <a:r>
              <a:rPr lang="en-GB" dirty="0"/>
              <a:t>, 60% </a:t>
            </a:r>
            <a:r>
              <a:rPr lang="en-GB" dirty="0" err="1"/>
              <a:t>ökning</a:t>
            </a:r>
            <a:r>
              <a:rPr lang="en-GB" dirty="0"/>
              <a:t> </a:t>
            </a:r>
            <a:r>
              <a:rPr lang="en-GB" dirty="0" err="1"/>
              <a:t>behövs</a:t>
            </a:r>
            <a:r>
              <a:rPr lang="en-GB" dirty="0"/>
              <a:t>, Kanske </a:t>
            </a:r>
            <a:r>
              <a:rPr lang="en-GB" dirty="0" err="1"/>
              <a:t>kan</a:t>
            </a:r>
            <a:r>
              <a:rPr lang="en-GB" dirty="0"/>
              <a:t> 25% till </a:t>
            </a:r>
            <a:r>
              <a:rPr lang="en-GB" dirty="0" err="1"/>
              <a:t>tas</a:t>
            </a:r>
            <a:r>
              <a:rPr lang="en-GB" dirty="0"/>
              <a:t> </a:t>
            </a:r>
            <a:r>
              <a:rPr lang="en-GB" dirty="0" err="1"/>
              <a:t>ut</a:t>
            </a:r>
            <a:r>
              <a:rPr lang="en-GB" dirty="0"/>
              <a:t> om </a:t>
            </a:r>
            <a:r>
              <a:rPr lang="en-GB" dirty="0" err="1"/>
              <a:t>vatten</a:t>
            </a:r>
            <a:r>
              <a:rPr lang="en-GB" dirty="0"/>
              <a:t> </a:t>
            </a:r>
            <a:r>
              <a:rPr lang="en-GB" dirty="0" err="1"/>
              <a:t>magasinen</a:t>
            </a:r>
            <a:r>
              <a:rPr lang="en-GB" dirty="0"/>
              <a:t> </a:t>
            </a:r>
            <a:r>
              <a:rPr lang="en-GB" dirty="0" err="1"/>
              <a:t>är</a:t>
            </a:r>
            <a:r>
              <a:rPr lang="en-GB" dirty="0"/>
              <a:t> </a:t>
            </a:r>
            <a:r>
              <a:rPr lang="en-GB" dirty="0" err="1"/>
              <a:t>fulla</a:t>
            </a:r>
            <a:r>
              <a:rPr lang="en-GB" dirty="0"/>
              <a:t> </a:t>
            </a:r>
            <a:r>
              <a:rPr lang="en-GB" dirty="0" err="1"/>
              <a:t>och</a:t>
            </a:r>
            <a:r>
              <a:rPr lang="en-GB" dirty="0"/>
              <a:t> </a:t>
            </a:r>
            <a:r>
              <a:rPr lang="en-GB" dirty="0" err="1"/>
              <a:t>allting</a:t>
            </a:r>
            <a:r>
              <a:rPr lang="en-GB" dirty="0"/>
              <a:t> </a:t>
            </a:r>
            <a:r>
              <a:rPr lang="en-GB" dirty="0" err="1"/>
              <a:t>fungerar</a:t>
            </a:r>
            <a:r>
              <a:rPr lang="en-GB" dirty="0"/>
              <a:t> precis 100% </a:t>
            </a:r>
            <a:r>
              <a:rPr lang="en-GB" dirty="0" err="1"/>
              <a:t>som</a:t>
            </a:r>
            <a:r>
              <a:rPr lang="en-GB" dirty="0"/>
              <a:t> det ska (</a:t>
            </a:r>
            <a:r>
              <a:rPr lang="en-GB" dirty="0" err="1"/>
              <a:t>dvs</a:t>
            </a:r>
            <a:r>
              <a:rPr lang="en-GB" dirty="0"/>
              <a:t> inga </a:t>
            </a:r>
            <a:r>
              <a:rPr lang="en-GB" dirty="0" err="1"/>
              <a:t>isstopp</a:t>
            </a:r>
            <a:r>
              <a:rPr lang="en-GB" dirty="0"/>
              <a:t> etc)</a:t>
            </a:r>
            <a:endParaRPr lang="en-SE" dirty="0"/>
          </a:p>
          <a:p>
            <a:r>
              <a:rPr lang="en-GB" dirty="0"/>
              <a:t>E</a:t>
            </a:r>
            <a:r>
              <a:rPr lang="en-SE" dirty="0" err="1"/>
              <a:t>ffekt</a:t>
            </a:r>
            <a:r>
              <a:rPr lang="en-SE" dirty="0"/>
              <a:t> </a:t>
            </a:r>
            <a:r>
              <a:rPr lang="en-SE" dirty="0" err="1"/>
              <a:t>konsumtionen</a:t>
            </a:r>
            <a:r>
              <a:rPr lang="en-SE" dirty="0"/>
              <a:t> har inte </a:t>
            </a:r>
            <a:r>
              <a:rPr lang="en-SE" dirty="0" err="1"/>
              <a:t>ökat</a:t>
            </a:r>
            <a:endParaRPr lang="en-SE" dirty="0"/>
          </a:p>
          <a:p>
            <a:r>
              <a:rPr lang="en-SE" dirty="0"/>
              <a:t>En </a:t>
            </a:r>
            <a:r>
              <a:rPr lang="en-SE" dirty="0" err="1"/>
              <a:t>ekvation</a:t>
            </a:r>
            <a:r>
              <a:rPr lang="en-SE" dirty="0"/>
              <a:t> </a:t>
            </a:r>
            <a:r>
              <a:rPr lang="en-SE" dirty="0" err="1"/>
              <a:t>som</a:t>
            </a:r>
            <a:r>
              <a:rPr lang="en-SE" dirty="0"/>
              <a:t> inte </a:t>
            </a:r>
            <a:r>
              <a:rPr lang="en-SE" dirty="0" err="1"/>
              <a:t>går</a:t>
            </a:r>
            <a:r>
              <a:rPr lang="en-SE" dirty="0"/>
              <a:t> </a:t>
            </a:r>
            <a:r>
              <a:rPr lang="en-SE" dirty="0" err="1"/>
              <a:t>ihop</a:t>
            </a:r>
            <a:r>
              <a:rPr lang="en-SE" dirty="0"/>
              <a:t> med </a:t>
            </a:r>
            <a:r>
              <a:rPr lang="en-SE" dirty="0" err="1"/>
              <a:t>kärnkraftsnedläggning</a:t>
            </a:r>
            <a:endParaRPr lang="en-GB" dirty="0"/>
          </a:p>
          <a:p>
            <a:endParaRPr lang="en-GB" dirty="0"/>
          </a:p>
          <a:p>
            <a:r>
              <a:rPr lang="en-GB" dirty="0" err="1"/>
              <a:t>För</a:t>
            </a:r>
            <a:r>
              <a:rPr lang="en-GB" dirty="0"/>
              <a:t> </a:t>
            </a:r>
            <a:r>
              <a:rPr lang="en-GB" dirty="0" err="1"/>
              <a:t>kommande</a:t>
            </a:r>
            <a:r>
              <a:rPr lang="en-GB" dirty="0"/>
              <a:t> </a:t>
            </a:r>
            <a:r>
              <a:rPr lang="en-GB" dirty="0" err="1"/>
              <a:t>scenarions</a:t>
            </a:r>
            <a:r>
              <a:rPr lang="en-GB" dirty="0"/>
              <a:t> </a:t>
            </a:r>
            <a:r>
              <a:rPr lang="en-GB" dirty="0" err="1"/>
              <a:t>behövs</a:t>
            </a:r>
            <a:r>
              <a:rPr lang="en-GB" dirty="0"/>
              <a:t> ca 5-10GW </a:t>
            </a:r>
            <a:r>
              <a:rPr lang="en-GB" dirty="0" err="1"/>
              <a:t>mer</a:t>
            </a:r>
            <a:r>
              <a:rPr lang="en-GB" dirty="0"/>
              <a:t> </a:t>
            </a:r>
            <a:r>
              <a:rPr lang="en-GB" dirty="0" err="1"/>
              <a:t>baskraft</a:t>
            </a:r>
            <a:r>
              <a:rPr lang="en-GB" dirty="0"/>
              <a:t>. Kanske mer.</a:t>
            </a:r>
            <a:endParaRPr lang="en-SE" dirty="0"/>
          </a:p>
        </p:txBody>
      </p:sp>
      <p:sp>
        <p:nvSpPr>
          <p:cNvPr id="4" name="Slide Number Placeholder 3"/>
          <p:cNvSpPr>
            <a:spLocks noGrp="1"/>
          </p:cNvSpPr>
          <p:nvPr>
            <p:ph type="sldNum" sz="quarter" idx="5"/>
          </p:nvPr>
        </p:nvSpPr>
        <p:spPr/>
        <p:txBody>
          <a:bodyPr/>
          <a:lstStyle/>
          <a:p>
            <a:fld id="{8AAAF705-908F-4F6B-9985-8EF18924B73E}" type="slidenum">
              <a:rPr lang="en-SE" smtClean="0"/>
              <a:t>43</a:t>
            </a:fld>
            <a:endParaRPr lang="en-SE"/>
          </a:p>
        </p:txBody>
      </p:sp>
    </p:spTree>
    <p:extLst>
      <p:ext uri="{BB962C8B-B14F-4D97-AF65-F5344CB8AC3E}">
        <p14:creationId xmlns:p14="http://schemas.microsoft.com/office/powerpoint/2010/main" val="308881636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E"/>
          </a:p>
        </p:txBody>
      </p:sp>
      <p:sp>
        <p:nvSpPr>
          <p:cNvPr id="4" name="Slide Number Placeholder 3"/>
          <p:cNvSpPr>
            <a:spLocks noGrp="1"/>
          </p:cNvSpPr>
          <p:nvPr>
            <p:ph type="sldNum" sz="quarter" idx="5"/>
          </p:nvPr>
        </p:nvSpPr>
        <p:spPr/>
        <p:txBody>
          <a:bodyPr/>
          <a:lstStyle/>
          <a:p>
            <a:fld id="{8AAAF705-908F-4F6B-9985-8EF18924B73E}" type="slidenum">
              <a:rPr lang="en-SE" smtClean="0"/>
              <a:t>44</a:t>
            </a:fld>
            <a:endParaRPr lang="en-SE"/>
          </a:p>
        </p:txBody>
      </p:sp>
    </p:spTree>
    <p:extLst>
      <p:ext uri="{BB962C8B-B14F-4D97-AF65-F5344CB8AC3E}">
        <p14:creationId xmlns:p14="http://schemas.microsoft.com/office/powerpoint/2010/main" val="181571436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E"/>
          </a:p>
        </p:txBody>
      </p:sp>
      <p:sp>
        <p:nvSpPr>
          <p:cNvPr id="4" name="Slide Number Placeholder 3"/>
          <p:cNvSpPr>
            <a:spLocks noGrp="1"/>
          </p:cNvSpPr>
          <p:nvPr>
            <p:ph type="sldNum" sz="quarter" idx="5"/>
          </p:nvPr>
        </p:nvSpPr>
        <p:spPr/>
        <p:txBody>
          <a:bodyPr/>
          <a:lstStyle/>
          <a:p>
            <a:fld id="{8AAAF705-908F-4F6B-9985-8EF18924B73E}" type="slidenum">
              <a:rPr lang="en-SE" smtClean="0"/>
              <a:t>45</a:t>
            </a:fld>
            <a:endParaRPr lang="en-SE"/>
          </a:p>
        </p:txBody>
      </p:sp>
    </p:spTree>
    <p:extLst>
      <p:ext uri="{BB962C8B-B14F-4D97-AF65-F5344CB8AC3E}">
        <p14:creationId xmlns:p14="http://schemas.microsoft.com/office/powerpoint/2010/main" val="333883442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SE" dirty="0" err="1"/>
              <a:t>Bostads</a:t>
            </a:r>
            <a:r>
              <a:rPr lang="en-SE" dirty="0"/>
              <a:t> </a:t>
            </a:r>
            <a:r>
              <a:rPr lang="en-SE" dirty="0" err="1"/>
              <a:t>sektorn</a:t>
            </a:r>
            <a:r>
              <a:rPr lang="en-SE" dirty="0"/>
              <a:t> har en stor </a:t>
            </a:r>
            <a:r>
              <a:rPr lang="en-SE" dirty="0" err="1"/>
              <a:t>effektiviseringspotential</a:t>
            </a:r>
            <a:r>
              <a:rPr lang="en-SE" dirty="0"/>
              <a:t> med </a:t>
            </a:r>
            <a:r>
              <a:rPr lang="en-SE" dirty="0" err="1"/>
              <a:t>utfasning</a:t>
            </a:r>
            <a:r>
              <a:rPr lang="en-SE" dirty="0"/>
              <a:t> av </a:t>
            </a:r>
            <a:r>
              <a:rPr lang="en-SE" dirty="0" err="1"/>
              <a:t>direktverkande</a:t>
            </a:r>
            <a:r>
              <a:rPr lang="en-SE" dirty="0"/>
              <a:t> el, </a:t>
            </a:r>
            <a:r>
              <a:rPr lang="en-SE" dirty="0" err="1"/>
              <a:t>effektivare</a:t>
            </a:r>
            <a:r>
              <a:rPr lang="en-SE" dirty="0"/>
              <a:t> </a:t>
            </a:r>
            <a:r>
              <a:rPr lang="en-SE" dirty="0" err="1"/>
              <a:t>värmepumpar</a:t>
            </a:r>
            <a:r>
              <a:rPr lang="en-SE" dirty="0"/>
              <a:t>, </a:t>
            </a:r>
            <a:r>
              <a:rPr lang="en-SE" dirty="0" err="1"/>
              <a:t>bättre</a:t>
            </a:r>
            <a:r>
              <a:rPr lang="en-SE" dirty="0"/>
              <a:t> </a:t>
            </a:r>
            <a:r>
              <a:rPr lang="en-SE" dirty="0" err="1"/>
              <a:t>isolering</a:t>
            </a:r>
            <a:r>
              <a:rPr lang="en-SE" dirty="0"/>
              <a:t> och ventilation. </a:t>
            </a:r>
            <a:r>
              <a:rPr lang="en-GB" dirty="0"/>
              <a:t>S</a:t>
            </a:r>
            <a:r>
              <a:rPr lang="en-SE" dirty="0" err="1"/>
              <a:t>amtidigt</a:t>
            </a:r>
            <a:r>
              <a:rPr lang="en-SE" dirty="0"/>
              <a:t> </a:t>
            </a:r>
            <a:r>
              <a:rPr lang="en-SE" dirty="0" err="1"/>
              <a:t>förväntas</a:t>
            </a:r>
            <a:r>
              <a:rPr lang="en-SE" dirty="0"/>
              <a:t> </a:t>
            </a:r>
            <a:r>
              <a:rPr lang="en-SE" dirty="0" err="1"/>
              <a:t>befolkningen</a:t>
            </a:r>
            <a:r>
              <a:rPr lang="en-SE" dirty="0"/>
              <a:t> </a:t>
            </a:r>
            <a:r>
              <a:rPr lang="en-SE" dirty="0" err="1"/>
              <a:t>öka</a:t>
            </a:r>
            <a:r>
              <a:rPr lang="en-SE" dirty="0"/>
              <a:t> till 12 </a:t>
            </a:r>
            <a:r>
              <a:rPr lang="en-SE" dirty="0" err="1"/>
              <a:t>miljoner</a:t>
            </a:r>
            <a:r>
              <a:rPr lang="en-SE" dirty="0"/>
              <a:t> 2050 </a:t>
            </a:r>
            <a:r>
              <a:rPr lang="en-SE" dirty="0" err="1"/>
              <a:t>vilket</a:t>
            </a:r>
            <a:r>
              <a:rPr lang="en-SE" dirty="0"/>
              <a:t> </a:t>
            </a:r>
            <a:r>
              <a:rPr lang="en-SE" dirty="0" err="1"/>
              <a:t>totalt</a:t>
            </a:r>
            <a:r>
              <a:rPr lang="en-SE" dirty="0"/>
              <a:t> sett ger en </a:t>
            </a:r>
            <a:r>
              <a:rPr lang="en-SE" dirty="0" err="1"/>
              <a:t>ökad</a:t>
            </a:r>
            <a:r>
              <a:rPr lang="en-SE" dirty="0"/>
              <a:t> </a:t>
            </a:r>
            <a:r>
              <a:rPr lang="en-SE" dirty="0" err="1"/>
              <a:t>elanvändning</a:t>
            </a:r>
            <a:r>
              <a:rPr lang="en-SE" dirty="0"/>
              <a:t>, för data </a:t>
            </a:r>
            <a:r>
              <a:rPr lang="en-SE" dirty="0" err="1"/>
              <a:t>centers</a:t>
            </a:r>
            <a:r>
              <a:rPr lang="en-SE" dirty="0"/>
              <a:t> </a:t>
            </a:r>
            <a:r>
              <a:rPr lang="en-SE" dirty="0" err="1"/>
              <a:t>finns</a:t>
            </a:r>
            <a:r>
              <a:rPr lang="en-SE" dirty="0"/>
              <a:t> </a:t>
            </a:r>
            <a:r>
              <a:rPr lang="en-SE" dirty="0" err="1"/>
              <a:t>ingen</a:t>
            </a:r>
            <a:r>
              <a:rPr lang="en-SE" dirty="0"/>
              <a:t> </a:t>
            </a:r>
            <a:r>
              <a:rPr lang="en-SE" dirty="0" err="1"/>
              <a:t>officielt</a:t>
            </a:r>
            <a:r>
              <a:rPr lang="en-SE" dirty="0"/>
              <a:t> </a:t>
            </a:r>
            <a:r>
              <a:rPr lang="en-SE" dirty="0" err="1"/>
              <a:t>statistik</a:t>
            </a:r>
            <a:r>
              <a:rPr lang="en-SE" dirty="0"/>
              <a:t> så det </a:t>
            </a:r>
            <a:r>
              <a:rPr lang="en-SE" dirty="0" err="1"/>
              <a:t>råder</a:t>
            </a:r>
            <a:r>
              <a:rPr lang="en-SE" dirty="0"/>
              <a:t> </a:t>
            </a:r>
            <a:r>
              <a:rPr lang="en-SE" dirty="0" err="1"/>
              <a:t>osäkerhet</a:t>
            </a:r>
            <a:r>
              <a:rPr lang="en-SE" dirty="0"/>
              <a:t>. 2013 var 150MW </a:t>
            </a:r>
            <a:r>
              <a:rPr lang="en-SE" dirty="0" err="1"/>
              <a:t>installerat</a:t>
            </a:r>
            <a:r>
              <a:rPr lang="en-SE" dirty="0"/>
              <a:t> i </a:t>
            </a:r>
            <a:r>
              <a:rPr lang="en-SE" dirty="0" err="1"/>
              <a:t>serverhallar</a:t>
            </a:r>
            <a:r>
              <a:rPr lang="en-SE" dirty="0"/>
              <a:t> </a:t>
            </a:r>
            <a:r>
              <a:rPr lang="en-SE" dirty="0" err="1"/>
              <a:t>motsvarande</a:t>
            </a:r>
            <a:r>
              <a:rPr lang="en-SE" dirty="0"/>
              <a:t> 1.3TWh. 2045 </a:t>
            </a:r>
            <a:r>
              <a:rPr lang="en-SE" dirty="0" err="1"/>
              <a:t>uppskattas</a:t>
            </a:r>
            <a:r>
              <a:rPr lang="en-SE" dirty="0"/>
              <a:t> </a:t>
            </a:r>
            <a:r>
              <a:rPr lang="en-SE" dirty="0" err="1"/>
              <a:t>ökning</a:t>
            </a:r>
            <a:r>
              <a:rPr lang="en-SE" dirty="0"/>
              <a:t> </a:t>
            </a:r>
            <a:r>
              <a:rPr lang="en-SE" dirty="0" err="1"/>
              <a:t>motsvarande</a:t>
            </a:r>
            <a:r>
              <a:rPr lang="en-SE" dirty="0"/>
              <a:t> 10TWh.</a:t>
            </a:r>
          </a:p>
          <a:p>
            <a:endParaRPr lang="en-SE" dirty="0"/>
          </a:p>
          <a:p>
            <a:r>
              <a:rPr lang="en-SE" dirty="0"/>
              <a:t>Det </a:t>
            </a:r>
            <a:r>
              <a:rPr lang="en-SE" dirty="0" err="1"/>
              <a:t>som</a:t>
            </a:r>
            <a:r>
              <a:rPr lang="en-SE" dirty="0"/>
              <a:t> ökar är </a:t>
            </a:r>
            <a:r>
              <a:rPr lang="en-SE" dirty="0" err="1"/>
              <a:t>effektanvändandet</a:t>
            </a:r>
            <a:r>
              <a:rPr lang="en-SE" dirty="0"/>
              <a:t> </a:t>
            </a:r>
            <a:r>
              <a:rPr lang="en-SE" dirty="0" err="1"/>
              <a:t>vilket</a:t>
            </a:r>
            <a:r>
              <a:rPr lang="en-SE" dirty="0"/>
              <a:t> man måste </a:t>
            </a:r>
            <a:r>
              <a:rPr lang="en-SE" dirty="0" err="1"/>
              <a:t>tänka</a:t>
            </a:r>
            <a:r>
              <a:rPr lang="en-SE" dirty="0"/>
              <a:t> </a:t>
            </a:r>
            <a:r>
              <a:rPr lang="en-SE" dirty="0" err="1"/>
              <a:t>på</a:t>
            </a:r>
            <a:r>
              <a:rPr lang="en-SE" dirty="0"/>
              <a:t>. </a:t>
            </a:r>
          </a:p>
          <a:p>
            <a:r>
              <a:rPr lang="en-GB" dirty="0"/>
              <a:t>E</a:t>
            </a:r>
            <a:r>
              <a:rPr lang="en-SE" dirty="0" err="1"/>
              <a:t>ffektbalansen</a:t>
            </a:r>
            <a:r>
              <a:rPr lang="en-SE" dirty="0"/>
              <a:t> och </a:t>
            </a:r>
            <a:r>
              <a:rPr lang="en-SE" dirty="0" err="1"/>
              <a:t>överföringskapacitet</a:t>
            </a:r>
            <a:r>
              <a:rPr lang="en-SE" dirty="0"/>
              <a:t> blir än </a:t>
            </a:r>
            <a:r>
              <a:rPr lang="en-SE" dirty="0" err="1"/>
              <a:t>viktigare</a:t>
            </a:r>
            <a:r>
              <a:rPr lang="en-SE" dirty="0"/>
              <a:t> och </a:t>
            </a:r>
            <a:r>
              <a:rPr lang="en-SE" dirty="0" err="1"/>
              <a:t>alla</a:t>
            </a:r>
            <a:r>
              <a:rPr lang="en-SE" dirty="0"/>
              <a:t> </a:t>
            </a:r>
            <a:r>
              <a:rPr lang="en-SE" dirty="0" err="1"/>
              <a:t>marginaler</a:t>
            </a:r>
            <a:r>
              <a:rPr lang="en-SE" dirty="0"/>
              <a:t> </a:t>
            </a:r>
            <a:r>
              <a:rPr lang="en-SE" dirty="0" err="1"/>
              <a:t>som</a:t>
            </a:r>
            <a:r>
              <a:rPr lang="en-SE" dirty="0"/>
              <a:t> </a:t>
            </a:r>
            <a:r>
              <a:rPr lang="en-SE" dirty="0" err="1"/>
              <a:t>finns</a:t>
            </a:r>
            <a:r>
              <a:rPr lang="en-SE" dirty="0"/>
              <a:t> </a:t>
            </a:r>
            <a:r>
              <a:rPr lang="en-SE" dirty="0" err="1"/>
              <a:t>idag</a:t>
            </a:r>
            <a:r>
              <a:rPr lang="en-SE" dirty="0"/>
              <a:t> </a:t>
            </a:r>
            <a:r>
              <a:rPr lang="en-SE" dirty="0" err="1"/>
              <a:t>försvinner</a:t>
            </a:r>
            <a:r>
              <a:rPr lang="en-SE" dirty="0"/>
              <a:t> och MÅSTE </a:t>
            </a:r>
            <a:r>
              <a:rPr lang="en-SE" dirty="0" err="1"/>
              <a:t>hanteras</a:t>
            </a:r>
            <a:r>
              <a:rPr lang="en-SE" dirty="0"/>
              <a:t>.</a:t>
            </a:r>
          </a:p>
        </p:txBody>
      </p:sp>
      <p:sp>
        <p:nvSpPr>
          <p:cNvPr id="4" name="Slide Number Placeholder 3"/>
          <p:cNvSpPr>
            <a:spLocks noGrp="1"/>
          </p:cNvSpPr>
          <p:nvPr>
            <p:ph type="sldNum" sz="quarter" idx="5"/>
          </p:nvPr>
        </p:nvSpPr>
        <p:spPr/>
        <p:txBody>
          <a:bodyPr/>
          <a:lstStyle/>
          <a:p>
            <a:fld id="{8AAAF705-908F-4F6B-9985-8EF18924B73E}" type="slidenum">
              <a:rPr lang="en-SE" smtClean="0"/>
              <a:t>46</a:t>
            </a:fld>
            <a:endParaRPr lang="en-SE"/>
          </a:p>
        </p:txBody>
      </p:sp>
    </p:spTree>
    <p:extLst>
      <p:ext uri="{BB962C8B-B14F-4D97-AF65-F5344CB8AC3E}">
        <p14:creationId xmlns:p14="http://schemas.microsoft.com/office/powerpoint/2010/main" val="421451741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SE" dirty="0" err="1"/>
              <a:t>Bostads</a:t>
            </a:r>
            <a:r>
              <a:rPr lang="en-SE" dirty="0"/>
              <a:t> </a:t>
            </a:r>
            <a:r>
              <a:rPr lang="en-SE" dirty="0" err="1"/>
              <a:t>sektorn</a:t>
            </a:r>
            <a:r>
              <a:rPr lang="en-SE" dirty="0"/>
              <a:t> har en stor </a:t>
            </a:r>
            <a:r>
              <a:rPr lang="en-SE" dirty="0" err="1"/>
              <a:t>effektiviseringspotential</a:t>
            </a:r>
            <a:r>
              <a:rPr lang="en-SE" dirty="0"/>
              <a:t> med </a:t>
            </a:r>
            <a:r>
              <a:rPr lang="en-SE" dirty="0" err="1"/>
              <a:t>utfasning</a:t>
            </a:r>
            <a:r>
              <a:rPr lang="en-SE" dirty="0"/>
              <a:t> av </a:t>
            </a:r>
            <a:r>
              <a:rPr lang="en-SE" dirty="0" err="1"/>
              <a:t>direktverkande</a:t>
            </a:r>
            <a:r>
              <a:rPr lang="en-SE" dirty="0"/>
              <a:t> el, </a:t>
            </a:r>
            <a:r>
              <a:rPr lang="en-SE" dirty="0" err="1"/>
              <a:t>effektivare</a:t>
            </a:r>
            <a:r>
              <a:rPr lang="en-SE" dirty="0"/>
              <a:t> </a:t>
            </a:r>
            <a:r>
              <a:rPr lang="en-SE" dirty="0" err="1"/>
              <a:t>värmepumpar</a:t>
            </a:r>
            <a:r>
              <a:rPr lang="en-SE" dirty="0"/>
              <a:t>, </a:t>
            </a:r>
            <a:r>
              <a:rPr lang="en-SE" dirty="0" err="1"/>
              <a:t>bättre</a:t>
            </a:r>
            <a:r>
              <a:rPr lang="en-SE" dirty="0"/>
              <a:t> </a:t>
            </a:r>
            <a:r>
              <a:rPr lang="en-SE" dirty="0" err="1"/>
              <a:t>isolering</a:t>
            </a:r>
            <a:r>
              <a:rPr lang="en-SE" dirty="0"/>
              <a:t> och ventilation. </a:t>
            </a:r>
            <a:r>
              <a:rPr lang="en-GB" dirty="0"/>
              <a:t>S</a:t>
            </a:r>
            <a:r>
              <a:rPr lang="en-SE" dirty="0" err="1"/>
              <a:t>amtidigt</a:t>
            </a:r>
            <a:r>
              <a:rPr lang="en-SE" dirty="0"/>
              <a:t> </a:t>
            </a:r>
            <a:r>
              <a:rPr lang="en-SE" dirty="0" err="1"/>
              <a:t>förväntas</a:t>
            </a:r>
            <a:r>
              <a:rPr lang="en-SE" dirty="0"/>
              <a:t> </a:t>
            </a:r>
            <a:r>
              <a:rPr lang="en-SE" dirty="0" err="1"/>
              <a:t>befolkningen</a:t>
            </a:r>
            <a:r>
              <a:rPr lang="en-SE" dirty="0"/>
              <a:t> </a:t>
            </a:r>
            <a:r>
              <a:rPr lang="en-SE" dirty="0" err="1"/>
              <a:t>öka</a:t>
            </a:r>
            <a:r>
              <a:rPr lang="en-SE" dirty="0"/>
              <a:t> till 12 </a:t>
            </a:r>
            <a:r>
              <a:rPr lang="en-SE" dirty="0" err="1"/>
              <a:t>miljoner</a:t>
            </a:r>
            <a:r>
              <a:rPr lang="en-SE" dirty="0"/>
              <a:t> 2050 </a:t>
            </a:r>
            <a:r>
              <a:rPr lang="en-SE" dirty="0" err="1"/>
              <a:t>vilket</a:t>
            </a:r>
            <a:r>
              <a:rPr lang="en-SE" dirty="0"/>
              <a:t> </a:t>
            </a:r>
            <a:r>
              <a:rPr lang="en-SE" dirty="0" err="1"/>
              <a:t>totalt</a:t>
            </a:r>
            <a:r>
              <a:rPr lang="en-SE" dirty="0"/>
              <a:t> sett ger en </a:t>
            </a:r>
            <a:r>
              <a:rPr lang="en-SE" dirty="0" err="1"/>
              <a:t>ökad</a:t>
            </a:r>
            <a:r>
              <a:rPr lang="en-SE" dirty="0"/>
              <a:t> </a:t>
            </a:r>
            <a:r>
              <a:rPr lang="en-SE" dirty="0" err="1"/>
              <a:t>elanvändning</a:t>
            </a:r>
            <a:r>
              <a:rPr lang="en-SE" dirty="0"/>
              <a:t>, för data </a:t>
            </a:r>
            <a:r>
              <a:rPr lang="en-SE" dirty="0" err="1"/>
              <a:t>centers</a:t>
            </a:r>
            <a:r>
              <a:rPr lang="en-SE" dirty="0"/>
              <a:t> </a:t>
            </a:r>
            <a:r>
              <a:rPr lang="en-SE" dirty="0" err="1"/>
              <a:t>finns</a:t>
            </a:r>
            <a:r>
              <a:rPr lang="en-SE" dirty="0"/>
              <a:t> </a:t>
            </a:r>
            <a:r>
              <a:rPr lang="en-SE" dirty="0" err="1"/>
              <a:t>ingen</a:t>
            </a:r>
            <a:r>
              <a:rPr lang="en-SE" dirty="0"/>
              <a:t> </a:t>
            </a:r>
            <a:r>
              <a:rPr lang="en-SE" dirty="0" err="1"/>
              <a:t>officielt</a:t>
            </a:r>
            <a:r>
              <a:rPr lang="en-SE" dirty="0"/>
              <a:t> </a:t>
            </a:r>
            <a:r>
              <a:rPr lang="en-SE" dirty="0" err="1"/>
              <a:t>statistik</a:t>
            </a:r>
            <a:r>
              <a:rPr lang="en-SE" dirty="0"/>
              <a:t> så det </a:t>
            </a:r>
            <a:r>
              <a:rPr lang="en-SE" dirty="0" err="1"/>
              <a:t>råder</a:t>
            </a:r>
            <a:r>
              <a:rPr lang="en-SE" dirty="0"/>
              <a:t> </a:t>
            </a:r>
            <a:r>
              <a:rPr lang="en-SE" dirty="0" err="1"/>
              <a:t>osäkerhet</a:t>
            </a:r>
            <a:r>
              <a:rPr lang="en-SE" dirty="0"/>
              <a:t>. 2013 var 150MW </a:t>
            </a:r>
            <a:r>
              <a:rPr lang="en-SE" dirty="0" err="1"/>
              <a:t>installerat</a:t>
            </a:r>
            <a:r>
              <a:rPr lang="en-SE" dirty="0"/>
              <a:t> i </a:t>
            </a:r>
            <a:r>
              <a:rPr lang="en-SE" dirty="0" err="1"/>
              <a:t>serverhallar</a:t>
            </a:r>
            <a:r>
              <a:rPr lang="en-SE" dirty="0"/>
              <a:t> </a:t>
            </a:r>
            <a:r>
              <a:rPr lang="en-SE" dirty="0" err="1"/>
              <a:t>motsvarande</a:t>
            </a:r>
            <a:r>
              <a:rPr lang="en-SE" dirty="0"/>
              <a:t> 1.3TWh. 2045 </a:t>
            </a:r>
            <a:r>
              <a:rPr lang="en-SE" dirty="0" err="1"/>
              <a:t>uppskattas</a:t>
            </a:r>
            <a:r>
              <a:rPr lang="en-SE" dirty="0"/>
              <a:t> </a:t>
            </a:r>
            <a:r>
              <a:rPr lang="en-SE" dirty="0" err="1"/>
              <a:t>ökning</a:t>
            </a:r>
            <a:r>
              <a:rPr lang="en-SE" dirty="0"/>
              <a:t> </a:t>
            </a:r>
            <a:r>
              <a:rPr lang="en-SE" dirty="0" err="1"/>
              <a:t>motsvarande</a:t>
            </a:r>
            <a:r>
              <a:rPr lang="en-SE" dirty="0"/>
              <a:t> 10TWh.</a:t>
            </a:r>
          </a:p>
          <a:p>
            <a:endParaRPr lang="en-SE" dirty="0"/>
          </a:p>
          <a:p>
            <a:r>
              <a:rPr lang="en-SE" dirty="0"/>
              <a:t>Det </a:t>
            </a:r>
            <a:r>
              <a:rPr lang="en-SE" dirty="0" err="1"/>
              <a:t>som</a:t>
            </a:r>
            <a:r>
              <a:rPr lang="en-SE" dirty="0"/>
              <a:t> ökar är </a:t>
            </a:r>
            <a:r>
              <a:rPr lang="en-SE" dirty="0" err="1"/>
              <a:t>effektanvändandet</a:t>
            </a:r>
            <a:r>
              <a:rPr lang="en-SE" dirty="0"/>
              <a:t> </a:t>
            </a:r>
            <a:r>
              <a:rPr lang="en-SE" dirty="0" err="1"/>
              <a:t>vilket</a:t>
            </a:r>
            <a:r>
              <a:rPr lang="en-SE" dirty="0"/>
              <a:t> man måste </a:t>
            </a:r>
            <a:r>
              <a:rPr lang="en-SE" dirty="0" err="1"/>
              <a:t>tänka</a:t>
            </a:r>
            <a:r>
              <a:rPr lang="en-SE" dirty="0"/>
              <a:t> </a:t>
            </a:r>
            <a:r>
              <a:rPr lang="en-SE" dirty="0" err="1"/>
              <a:t>på</a:t>
            </a:r>
            <a:r>
              <a:rPr lang="en-SE" dirty="0"/>
              <a:t>. </a:t>
            </a:r>
          </a:p>
          <a:p>
            <a:r>
              <a:rPr lang="en-GB" dirty="0"/>
              <a:t>E</a:t>
            </a:r>
            <a:r>
              <a:rPr lang="en-SE" dirty="0" err="1"/>
              <a:t>ffektbalansen</a:t>
            </a:r>
            <a:r>
              <a:rPr lang="en-SE" dirty="0"/>
              <a:t> och </a:t>
            </a:r>
            <a:r>
              <a:rPr lang="en-SE" dirty="0" err="1"/>
              <a:t>överföringskapacitet</a:t>
            </a:r>
            <a:r>
              <a:rPr lang="en-SE" dirty="0"/>
              <a:t> blir än </a:t>
            </a:r>
            <a:r>
              <a:rPr lang="en-SE" dirty="0" err="1"/>
              <a:t>viktigare</a:t>
            </a:r>
            <a:r>
              <a:rPr lang="en-SE" dirty="0"/>
              <a:t> och </a:t>
            </a:r>
            <a:r>
              <a:rPr lang="en-SE" dirty="0" err="1"/>
              <a:t>alla</a:t>
            </a:r>
            <a:r>
              <a:rPr lang="en-SE" dirty="0"/>
              <a:t> </a:t>
            </a:r>
            <a:r>
              <a:rPr lang="en-SE" dirty="0" err="1"/>
              <a:t>marginaler</a:t>
            </a:r>
            <a:r>
              <a:rPr lang="en-SE" dirty="0"/>
              <a:t> </a:t>
            </a:r>
            <a:r>
              <a:rPr lang="en-SE" dirty="0" err="1"/>
              <a:t>som</a:t>
            </a:r>
            <a:r>
              <a:rPr lang="en-SE" dirty="0"/>
              <a:t> </a:t>
            </a:r>
            <a:r>
              <a:rPr lang="en-SE" dirty="0" err="1"/>
              <a:t>finns</a:t>
            </a:r>
            <a:r>
              <a:rPr lang="en-SE" dirty="0"/>
              <a:t> </a:t>
            </a:r>
            <a:r>
              <a:rPr lang="en-SE" dirty="0" err="1"/>
              <a:t>idag</a:t>
            </a:r>
            <a:r>
              <a:rPr lang="en-SE" dirty="0"/>
              <a:t> </a:t>
            </a:r>
            <a:r>
              <a:rPr lang="en-SE" dirty="0" err="1"/>
              <a:t>försvinner</a:t>
            </a:r>
            <a:r>
              <a:rPr lang="en-SE" dirty="0"/>
              <a:t> och MÅSTE </a:t>
            </a:r>
            <a:r>
              <a:rPr lang="en-SE" dirty="0" err="1"/>
              <a:t>hanteras</a:t>
            </a:r>
            <a:r>
              <a:rPr lang="en-SE" dirty="0"/>
              <a:t>.</a:t>
            </a:r>
          </a:p>
        </p:txBody>
      </p:sp>
      <p:sp>
        <p:nvSpPr>
          <p:cNvPr id="4" name="Slide Number Placeholder 3"/>
          <p:cNvSpPr>
            <a:spLocks noGrp="1"/>
          </p:cNvSpPr>
          <p:nvPr>
            <p:ph type="sldNum" sz="quarter" idx="5"/>
          </p:nvPr>
        </p:nvSpPr>
        <p:spPr/>
        <p:txBody>
          <a:bodyPr/>
          <a:lstStyle/>
          <a:p>
            <a:fld id="{8AAAF705-908F-4F6B-9985-8EF18924B73E}" type="slidenum">
              <a:rPr lang="en-SE" smtClean="0"/>
              <a:t>47</a:t>
            </a:fld>
            <a:endParaRPr lang="en-SE"/>
          </a:p>
        </p:txBody>
      </p:sp>
    </p:spTree>
    <p:extLst>
      <p:ext uri="{BB962C8B-B14F-4D97-AF65-F5344CB8AC3E}">
        <p14:creationId xmlns:p14="http://schemas.microsoft.com/office/powerpoint/2010/main" val="2474396884"/>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SE" dirty="0"/>
              <a:t>Det ha </a:t>
            </a:r>
            <a:r>
              <a:rPr lang="en-SE" dirty="0" err="1"/>
              <a:t>rinte</a:t>
            </a:r>
            <a:r>
              <a:rPr lang="en-SE" dirty="0"/>
              <a:t> </a:t>
            </a:r>
            <a:r>
              <a:rPr lang="en-SE" dirty="0" err="1"/>
              <a:t>hänt</a:t>
            </a:r>
            <a:r>
              <a:rPr lang="en-SE" dirty="0"/>
              <a:t> så mycket med </a:t>
            </a:r>
            <a:r>
              <a:rPr lang="en-SE" dirty="0" err="1"/>
              <a:t>konsumtionen</a:t>
            </a:r>
            <a:r>
              <a:rPr lang="en-SE" dirty="0"/>
              <a:t> de </a:t>
            </a:r>
            <a:r>
              <a:rPr lang="en-SE" dirty="0" err="1"/>
              <a:t>senaste</a:t>
            </a:r>
            <a:r>
              <a:rPr lang="en-SE" dirty="0"/>
              <a:t> 10 </a:t>
            </a:r>
            <a:r>
              <a:rPr lang="en-SE" dirty="0" err="1"/>
              <a:t>åren</a:t>
            </a:r>
            <a:r>
              <a:rPr lang="en-SE" dirty="0"/>
              <a:t>. </a:t>
            </a:r>
            <a:r>
              <a:rPr lang="en-SE" dirty="0" err="1"/>
              <a:t>Vattenkraften</a:t>
            </a:r>
            <a:r>
              <a:rPr lang="en-SE" dirty="0"/>
              <a:t> har </a:t>
            </a:r>
            <a:r>
              <a:rPr lang="en-SE" dirty="0" err="1"/>
              <a:t>räckt</a:t>
            </a:r>
            <a:r>
              <a:rPr lang="en-SE" dirty="0"/>
              <a:t> till för att </a:t>
            </a:r>
            <a:r>
              <a:rPr lang="en-SE" dirty="0" err="1"/>
              <a:t>reglera</a:t>
            </a:r>
            <a:r>
              <a:rPr lang="en-SE" dirty="0"/>
              <a:t> i </a:t>
            </a:r>
            <a:r>
              <a:rPr lang="en-SE" dirty="0" err="1"/>
              <a:t>kompbination</a:t>
            </a:r>
            <a:r>
              <a:rPr lang="en-SE" dirty="0"/>
              <a:t> med import och </a:t>
            </a:r>
            <a:r>
              <a:rPr lang="en-SE" dirty="0" err="1"/>
              <a:t>reservkraft</a:t>
            </a:r>
            <a:r>
              <a:rPr lang="en-SE" dirty="0"/>
              <a:t>. </a:t>
            </a:r>
            <a:r>
              <a:rPr lang="en-SE" dirty="0" err="1"/>
              <a:t>Därför</a:t>
            </a:r>
            <a:r>
              <a:rPr lang="en-SE" dirty="0"/>
              <a:t> </a:t>
            </a:r>
            <a:r>
              <a:rPr lang="en-SE" dirty="0" err="1"/>
              <a:t>märks</a:t>
            </a:r>
            <a:r>
              <a:rPr lang="en-SE" dirty="0"/>
              <a:t> inte än så mycket av </a:t>
            </a:r>
            <a:r>
              <a:rPr lang="en-SE" dirty="0" err="1"/>
              <a:t>oplanerbarkrafts</a:t>
            </a:r>
            <a:r>
              <a:rPr lang="en-SE" dirty="0"/>
              <a:t> </a:t>
            </a:r>
            <a:r>
              <a:rPr lang="en-SE" dirty="0" err="1"/>
              <a:t>påverkan</a:t>
            </a:r>
            <a:r>
              <a:rPr lang="en-SE" dirty="0"/>
              <a:t> </a:t>
            </a:r>
            <a:r>
              <a:rPr lang="en-SE" dirty="0" err="1"/>
              <a:t>vilken</a:t>
            </a:r>
            <a:r>
              <a:rPr lang="en-SE" dirty="0"/>
              <a:t> SVK redan nu har </a:t>
            </a:r>
            <a:r>
              <a:rPr lang="en-SE" dirty="0" err="1"/>
              <a:t>stora</a:t>
            </a:r>
            <a:r>
              <a:rPr lang="en-SE" dirty="0"/>
              <a:t> problem med. </a:t>
            </a:r>
            <a:r>
              <a:rPr lang="en-SE" dirty="0" err="1"/>
              <a:t>Speciellt</a:t>
            </a:r>
            <a:r>
              <a:rPr lang="en-SE" dirty="0"/>
              <a:t> effekt </a:t>
            </a:r>
            <a:r>
              <a:rPr lang="en-SE" dirty="0" err="1"/>
              <a:t>balansen</a:t>
            </a:r>
            <a:r>
              <a:rPr lang="en-SE" dirty="0"/>
              <a:t> i </a:t>
            </a:r>
            <a:r>
              <a:rPr lang="en-SE" dirty="0" err="1"/>
              <a:t>område</a:t>
            </a:r>
            <a:r>
              <a:rPr lang="en-SE" dirty="0"/>
              <a:t> 3 och 4 och också </a:t>
            </a:r>
            <a:r>
              <a:rPr lang="en-SE" dirty="0" err="1"/>
              <a:t>planeringen</a:t>
            </a:r>
            <a:r>
              <a:rPr lang="en-SE" dirty="0"/>
              <a:t> av </a:t>
            </a:r>
            <a:r>
              <a:rPr lang="en-SE" dirty="0" err="1"/>
              <a:t>kommande</a:t>
            </a:r>
            <a:r>
              <a:rPr lang="en-SE" dirty="0"/>
              <a:t> </a:t>
            </a:r>
            <a:r>
              <a:rPr lang="en-SE" dirty="0" err="1"/>
              <a:t>investeringar</a:t>
            </a:r>
            <a:r>
              <a:rPr lang="en-SE" dirty="0"/>
              <a:t>.</a:t>
            </a:r>
          </a:p>
          <a:p>
            <a:r>
              <a:rPr lang="en-SE" dirty="0"/>
              <a:t>När vi ökar vår konsumtion </a:t>
            </a:r>
            <a:r>
              <a:rPr lang="en-SE" dirty="0" err="1"/>
              <a:t>kommer</a:t>
            </a:r>
            <a:r>
              <a:rPr lang="en-SE" dirty="0"/>
              <a:t> det </a:t>
            </a:r>
            <a:r>
              <a:rPr lang="en-SE" dirty="0" err="1"/>
              <a:t>bli</a:t>
            </a:r>
            <a:r>
              <a:rPr lang="en-SE" dirty="0"/>
              <a:t> </a:t>
            </a:r>
            <a:r>
              <a:rPr lang="en-SE" dirty="0" err="1"/>
              <a:t>enorma</a:t>
            </a:r>
            <a:r>
              <a:rPr lang="en-SE" dirty="0"/>
              <a:t> </a:t>
            </a:r>
            <a:r>
              <a:rPr lang="en-SE" dirty="0" err="1"/>
              <a:t>effekthål</a:t>
            </a:r>
            <a:r>
              <a:rPr lang="en-SE" dirty="0"/>
              <a:t> </a:t>
            </a:r>
            <a:r>
              <a:rPr lang="en-SE" dirty="0" err="1"/>
              <a:t>som</a:t>
            </a:r>
            <a:r>
              <a:rPr lang="en-SE" dirty="0"/>
              <a:t> måste </a:t>
            </a:r>
            <a:r>
              <a:rPr lang="en-SE" dirty="0" err="1"/>
              <a:t>täckas</a:t>
            </a:r>
            <a:r>
              <a:rPr lang="en-SE" dirty="0"/>
              <a:t> </a:t>
            </a:r>
            <a:r>
              <a:rPr lang="en-SE" dirty="0" err="1"/>
              <a:t>upp</a:t>
            </a:r>
            <a:r>
              <a:rPr lang="en-SE" dirty="0"/>
              <a:t> i de </a:t>
            </a:r>
            <a:r>
              <a:rPr lang="en-SE" dirty="0" err="1"/>
              <a:t>värsta</a:t>
            </a:r>
            <a:r>
              <a:rPr lang="en-SE" dirty="0"/>
              <a:t> fallen, kalla </a:t>
            </a:r>
            <a:r>
              <a:rPr lang="en-SE" dirty="0" err="1"/>
              <a:t>dagar</a:t>
            </a:r>
            <a:r>
              <a:rPr lang="en-SE" dirty="0"/>
              <a:t> och N-1 </a:t>
            </a:r>
            <a:r>
              <a:rPr lang="en-SE" dirty="0" err="1"/>
              <a:t>kriteriet</a:t>
            </a:r>
            <a:r>
              <a:rPr lang="en-SE" dirty="0"/>
              <a:t>. Systemet </a:t>
            </a:r>
            <a:r>
              <a:rPr lang="en-SE" dirty="0" err="1"/>
              <a:t>marginaler</a:t>
            </a:r>
            <a:r>
              <a:rPr lang="en-SE" dirty="0"/>
              <a:t> </a:t>
            </a:r>
            <a:r>
              <a:rPr lang="en-SE" dirty="0" err="1"/>
              <a:t>minskar</a:t>
            </a:r>
            <a:r>
              <a:rPr lang="en-SE" dirty="0"/>
              <a:t> och blir </a:t>
            </a:r>
            <a:r>
              <a:rPr lang="en-SE" dirty="0" err="1"/>
              <a:t>väldigt</a:t>
            </a:r>
            <a:r>
              <a:rPr lang="en-SE" dirty="0"/>
              <a:t> </a:t>
            </a:r>
            <a:r>
              <a:rPr lang="en-SE" dirty="0" err="1"/>
              <a:t>känsligt</a:t>
            </a:r>
            <a:r>
              <a:rPr lang="en-SE" dirty="0"/>
              <a:t> för </a:t>
            </a:r>
            <a:r>
              <a:rPr lang="en-SE" dirty="0" err="1"/>
              <a:t>fel</a:t>
            </a:r>
            <a:r>
              <a:rPr lang="en-SE" dirty="0"/>
              <a:t>.</a:t>
            </a:r>
          </a:p>
          <a:p>
            <a:r>
              <a:rPr lang="en-SE" dirty="0"/>
              <a:t>Med mycket </a:t>
            </a:r>
            <a:r>
              <a:rPr lang="en-SE" dirty="0" err="1"/>
              <a:t>planerbar</a:t>
            </a:r>
            <a:r>
              <a:rPr lang="en-SE" dirty="0"/>
              <a:t> blir det också, en </a:t>
            </a:r>
            <a:r>
              <a:rPr lang="en-SE" dirty="0" err="1"/>
              <a:t>enorm</a:t>
            </a:r>
            <a:r>
              <a:rPr lang="en-SE" dirty="0"/>
              <a:t> </a:t>
            </a:r>
            <a:r>
              <a:rPr lang="en-SE" dirty="0" err="1"/>
              <a:t>överprodukction</a:t>
            </a:r>
            <a:r>
              <a:rPr lang="en-SE" dirty="0"/>
              <a:t> när det blåser mycket. </a:t>
            </a:r>
            <a:r>
              <a:rPr lang="en-GB" dirty="0"/>
              <a:t>S</a:t>
            </a:r>
            <a:r>
              <a:rPr lang="en-SE" dirty="0"/>
              <a:t>å mycket att man måste </a:t>
            </a:r>
            <a:r>
              <a:rPr lang="en-SE" dirty="0" err="1"/>
              <a:t>stänga</a:t>
            </a:r>
            <a:r>
              <a:rPr lang="en-SE" dirty="0"/>
              <a:t> av. </a:t>
            </a:r>
            <a:r>
              <a:rPr lang="en-GB" dirty="0"/>
              <a:t>S</a:t>
            </a:r>
            <a:r>
              <a:rPr lang="en-SE" dirty="0" err="1"/>
              <a:t>löseri</a:t>
            </a:r>
            <a:r>
              <a:rPr lang="en-SE" dirty="0"/>
              <a:t> med </a:t>
            </a:r>
            <a:r>
              <a:rPr lang="en-SE" dirty="0" err="1"/>
              <a:t>resurser</a:t>
            </a:r>
            <a:r>
              <a:rPr lang="en-SE" dirty="0"/>
              <a:t>. </a:t>
            </a:r>
          </a:p>
        </p:txBody>
      </p:sp>
      <p:sp>
        <p:nvSpPr>
          <p:cNvPr id="4" name="Slide Number Placeholder 3"/>
          <p:cNvSpPr>
            <a:spLocks noGrp="1"/>
          </p:cNvSpPr>
          <p:nvPr>
            <p:ph type="sldNum" sz="quarter" idx="5"/>
          </p:nvPr>
        </p:nvSpPr>
        <p:spPr/>
        <p:txBody>
          <a:bodyPr/>
          <a:lstStyle/>
          <a:p>
            <a:fld id="{8AAAF705-908F-4F6B-9985-8EF18924B73E}" type="slidenum">
              <a:rPr lang="en-SE" smtClean="0"/>
              <a:t>48</a:t>
            </a:fld>
            <a:endParaRPr lang="en-SE"/>
          </a:p>
        </p:txBody>
      </p:sp>
    </p:spTree>
    <p:extLst>
      <p:ext uri="{BB962C8B-B14F-4D97-AF65-F5344CB8AC3E}">
        <p14:creationId xmlns:p14="http://schemas.microsoft.com/office/powerpoint/2010/main" val="2296794709"/>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a:t>
            </a:r>
            <a:r>
              <a:rPr lang="en-SE" dirty="0" err="1"/>
              <a:t>örenklade</a:t>
            </a:r>
            <a:r>
              <a:rPr lang="en-SE" dirty="0"/>
              <a:t> </a:t>
            </a:r>
            <a:r>
              <a:rPr lang="en-SE" dirty="0" err="1"/>
              <a:t>simuleringar</a:t>
            </a:r>
            <a:r>
              <a:rPr lang="en-SE" dirty="0"/>
              <a:t> men ger en </a:t>
            </a:r>
            <a:r>
              <a:rPr lang="en-SE" dirty="0" err="1"/>
              <a:t>fingervisning</a:t>
            </a:r>
            <a:r>
              <a:rPr lang="en-SE" dirty="0"/>
              <a:t> av </a:t>
            </a:r>
            <a:r>
              <a:rPr lang="en-SE" dirty="0" err="1"/>
              <a:t>vad</a:t>
            </a:r>
            <a:r>
              <a:rPr lang="en-SE" dirty="0"/>
              <a:t> </a:t>
            </a:r>
            <a:r>
              <a:rPr lang="en-SE" dirty="0" err="1"/>
              <a:t>som</a:t>
            </a:r>
            <a:r>
              <a:rPr lang="en-SE" dirty="0"/>
              <a:t> </a:t>
            </a:r>
            <a:r>
              <a:rPr lang="en-SE" dirty="0" err="1"/>
              <a:t>håller</a:t>
            </a:r>
            <a:r>
              <a:rPr lang="en-SE" dirty="0"/>
              <a:t> </a:t>
            </a:r>
            <a:r>
              <a:rPr lang="en-SE" dirty="0" err="1"/>
              <a:t>på</a:t>
            </a:r>
            <a:r>
              <a:rPr lang="en-SE" dirty="0"/>
              <a:t> att </a:t>
            </a:r>
            <a:r>
              <a:rPr lang="en-SE" dirty="0" err="1"/>
              <a:t>hända</a:t>
            </a:r>
            <a:r>
              <a:rPr lang="en-SE" dirty="0"/>
              <a:t>.</a:t>
            </a:r>
          </a:p>
          <a:p>
            <a:r>
              <a:rPr lang="en-SE" dirty="0" err="1"/>
              <a:t>Antaget</a:t>
            </a:r>
            <a:r>
              <a:rPr lang="en-SE" dirty="0"/>
              <a:t> är att det </a:t>
            </a:r>
            <a:r>
              <a:rPr lang="en-SE" dirty="0" err="1"/>
              <a:t>finns</a:t>
            </a:r>
            <a:r>
              <a:rPr lang="en-SE" dirty="0"/>
              <a:t> 100% </a:t>
            </a:r>
            <a:r>
              <a:rPr lang="en-SE" dirty="0" err="1"/>
              <a:t>överföringskapacitet</a:t>
            </a:r>
            <a:r>
              <a:rPr lang="en-SE" dirty="0"/>
              <a:t> i </a:t>
            </a:r>
            <a:r>
              <a:rPr lang="en-SE" dirty="0" err="1"/>
              <a:t>hela</a:t>
            </a:r>
            <a:r>
              <a:rPr lang="en-SE" dirty="0"/>
              <a:t> </a:t>
            </a:r>
            <a:r>
              <a:rPr lang="en-SE" dirty="0" err="1"/>
              <a:t>landet</a:t>
            </a:r>
            <a:r>
              <a:rPr lang="en-SE" dirty="0"/>
              <a:t> </a:t>
            </a:r>
            <a:r>
              <a:rPr lang="en-SE" dirty="0" err="1"/>
              <a:t>vilket</a:t>
            </a:r>
            <a:r>
              <a:rPr lang="en-SE" dirty="0"/>
              <a:t> det inte </a:t>
            </a:r>
            <a:r>
              <a:rPr lang="en-SE" dirty="0" err="1"/>
              <a:t>finns</a:t>
            </a:r>
            <a:r>
              <a:rPr lang="en-SE" dirty="0"/>
              <a:t>.</a:t>
            </a:r>
          </a:p>
          <a:p>
            <a:r>
              <a:rPr lang="en-SE" dirty="0"/>
              <a:t>Det blir </a:t>
            </a:r>
            <a:r>
              <a:rPr lang="en-SE" dirty="0" err="1"/>
              <a:t>alltså</a:t>
            </a:r>
            <a:r>
              <a:rPr lang="en-SE" dirty="0"/>
              <a:t> mycket </a:t>
            </a:r>
            <a:r>
              <a:rPr lang="en-SE" dirty="0" err="1"/>
              <a:t>värre</a:t>
            </a:r>
            <a:r>
              <a:rPr lang="en-SE" dirty="0"/>
              <a:t> per </a:t>
            </a:r>
            <a:r>
              <a:rPr lang="en-SE" dirty="0" err="1"/>
              <a:t>område</a:t>
            </a:r>
            <a:r>
              <a:rPr lang="en-SE" dirty="0"/>
              <a:t> där </a:t>
            </a:r>
            <a:r>
              <a:rPr lang="en-SE" dirty="0" err="1"/>
              <a:t>frånkoppling</a:t>
            </a:r>
            <a:r>
              <a:rPr lang="en-SE" dirty="0"/>
              <a:t> är </a:t>
            </a:r>
            <a:r>
              <a:rPr lang="en-SE" dirty="0" err="1"/>
              <a:t>trolig</a:t>
            </a:r>
            <a:r>
              <a:rPr lang="en-SE" dirty="0"/>
              <a:t> i </a:t>
            </a:r>
            <a:r>
              <a:rPr lang="en-SE" dirty="0" err="1"/>
              <a:t>område</a:t>
            </a:r>
            <a:r>
              <a:rPr lang="en-SE" dirty="0"/>
              <a:t> 3 och 4.</a:t>
            </a:r>
          </a:p>
          <a:p>
            <a:endParaRPr lang="en-SE" dirty="0"/>
          </a:p>
          <a:p>
            <a:r>
              <a:rPr lang="en-SE" dirty="0"/>
              <a:t>En </a:t>
            </a:r>
            <a:r>
              <a:rPr lang="en-SE" dirty="0" err="1"/>
              <a:t>liten</a:t>
            </a:r>
            <a:r>
              <a:rPr lang="en-SE" dirty="0"/>
              <a:t> </a:t>
            </a:r>
            <a:r>
              <a:rPr lang="en-SE" dirty="0" err="1"/>
              <a:t>ökning</a:t>
            </a:r>
            <a:r>
              <a:rPr lang="en-SE" dirty="0"/>
              <a:t> av konsumtion tar bort </a:t>
            </a:r>
            <a:r>
              <a:rPr lang="en-SE" dirty="0" err="1"/>
              <a:t>alla</a:t>
            </a:r>
            <a:r>
              <a:rPr lang="en-SE" dirty="0"/>
              <a:t> </a:t>
            </a:r>
            <a:r>
              <a:rPr lang="en-SE" dirty="0" err="1"/>
              <a:t>marginaler</a:t>
            </a:r>
            <a:r>
              <a:rPr lang="en-SE" dirty="0"/>
              <a:t> </a:t>
            </a:r>
            <a:r>
              <a:rPr lang="en-SE" dirty="0" err="1"/>
              <a:t>direkt</a:t>
            </a:r>
            <a:r>
              <a:rPr lang="en-SE" dirty="0"/>
              <a:t>.</a:t>
            </a:r>
          </a:p>
          <a:p>
            <a:r>
              <a:rPr lang="en-SE" dirty="0"/>
              <a:t>Vi blir </a:t>
            </a:r>
            <a:r>
              <a:rPr lang="en-SE" dirty="0" err="1"/>
              <a:t>beroende</a:t>
            </a:r>
            <a:r>
              <a:rPr lang="en-SE" dirty="0"/>
              <a:t> av fossil backup kraft.</a:t>
            </a:r>
          </a:p>
          <a:p>
            <a:endParaRPr lang="en-SE" dirty="0"/>
          </a:p>
          <a:p>
            <a:r>
              <a:rPr lang="en-SE" dirty="0"/>
              <a:t>När priset </a:t>
            </a:r>
            <a:r>
              <a:rPr lang="en-SE" dirty="0" err="1"/>
              <a:t>sen</a:t>
            </a:r>
            <a:r>
              <a:rPr lang="en-SE" dirty="0"/>
              <a:t> </a:t>
            </a:r>
            <a:r>
              <a:rPr lang="en-SE" dirty="0" err="1"/>
              <a:t>går</a:t>
            </a:r>
            <a:r>
              <a:rPr lang="en-SE" dirty="0"/>
              <a:t> </a:t>
            </a:r>
            <a:r>
              <a:rPr lang="en-SE" dirty="0" err="1"/>
              <a:t>upp</a:t>
            </a:r>
            <a:r>
              <a:rPr lang="en-SE" dirty="0"/>
              <a:t> </a:t>
            </a:r>
            <a:r>
              <a:rPr lang="en-SE" dirty="0" err="1"/>
              <a:t>finns</a:t>
            </a:r>
            <a:r>
              <a:rPr lang="en-SE" dirty="0"/>
              <a:t> det </a:t>
            </a:r>
            <a:r>
              <a:rPr lang="en-SE" dirty="0" err="1"/>
              <a:t>inget</a:t>
            </a:r>
            <a:r>
              <a:rPr lang="en-SE" dirty="0"/>
              <a:t> </a:t>
            </a:r>
            <a:r>
              <a:rPr lang="en-SE" dirty="0" err="1"/>
              <a:t>som</a:t>
            </a:r>
            <a:r>
              <a:rPr lang="en-SE" dirty="0"/>
              <a:t> </a:t>
            </a:r>
            <a:r>
              <a:rPr lang="en-SE" dirty="0" err="1"/>
              <a:t>hindrar</a:t>
            </a:r>
            <a:r>
              <a:rPr lang="en-SE" dirty="0"/>
              <a:t> </a:t>
            </a:r>
            <a:r>
              <a:rPr lang="en-SE" dirty="0" err="1"/>
              <a:t>tex</a:t>
            </a:r>
            <a:r>
              <a:rPr lang="en-SE" dirty="0"/>
              <a:t> </a:t>
            </a:r>
            <a:r>
              <a:rPr lang="en-SE" dirty="0" err="1"/>
              <a:t>Karlshamn</a:t>
            </a:r>
            <a:r>
              <a:rPr lang="en-SE" dirty="0"/>
              <a:t> att </a:t>
            </a:r>
            <a:r>
              <a:rPr lang="en-SE" dirty="0" err="1"/>
              <a:t>elda</a:t>
            </a:r>
            <a:r>
              <a:rPr lang="en-SE" dirty="0"/>
              <a:t> </a:t>
            </a:r>
            <a:r>
              <a:rPr lang="en-SE" dirty="0" err="1"/>
              <a:t>olja</a:t>
            </a:r>
            <a:r>
              <a:rPr lang="en-SE" dirty="0"/>
              <a:t> för att </a:t>
            </a:r>
            <a:r>
              <a:rPr lang="en-SE" dirty="0" err="1"/>
              <a:t>tjäna</a:t>
            </a:r>
            <a:r>
              <a:rPr lang="en-SE" dirty="0"/>
              <a:t> </a:t>
            </a:r>
            <a:r>
              <a:rPr lang="en-SE" dirty="0" err="1"/>
              <a:t>pengar</a:t>
            </a:r>
            <a:r>
              <a:rPr lang="en-SE" dirty="0"/>
              <a:t>.</a:t>
            </a:r>
          </a:p>
        </p:txBody>
      </p:sp>
      <p:sp>
        <p:nvSpPr>
          <p:cNvPr id="4" name="Slide Number Placeholder 3"/>
          <p:cNvSpPr>
            <a:spLocks noGrp="1"/>
          </p:cNvSpPr>
          <p:nvPr>
            <p:ph type="sldNum" sz="quarter" idx="5"/>
          </p:nvPr>
        </p:nvSpPr>
        <p:spPr/>
        <p:txBody>
          <a:bodyPr/>
          <a:lstStyle/>
          <a:p>
            <a:fld id="{8AAAF705-908F-4F6B-9985-8EF18924B73E}" type="slidenum">
              <a:rPr lang="en-SE" smtClean="0"/>
              <a:t>49</a:t>
            </a:fld>
            <a:endParaRPr lang="en-SE"/>
          </a:p>
        </p:txBody>
      </p:sp>
    </p:spTree>
    <p:extLst>
      <p:ext uri="{BB962C8B-B14F-4D97-AF65-F5344CB8AC3E}">
        <p14:creationId xmlns:p14="http://schemas.microsoft.com/office/powerpoint/2010/main" val="397146311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SE" dirty="0"/>
              <a:t>Att ta bort med </a:t>
            </a:r>
            <a:r>
              <a:rPr lang="en-SE" dirty="0" err="1"/>
              <a:t>baskraft</a:t>
            </a:r>
            <a:r>
              <a:rPr lang="en-SE" dirty="0"/>
              <a:t> är en </a:t>
            </a:r>
            <a:r>
              <a:rPr lang="en-SE" dirty="0" err="1"/>
              <a:t>utmaning</a:t>
            </a:r>
            <a:r>
              <a:rPr lang="en-SE" dirty="0"/>
              <a:t> </a:t>
            </a:r>
            <a:r>
              <a:rPr lang="en-SE" dirty="0" err="1"/>
              <a:t>som</a:t>
            </a:r>
            <a:r>
              <a:rPr lang="en-SE" dirty="0"/>
              <a:t> inte är </a:t>
            </a:r>
            <a:r>
              <a:rPr lang="en-SE" dirty="0" err="1"/>
              <a:t>lösbar</a:t>
            </a:r>
            <a:r>
              <a:rPr lang="en-SE" dirty="0"/>
              <a:t> med </a:t>
            </a:r>
            <a:r>
              <a:rPr lang="en-SE" dirty="0" err="1"/>
              <a:t>annat</a:t>
            </a:r>
            <a:r>
              <a:rPr lang="en-SE" dirty="0"/>
              <a:t> än </a:t>
            </a:r>
            <a:r>
              <a:rPr lang="en-SE" dirty="0" err="1"/>
              <a:t>fossilkraft</a:t>
            </a:r>
            <a:r>
              <a:rPr lang="en-SE" dirty="0"/>
              <a:t>. </a:t>
            </a:r>
            <a:r>
              <a:rPr lang="en-SE" dirty="0" err="1"/>
              <a:t>Som</a:t>
            </a:r>
            <a:r>
              <a:rPr lang="en-SE" dirty="0"/>
              <a:t> Gas i Tyskland och </a:t>
            </a:r>
            <a:r>
              <a:rPr lang="en-SE" dirty="0" err="1"/>
              <a:t>Belgien</a:t>
            </a:r>
            <a:r>
              <a:rPr lang="en-SE" dirty="0"/>
              <a:t>.</a:t>
            </a:r>
          </a:p>
          <a:p>
            <a:endParaRPr lang="en-SE" dirty="0"/>
          </a:p>
          <a:p>
            <a:r>
              <a:rPr lang="en-SE" dirty="0"/>
              <a:t>Det blir </a:t>
            </a:r>
            <a:r>
              <a:rPr lang="en-SE" dirty="0" err="1"/>
              <a:t>direkt</a:t>
            </a:r>
            <a:r>
              <a:rPr lang="en-SE" dirty="0"/>
              <a:t> en </a:t>
            </a:r>
            <a:r>
              <a:rPr lang="en-SE" dirty="0" err="1"/>
              <a:t>väldig</a:t>
            </a:r>
            <a:r>
              <a:rPr lang="en-SE" dirty="0"/>
              <a:t> överproduktion </a:t>
            </a:r>
            <a:r>
              <a:rPr lang="en-SE" dirty="0" err="1"/>
              <a:t>större</a:t>
            </a:r>
            <a:r>
              <a:rPr lang="en-SE" dirty="0"/>
              <a:t> </a:t>
            </a:r>
            <a:r>
              <a:rPr lang="en-SE" dirty="0" err="1"/>
              <a:t>delen</a:t>
            </a:r>
            <a:r>
              <a:rPr lang="en-SE" dirty="0"/>
              <a:t> av </a:t>
            </a:r>
            <a:r>
              <a:rPr lang="en-SE" dirty="0" err="1"/>
              <a:t>året</a:t>
            </a:r>
            <a:r>
              <a:rPr lang="en-SE" dirty="0"/>
              <a:t>.</a:t>
            </a:r>
          </a:p>
          <a:p>
            <a:r>
              <a:rPr lang="en-SE" dirty="0" err="1"/>
              <a:t>Exemplet</a:t>
            </a:r>
            <a:r>
              <a:rPr lang="en-SE" dirty="0"/>
              <a:t> </a:t>
            </a:r>
            <a:r>
              <a:rPr lang="en-SE" dirty="0" err="1"/>
              <a:t>antar</a:t>
            </a:r>
            <a:r>
              <a:rPr lang="en-SE" dirty="0"/>
              <a:t> 100% </a:t>
            </a:r>
            <a:r>
              <a:rPr lang="en-SE" dirty="0" err="1"/>
              <a:t>överföring</a:t>
            </a:r>
            <a:r>
              <a:rPr lang="en-SE" dirty="0"/>
              <a:t> </a:t>
            </a:r>
            <a:r>
              <a:rPr lang="en-SE" dirty="0" err="1"/>
              <a:t>kapacitet</a:t>
            </a:r>
            <a:r>
              <a:rPr lang="en-SE" dirty="0"/>
              <a:t> i Sverige </a:t>
            </a:r>
            <a:r>
              <a:rPr lang="en-SE" dirty="0" err="1"/>
              <a:t>vilket</a:t>
            </a:r>
            <a:r>
              <a:rPr lang="en-SE" dirty="0"/>
              <a:t> </a:t>
            </a:r>
            <a:r>
              <a:rPr lang="en-SE" dirty="0" err="1"/>
              <a:t>aldrig</a:t>
            </a:r>
            <a:r>
              <a:rPr lang="en-SE" dirty="0"/>
              <a:t> </a:t>
            </a:r>
            <a:r>
              <a:rPr lang="en-SE" dirty="0" err="1"/>
              <a:t>kommer</a:t>
            </a:r>
            <a:r>
              <a:rPr lang="en-SE" dirty="0"/>
              <a:t> att </a:t>
            </a:r>
            <a:r>
              <a:rPr lang="en-SE" dirty="0" err="1"/>
              <a:t>finnas</a:t>
            </a:r>
            <a:r>
              <a:rPr lang="en-SE" dirty="0"/>
              <a:t>.</a:t>
            </a:r>
          </a:p>
          <a:p>
            <a:endParaRPr lang="en-SE" dirty="0"/>
          </a:p>
          <a:p>
            <a:r>
              <a:rPr lang="en-SE" dirty="0"/>
              <a:t>Ser bra ut när man </a:t>
            </a:r>
            <a:r>
              <a:rPr lang="en-SE" dirty="0" err="1"/>
              <a:t>tittar</a:t>
            </a:r>
            <a:r>
              <a:rPr lang="en-SE" dirty="0"/>
              <a:t> </a:t>
            </a:r>
            <a:r>
              <a:rPr lang="en-SE" dirty="0" err="1"/>
              <a:t>på</a:t>
            </a:r>
            <a:r>
              <a:rPr lang="en-SE" dirty="0"/>
              <a:t> </a:t>
            </a:r>
            <a:r>
              <a:rPr lang="en-SE" dirty="0" err="1"/>
              <a:t>energin</a:t>
            </a:r>
            <a:r>
              <a:rPr lang="en-SE" dirty="0"/>
              <a:t>.</a:t>
            </a:r>
          </a:p>
          <a:p>
            <a:r>
              <a:rPr lang="en-SE" dirty="0"/>
              <a:t>Men </a:t>
            </a:r>
            <a:r>
              <a:rPr lang="en-SE" dirty="0" err="1"/>
              <a:t>väldigt</a:t>
            </a:r>
            <a:r>
              <a:rPr lang="en-SE" dirty="0"/>
              <a:t> </a:t>
            </a:r>
            <a:r>
              <a:rPr lang="en-SE" dirty="0" err="1"/>
              <a:t>opålitligt</a:t>
            </a:r>
            <a:r>
              <a:rPr lang="en-SE" dirty="0"/>
              <a:t> under den kalla </a:t>
            </a:r>
            <a:r>
              <a:rPr lang="en-SE" dirty="0" err="1"/>
              <a:t>perioden</a:t>
            </a:r>
            <a:r>
              <a:rPr lang="en-SE" dirty="0"/>
              <a:t>.</a:t>
            </a:r>
          </a:p>
          <a:p>
            <a:r>
              <a:rPr lang="en-SE" dirty="0" err="1"/>
              <a:t>Frånkoppling</a:t>
            </a:r>
            <a:r>
              <a:rPr lang="en-SE" dirty="0"/>
              <a:t> </a:t>
            </a:r>
            <a:r>
              <a:rPr lang="en-SE" dirty="0" err="1"/>
              <a:t>trolig</a:t>
            </a:r>
            <a:r>
              <a:rPr lang="en-SE" dirty="0"/>
              <a:t> i </a:t>
            </a:r>
            <a:r>
              <a:rPr lang="en-SE" dirty="0" err="1"/>
              <a:t>område</a:t>
            </a:r>
            <a:r>
              <a:rPr lang="en-SE" dirty="0"/>
              <a:t> 3 och 4.</a:t>
            </a:r>
          </a:p>
        </p:txBody>
      </p:sp>
      <p:sp>
        <p:nvSpPr>
          <p:cNvPr id="4" name="Slide Number Placeholder 3"/>
          <p:cNvSpPr>
            <a:spLocks noGrp="1"/>
          </p:cNvSpPr>
          <p:nvPr>
            <p:ph type="sldNum" sz="quarter" idx="5"/>
          </p:nvPr>
        </p:nvSpPr>
        <p:spPr/>
        <p:txBody>
          <a:bodyPr/>
          <a:lstStyle/>
          <a:p>
            <a:fld id="{8AAAF705-908F-4F6B-9985-8EF18924B73E}" type="slidenum">
              <a:rPr lang="en-SE" smtClean="0"/>
              <a:t>50</a:t>
            </a:fld>
            <a:endParaRPr lang="en-SE"/>
          </a:p>
        </p:txBody>
      </p:sp>
    </p:spTree>
    <p:extLst>
      <p:ext uri="{BB962C8B-B14F-4D97-AF65-F5344CB8AC3E}">
        <p14:creationId xmlns:p14="http://schemas.microsoft.com/office/powerpoint/2010/main" val="600807255"/>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E"/>
          </a:p>
        </p:txBody>
      </p:sp>
      <p:sp>
        <p:nvSpPr>
          <p:cNvPr id="4" name="Slide Number Placeholder 3"/>
          <p:cNvSpPr>
            <a:spLocks noGrp="1"/>
          </p:cNvSpPr>
          <p:nvPr>
            <p:ph type="sldNum" sz="quarter" idx="5"/>
          </p:nvPr>
        </p:nvSpPr>
        <p:spPr/>
        <p:txBody>
          <a:bodyPr/>
          <a:lstStyle/>
          <a:p>
            <a:fld id="{8AAAF705-908F-4F6B-9985-8EF18924B73E}" type="slidenum">
              <a:rPr lang="en-SE" smtClean="0"/>
              <a:t>51</a:t>
            </a:fld>
            <a:endParaRPr lang="en-SE"/>
          </a:p>
        </p:txBody>
      </p:sp>
    </p:spTree>
    <p:extLst>
      <p:ext uri="{BB962C8B-B14F-4D97-AF65-F5344CB8AC3E}">
        <p14:creationId xmlns:p14="http://schemas.microsoft.com/office/powerpoint/2010/main" val="2392573089"/>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E"/>
          </a:p>
        </p:txBody>
      </p:sp>
      <p:sp>
        <p:nvSpPr>
          <p:cNvPr id="4" name="Slide Number Placeholder 3"/>
          <p:cNvSpPr>
            <a:spLocks noGrp="1"/>
          </p:cNvSpPr>
          <p:nvPr>
            <p:ph type="sldNum" sz="quarter" idx="5"/>
          </p:nvPr>
        </p:nvSpPr>
        <p:spPr/>
        <p:txBody>
          <a:bodyPr/>
          <a:lstStyle/>
          <a:p>
            <a:fld id="{8AAAF705-908F-4F6B-9985-8EF18924B73E}" type="slidenum">
              <a:rPr lang="en-SE" smtClean="0"/>
              <a:t>52</a:t>
            </a:fld>
            <a:endParaRPr lang="en-SE"/>
          </a:p>
        </p:txBody>
      </p:sp>
    </p:spTree>
    <p:extLst>
      <p:ext uri="{BB962C8B-B14F-4D97-AF65-F5344CB8AC3E}">
        <p14:creationId xmlns:p14="http://schemas.microsoft.com/office/powerpoint/2010/main" val="184278934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v-SE" sz="1200" dirty="0"/>
              <a:t>Qvist: tyskland gap på 56TWH, 35 prs väder timme för timme, 96-97, 12 veckor utan energi 28TWH hål</a:t>
            </a:r>
          </a:p>
          <a:p>
            <a:endParaRPr lang="en-SE" dirty="0"/>
          </a:p>
        </p:txBody>
      </p:sp>
      <p:sp>
        <p:nvSpPr>
          <p:cNvPr id="4" name="Slide Number Placeholder 3"/>
          <p:cNvSpPr>
            <a:spLocks noGrp="1"/>
          </p:cNvSpPr>
          <p:nvPr>
            <p:ph type="sldNum" sz="quarter" idx="5"/>
          </p:nvPr>
        </p:nvSpPr>
        <p:spPr/>
        <p:txBody>
          <a:bodyPr/>
          <a:lstStyle/>
          <a:p>
            <a:fld id="{8AAAF705-908F-4F6B-9985-8EF18924B73E}" type="slidenum">
              <a:rPr lang="en-SE" smtClean="0"/>
              <a:t>53</a:t>
            </a:fld>
            <a:endParaRPr lang="en-SE"/>
          </a:p>
        </p:txBody>
      </p:sp>
    </p:spTree>
    <p:extLst>
      <p:ext uri="{BB962C8B-B14F-4D97-AF65-F5344CB8AC3E}">
        <p14:creationId xmlns:p14="http://schemas.microsoft.com/office/powerpoint/2010/main" val="1390537040"/>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Verkligheten</a:t>
            </a:r>
            <a:r>
              <a:rPr lang="en-GB" dirty="0"/>
              <a:t> med </a:t>
            </a:r>
            <a:r>
              <a:rPr lang="en-GB" dirty="0" err="1"/>
              <a:t>områdes</a:t>
            </a:r>
            <a:r>
              <a:rPr lang="en-GB" dirty="0"/>
              <a:t> </a:t>
            </a:r>
            <a:r>
              <a:rPr lang="en-GB" dirty="0" err="1"/>
              <a:t>uppdelning</a:t>
            </a:r>
            <a:r>
              <a:rPr lang="en-GB" dirty="0"/>
              <a:t> </a:t>
            </a:r>
            <a:r>
              <a:rPr lang="en-GB" dirty="0" err="1"/>
              <a:t>och</a:t>
            </a:r>
            <a:r>
              <a:rPr lang="en-GB" dirty="0"/>
              <a:t> </a:t>
            </a:r>
            <a:r>
              <a:rPr lang="en-GB" dirty="0" err="1"/>
              <a:t>överföringsbegränsningar</a:t>
            </a:r>
            <a:r>
              <a:rPr lang="en-GB" dirty="0"/>
              <a:t>. </a:t>
            </a:r>
            <a:r>
              <a:rPr lang="en-GB" dirty="0" err="1"/>
              <a:t>Även</a:t>
            </a:r>
            <a:r>
              <a:rPr lang="en-GB" dirty="0"/>
              <a:t> </a:t>
            </a:r>
            <a:r>
              <a:rPr lang="en-GB" dirty="0" err="1"/>
              <a:t>efter</a:t>
            </a:r>
            <a:r>
              <a:rPr lang="en-GB" dirty="0"/>
              <a:t> SVK </a:t>
            </a:r>
            <a:r>
              <a:rPr lang="en-GB" dirty="0" err="1"/>
              <a:t>spenderat</a:t>
            </a:r>
            <a:r>
              <a:rPr lang="en-GB" dirty="0"/>
              <a:t> 100 </a:t>
            </a:r>
            <a:r>
              <a:rPr lang="en-GB" dirty="0" err="1"/>
              <a:t>miljarder</a:t>
            </a:r>
            <a:r>
              <a:rPr lang="en-GB" dirty="0"/>
              <a:t> </a:t>
            </a:r>
            <a:r>
              <a:rPr lang="en-GB" dirty="0" err="1"/>
              <a:t>på</a:t>
            </a:r>
            <a:r>
              <a:rPr lang="en-GB" dirty="0"/>
              <a:t> </a:t>
            </a:r>
            <a:r>
              <a:rPr lang="en-GB" dirty="0" err="1"/>
              <a:t>näten</a:t>
            </a:r>
            <a:r>
              <a:rPr lang="en-GB" dirty="0"/>
              <a:t> </a:t>
            </a:r>
            <a:r>
              <a:rPr lang="en-GB" dirty="0" err="1"/>
              <a:t>är</a:t>
            </a:r>
            <a:r>
              <a:rPr lang="en-GB" dirty="0"/>
              <a:t> </a:t>
            </a:r>
            <a:r>
              <a:rPr lang="en-GB" dirty="0" err="1"/>
              <a:t>mycket</a:t>
            </a:r>
            <a:r>
              <a:rPr lang="en-GB" dirty="0"/>
              <a:t> </a:t>
            </a:r>
            <a:r>
              <a:rPr lang="en-GB" dirty="0" err="1"/>
              <a:t>värre</a:t>
            </a:r>
            <a:r>
              <a:rPr lang="en-GB" dirty="0"/>
              <a:t>.</a:t>
            </a:r>
          </a:p>
          <a:p>
            <a:endParaRPr lang="en-GB" dirty="0"/>
          </a:p>
          <a:p>
            <a:r>
              <a:rPr lang="en-GB" dirty="0"/>
              <a:t>Jag </a:t>
            </a:r>
            <a:r>
              <a:rPr lang="en-GB" dirty="0" err="1"/>
              <a:t>kan</a:t>
            </a:r>
            <a:r>
              <a:rPr lang="en-GB" dirty="0"/>
              <a:t> </a:t>
            </a:r>
            <a:r>
              <a:rPr lang="en-GB" dirty="0" err="1"/>
              <a:t>inte</a:t>
            </a:r>
            <a:r>
              <a:rPr lang="en-GB" dirty="0"/>
              <a:t> se </a:t>
            </a:r>
            <a:r>
              <a:rPr lang="en-GB" dirty="0" err="1"/>
              <a:t>att</a:t>
            </a:r>
            <a:r>
              <a:rPr lang="en-GB" dirty="0"/>
              <a:t> det </a:t>
            </a:r>
            <a:r>
              <a:rPr lang="en-GB" dirty="0" err="1"/>
              <a:t>överhuvudtaget</a:t>
            </a:r>
            <a:r>
              <a:rPr lang="en-GB" dirty="0"/>
              <a:t> </a:t>
            </a:r>
            <a:r>
              <a:rPr lang="en-GB" dirty="0" err="1"/>
              <a:t>går</a:t>
            </a:r>
            <a:r>
              <a:rPr lang="en-GB" dirty="0"/>
              <a:t> </a:t>
            </a:r>
            <a:r>
              <a:rPr lang="en-GB" dirty="0" err="1"/>
              <a:t>att</a:t>
            </a:r>
            <a:r>
              <a:rPr lang="en-GB" dirty="0"/>
              <a:t> </a:t>
            </a:r>
            <a:r>
              <a:rPr lang="en-GB" dirty="0" err="1"/>
              <a:t>kompensera</a:t>
            </a:r>
            <a:r>
              <a:rPr lang="en-GB" dirty="0"/>
              <a:t> med </a:t>
            </a:r>
            <a:r>
              <a:rPr lang="en-GB" dirty="0" err="1"/>
              <a:t>oplanerbar</a:t>
            </a:r>
            <a:r>
              <a:rPr lang="en-GB" dirty="0"/>
              <a:t> kraft</a:t>
            </a:r>
            <a:endParaRPr lang="en-SE" dirty="0"/>
          </a:p>
        </p:txBody>
      </p:sp>
      <p:sp>
        <p:nvSpPr>
          <p:cNvPr id="4" name="Slide Number Placeholder 3"/>
          <p:cNvSpPr>
            <a:spLocks noGrp="1"/>
          </p:cNvSpPr>
          <p:nvPr>
            <p:ph type="sldNum" sz="quarter" idx="5"/>
          </p:nvPr>
        </p:nvSpPr>
        <p:spPr/>
        <p:txBody>
          <a:bodyPr/>
          <a:lstStyle/>
          <a:p>
            <a:fld id="{8AAAF705-908F-4F6B-9985-8EF18924B73E}" type="slidenum">
              <a:rPr lang="en-SE" smtClean="0"/>
              <a:t>54</a:t>
            </a:fld>
            <a:endParaRPr lang="en-SE"/>
          </a:p>
        </p:txBody>
      </p:sp>
    </p:spTree>
    <p:extLst>
      <p:ext uri="{BB962C8B-B14F-4D97-AF65-F5344CB8AC3E}">
        <p14:creationId xmlns:p14="http://schemas.microsoft.com/office/powerpoint/2010/main" val="1996454385"/>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E"/>
          </a:p>
        </p:txBody>
      </p:sp>
      <p:sp>
        <p:nvSpPr>
          <p:cNvPr id="4" name="Slide Number Placeholder 3"/>
          <p:cNvSpPr>
            <a:spLocks noGrp="1"/>
          </p:cNvSpPr>
          <p:nvPr>
            <p:ph type="sldNum" sz="quarter" idx="5"/>
          </p:nvPr>
        </p:nvSpPr>
        <p:spPr/>
        <p:txBody>
          <a:bodyPr/>
          <a:lstStyle/>
          <a:p>
            <a:fld id="{8AAAF705-908F-4F6B-9985-8EF18924B73E}" type="slidenum">
              <a:rPr lang="en-SE" smtClean="0"/>
              <a:t>55</a:t>
            </a:fld>
            <a:endParaRPr lang="en-SE"/>
          </a:p>
        </p:txBody>
      </p:sp>
    </p:spTree>
    <p:extLst>
      <p:ext uri="{BB962C8B-B14F-4D97-AF65-F5344CB8AC3E}">
        <p14:creationId xmlns:p14="http://schemas.microsoft.com/office/powerpoint/2010/main" val="102911902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E" dirty="0"/>
          </a:p>
        </p:txBody>
      </p:sp>
      <p:sp>
        <p:nvSpPr>
          <p:cNvPr id="4" name="Slide Number Placeholder 3"/>
          <p:cNvSpPr>
            <a:spLocks noGrp="1"/>
          </p:cNvSpPr>
          <p:nvPr>
            <p:ph type="sldNum" sz="quarter" idx="5"/>
          </p:nvPr>
        </p:nvSpPr>
        <p:spPr/>
        <p:txBody>
          <a:bodyPr/>
          <a:lstStyle/>
          <a:p>
            <a:fld id="{8AAAF705-908F-4F6B-9985-8EF18924B73E}" type="slidenum">
              <a:rPr lang="en-SE" smtClean="0"/>
              <a:t>59</a:t>
            </a:fld>
            <a:endParaRPr lang="en-SE" dirty="0"/>
          </a:p>
        </p:txBody>
      </p:sp>
    </p:spTree>
    <p:extLst>
      <p:ext uri="{BB962C8B-B14F-4D97-AF65-F5344CB8AC3E}">
        <p14:creationId xmlns:p14="http://schemas.microsoft.com/office/powerpoint/2010/main" val="273544744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SE" dirty="0"/>
              <a:t>Lagring tar </a:t>
            </a:r>
            <a:r>
              <a:rPr lang="en-SE" dirty="0" err="1"/>
              <a:t>såna</a:t>
            </a:r>
            <a:r>
              <a:rPr lang="en-SE" dirty="0"/>
              <a:t> </a:t>
            </a:r>
            <a:r>
              <a:rPr lang="en-SE" dirty="0" err="1"/>
              <a:t>absurda</a:t>
            </a:r>
            <a:r>
              <a:rPr lang="en-SE" dirty="0"/>
              <a:t> proportioner att det bara </a:t>
            </a:r>
            <a:r>
              <a:rPr lang="en-SE" dirty="0" err="1"/>
              <a:t>kommer</a:t>
            </a:r>
            <a:r>
              <a:rPr lang="en-SE" dirty="0"/>
              <a:t> att </a:t>
            </a:r>
            <a:r>
              <a:rPr lang="en-SE" dirty="0" err="1"/>
              <a:t>vara</a:t>
            </a:r>
            <a:r>
              <a:rPr lang="en-SE" dirty="0"/>
              <a:t> för </a:t>
            </a:r>
            <a:r>
              <a:rPr lang="en-SE" dirty="0" err="1"/>
              <a:t>korta</a:t>
            </a:r>
            <a:r>
              <a:rPr lang="en-SE" dirty="0"/>
              <a:t> perioder.</a:t>
            </a:r>
          </a:p>
        </p:txBody>
      </p:sp>
      <p:sp>
        <p:nvSpPr>
          <p:cNvPr id="4" name="Slide Number Placeholder 3"/>
          <p:cNvSpPr>
            <a:spLocks noGrp="1"/>
          </p:cNvSpPr>
          <p:nvPr>
            <p:ph type="sldNum" sz="quarter" idx="5"/>
          </p:nvPr>
        </p:nvSpPr>
        <p:spPr/>
        <p:txBody>
          <a:bodyPr/>
          <a:lstStyle/>
          <a:p>
            <a:fld id="{8AAAF705-908F-4F6B-9985-8EF18924B73E}" type="slidenum">
              <a:rPr lang="en-SE" smtClean="0"/>
              <a:t>60</a:t>
            </a:fld>
            <a:endParaRPr lang="en-SE"/>
          </a:p>
        </p:txBody>
      </p:sp>
    </p:spTree>
    <p:extLst>
      <p:ext uri="{BB962C8B-B14F-4D97-AF65-F5344CB8AC3E}">
        <p14:creationId xmlns:p14="http://schemas.microsoft.com/office/powerpoint/2010/main" val="2700649811"/>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SE" dirty="0"/>
              <a:t>65 </a:t>
            </a:r>
            <a:r>
              <a:rPr lang="en-SE" dirty="0" err="1"/>
              <a:t>Miljarder</a:t>
            </a:r>
            <a:r>
              <a:rPr lang="en-SE" dirty="0"/>
              <a:t> i </a:t>
            </a:r>
            <a:r>
              <a:rPr lang="en-SE" dirty="0" err="1"/>
              <a:t>hela</a:t>
            </a:r>
            <a:r>
              <a:rPr lang="en-SE" dirty="0"/>
              <a:t> </a:t>
            </a:r>
            <a:r>
              <a:rPr lang="en-GB" dirty="0"/>
              <a:t>E</a:t>
            </a:r>
            <a:r>
              <a:rPr lang="en-SE" dirty="0" err="1"/>
              <a:t>uropa</a:t>
            </a:r>
            <a:r>
              <a:rPr lang="en-SE" dirty="0"/>
              <a:t> är i </a:t>
            </a:r>
            <a:r>
              <a:rPr lang="en-SE" dirty="0" err="1"/>
              <a:t>princip</a:t>
            </a:r>
            <a:r>
              <a:rPr lang="en-SE" dirty="0"/>
              <a:t> </a:t>
            </a:r>
            <a:r>
              <a:rPr lang="en-SE" dirty="0" err="1"/>
              <a:t>ingenting</a:t>
            </a:r>
            <a:r>
              <a:rPr lang="en-SE" dirty="0"/>
              <a:t> i </a:t>
            </a:r>
            <a:r>
              <a:rPr lang="en-SE" dirty="0" err="1"/>
              <a:t>sammanhanget</a:t>
            </a:r>
            <a:r>
              <a:rPr lang="en-SE" dirty="0"/>
              <a:t>.</a:t>
            </a:r>
          </a:p>
          <a:p>
            <a:endParaRPr lang="en-SE" dirty="0"/>
          </a:p>
        </p:txBody>
      </p:sp>
      <p:sp>
        <p:nvSpPr>
          <p:cNvPr id="4" name="Slide Number Placeholder 3"/>
          <p:cNvSpPr>
            <a:spLocks noGrp="1"/>
          </p:cNvSpPr>
          <p:nvPr>
            <p:ph type="sldNum" sz="quarter" idx="5"/>
          </p:nvPr>
        </p:nvSpPr>
        <p:spPr/>
        <p:txBody>
          <a:bodyPr/>
          <a:lstStyle/>
          <a:p>
            <a:fld id="{8AAAF705-908F-4F6B-9985-8EF18924B73E}" type="slidenum">
              <a:rPr lang="en-SE" smtClean="0"/>
              <a:t>61</a:t>
            </a:fld>
            <a:endParaRPr lang="en-SE"/>
          </a:p>
        </p:txBody>
      </p:sp>
    </p:spTree>
    <p:extLst>
      <p:ext uri="{BB962C8B-B14F-4D97-AF65-F5344CB8AC3E}">
        <p14:creationId xmlns:p14="http://schemas.microsoft.com/office/powerpoint/2010/main" val="2585446699"/>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SE" dirty="0"/>
              <a:t>Här kan man se att i </a:t>
            </a:r>
            <a:r>
              <a:rPr lang="en-SE" dirty="0" err="1"/>
              <a:t>princip</a:t>
            </a:r>
            <a:r>
              <a:rPr lang="en-SE" dirty="0"/>
              <a:t> bara </a:t>
            </a:r>
            <a:r>
              <a:rPr lang="en-SE" dirty="0" err="1"/>
              <a:t>pumpkraft</a:t>
            </a:r>
            <a:r>
              <a:rPr lang="en-SE" dirty="0"/>
              <a:t> och </a:t>
            </a:r>
            <a:r>
              <a:rPr lang="en-SE" dirty="0" err="1"/>
              <a:t>batterier</a:t>
            </a:r>
            <a:r>
              <a:rPr lang="en-SE" dirty="0"/>
              <a:t> är </a:t>
            </a:r>
            <a:r>
              <a:rPr lang="en-SE" dirty="0" err="1"/>
              <a:t>mogna</a:t>
            </a:r>
            <a:r>
              <a:rPr lang="en-SE" dirty="0"/>
              <a:t> </a:t>
            </a:r>
            <a:r>
              <a:rPr lang="en-SE" dirty="0" err="1"/>
              <a:t>tekniker</a:t>
            </a:r>
            <a:r>
              <a:rPr lang="en-SE" dirty="0"/>
              <a:t>.</a:t>
            </a:r>
          </a:p>
        </p:txBody>
      </p:sp>
      <p:sp>
        <p:nvSpPr>
          <p:cNvPr id="4" name="Slide Number Placeholder 3"/>
          <p:cNvSpPr>
            <a:spLocks noGrp="1"/>
          </p:cNvSpPr>
          <p:nvPr>
            <p:ph type="sldNum" sz="quarter" idx="5"/>
          </p:nvPr>
        </p:nvSpPr>
        <p:spPr/>
        <p:txBody>
          <a:bodyPr/>
          <a:lstStyle/>
          <a:p>
            <a:fld id="{8AAAF705-908F-4F6B-9985-8EF18924B73E}" type="slidenum">
              <a:rPr lang="en-SE" smtClean="0"/>
              <a:t>62</a:t>
            </a:fld>
            <a:endParaRPr lang="en-SE"/>
          </a:p>
        </p:txBody>
      </p:sp>
    </p:spTree>
    <p:extLst>
      <p:ext uri="{BB962C8B-B14F-4D97-AF65-F5344CB8AC3E}">
        <p14:creationId xmlns:p14="http://schemas.microsoft.com/office/powerpoint/2010/main" val="276395939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a:t>
            </a:r>
            <a:r>
              <a:rPr lang="en-SE" dirty="0"/>
              <a:t>a 20kg/kwh, 20 ton/MWh, 20 000 ton/GWh</a:t>
            </a:r>
          </a:p>
          <a:p>
            <a:r>
              <a:rPr lang="en-GB" dirty="0"/>
              <a:t>C</a:t>
            </a:r>
            <a:r>
              <a:rPr lang="en-SE" dirty="0"/>
              <a:t>a 1000-2000SEK/kwh</a:t>
            </a:r>
          </a:p>
        </p:txBody>
      </p:sp>
      <p:sp>
        <p:nvSpPr>
          <p:cNvPr id="4" name="Slide Number Placeholder 3"/>
          <p:cNvSpPr>
            <a:spLocks noGrp="1"/>
          </p:cNvSpPr>
          <p:nvPr>
            <p:ph type="sldNum" sz="quarter" idx="5"/>
          </p:nvPr>
        </p:nvSpPr>
        <p:spPr/>
        <p:txBody>
          <a:bodyPr/>
          <a:lstStyle/>
          <a:p>
            <a:fld id="{8AAAF705-908F-4F6B-9985-8EF18924B73E}" type="slidenum">
              <a:rPr lang="en-SE" smtClean="0"/>
              <a:t>63</a:t>
            </a:fld>
            <a:endParaRPr lang="en-SE"/>
          </a:p>
        </p:txBody>
      </p:sp>
    </p:spTree>
    <p:extLst>
      <p:ext uri="{BB962C8B-B14F-4D97-AF65-F5344CB8AC3E}">
        <p14:creationId xmlns:p14="http://schemas.microsoft.com/office/powerpoint/2010/main" val="54849820"/>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SE" dirty="0"/>
              <a:t>Det blir </a:t>
            </a:r>
            <a:r>
              <a:rPr lang="en-SE" dirty="0" err="1"/>
              <a:t>absurda</a:t>
            </a:r>
            <a:r>
              <a:rPr lang="en-SE" dirty="0"/>
              <a:t> </a:t>
            </a:r>
            <a:r>
              <a:rPr lang="en-SE" dirty="0" err="1"/>
              <a:t>mängder</a:t>
            </a:r>
            <a:r>
              <a:rPr lang="en-SE" dirty="0"/>
              <a:t> </a:t>
            </a:r>
            <a:r>
              <a:rPr lang="en-SE" dirty="0" err="1"/>
              <a:t>lagring</a:t>
            </a:r>
            <a:r>
              <a:rPr lang="en-SE" dirty="0"/>
              <a:t>. </a:t>
            </a:r>
            <a:r>
              <a:rPr lang="en-GB" dirty="0"/>
              <a:t>O</a:t>
            </a:r>
            <a:r>
              <a:rPr lang="en-SE" dirty="0" err="1"/>
              <a:t>görbart</a:t>
            </a:r>
            <a:r>
              <a:rPr lang="en-SE" dirty="0"/>
              <a:t>.</a:t>
            </a:r>
          </a:p>
          <a:p>
            <a:r>
              <a:rPr lang="en-SE" dirty="0" err="1"/>
              <a:t>Helt</a:t>
            </a:r>
            <a:r>
              <a:rPr lang="en-SE" dirty="0"/>
              <a:t> </a:t>
            </a:r>
            <a:r>
              <a:rPr lang="en-SE" dirty="0" err="1"/>
              <a:t>orealistiskt</a:t>
            </a:r>
            <a:r>
              <a:rPr lang="en-SE" dirty="0"/>
              <a:t>.</a:t>
            </a:r>
          </a:p>
        </p:txBody>
      </p:sp>
      <p:sp>
        <p:nvSpPr>
          <p:cNvPr id="4" name="Slide Number Placeholder 3"/>
          <p:cNvSpPr>
            <a:spLocks noGrp="1"/>
          </p:cNvSpPr>
          <p:nvPr>
            <p:ph type="sldNum" sz="quarter" idx="5"/>
          </p:nvPr>
        </p:nvSpPr>
        <p:spPr/>
        <p:txBody>
          <a:bodyPr/>
          <a:lstStyle/>
          <a:p>
            <a:fld id="{8AAAF705-908F-4F6B-9985-8EF18924B73E}" type="slidenum">
              <a:rPr lang="en-SE" smtClean="0"/>
              <a:t>64</a:t>
            </a:fld>
            <a:endParaRPr lang="en-SE"/>
          </a:p>
        </p:txBody>
      </p:sp>
    </p:spTree>
    <p:extLst>
      <p:ext uri="{BB962C8B-B14F-4D97-AF65-F5344CB8AC3E}">
        <p14:creationId xmlns:p14="http://schemas.microsoft.com/office/powerpoint/2010/main" val="2109071616"/>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E"/>
          </a:p>
        </p:txBody>
      </p:sp>
      <p:sp>
        <p:nvSpPr>
          <p:cNvPr id="4" name="Slide Number Placeholder 3"/>
          <p:cNvSpPr>
            <a:spLocks noGrp="1"/>
          </p:cNvSpPr>
          <p:nvPr>
            <p:ph type="sldNum" sz="quarter" idx="5"/>
          </p:nvPr>
        </p:nvSpPr>
        <p:spPr/>
        <p:txBody>
          <a:bodyPr/>
          <a:lstStyle/>
          <a:p>
            <a:fld id="{8AAAF705-908F-4F6B-9985-8EF18924B73E}" type="slidenum">
              <a:rPr lang="en-SE" smtClean="0"/>
              <a:t>65</a:t>
            </a:fld>
            <a:endParaRPr lang="en-SE"/>
          </a:p>
        </p:txBody>
      </p:sp>
    </p:spTree>
    <p:extLst>
      <p:ext uri="{BB962C8B-B14F-4D97-AF65-F5344CB8AC3E}">
        <p14:creationId xmlns:p14="http://schemas.microsoft.com/office/powerpoint/2010/main" val="1441531385"/>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E"/>
          </a:p>
        </p:txBody>
      </p:sp>
      <p:sp>
        <p:nvSpPr>
          <p:cNvPr id="4" name="Slide Number Placeholder 3"/>
          <p:cNvSpPr>
            <a:spLocks noGrp="1"/>
          </p:cNvSpPr>
          <p:nvPr>
            <p:ph type="sldNum" sz="quarter" idx="5"/>
          </p:nvPr>
        </p:nvSpPr>
        <p:spPr/>
        <p:txBody>
          <a:bodyPr/>
          <a:lstStyle/>
          <a:p>
            <a:fld id="{8AAAF705-908F-4F6B-9985-8EF18924B73E}" type="slidenum">
              <a:rPr lang="en-SE" smtClean="0"/>
              <a:t>66</a:t>
            </a:fld>
            <a:endParaRPr lang="en-SE"/>
          </a:p>
        </p:txBody>
      </p:sp>
    </p:spTree>
    <p:extLst>
      <p:ext uri="{BB962C8B-B14F-4D97-AF65-F5344CB8AC3E}">
        <p14:creationId xmlns:p14="http://schemas.microsoft.com/office/powerpoint/2010/main" val="3877583219"/>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E"/>
          </a:p>
        </p:txBody>
      </p:sp>
      <p:sp>
        <p:nvSpPr>
          <p:cNvPr id="4" name="Slide Number Placeholder 3"/>
          <p:cNvSpPr>
            <a:spLocks noGrp="1"/>
          </p:cNvSpPr>
          <p:nvPr>
            <p:ph type="sldNum" sz="quarter" idx="5"/>
          </p:nvPr>
        </p:nvSpPr>
        <p:spPr/>
        <p:txBody>
          <a:bodyPr/>
          <a:lstStyle/>
          <a:p>
            <a:fld id="{8AAAF705-908F-4F6B-9985-8EF18924B73E}" type="slidenum">
              <a:rPr lang="en-SE" smtClean="0"/>
              <a:t>67</a:t>
            </a:fld>
            <a:endParaRPr lang="en-SE"/>
          </a:p>
        </p:txBody>
      </p:sp>
    </p:spTree>
    <p:extLst>
      <p:ext uri="{BB962C8B-B14F-4D97-AF65-F5344CB8AC3E}">
        <p14:creationId xmlns:p14="http://schemas.microsoft.com/office/powerpoint/2010/main" val="2887338945"/>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SE" dirty="0"/>
              <a:t>MP </a:t>
            </a:r>
            <a:r>
              <a:rPr lang="en-SE" dirty="0" err="1"/>
              <a:t>energipolitiska</a:t>
            </a:r>
            <a:r>
              <a:rPr lang="en-SE" dirty="0"/>
              <a:t> </a:t>
            </a:r>
            <a:r>
              <a:rPr lang="en-SE" dirty="0" err="1"/>
              <a:t>talesperson</a:t>
            </a:r>
            <a:r>
              <a:rPr lang="en-SE" dirty="0"/>
              <a:t> </a:t>
            </a:r>
            <a:r>
              <a:rPr lang="en-SE" dirty="0" err="1"/>
              <a:t>tyckte</a:t>
            </a:r>
            <a:r>
              <a:rPr lang="en-SE" dirty="0"/>
              <a:t> att när det inte blåser så skin</a:t>
            </a:r>
            <a:r>
              <a:rPr lang="en-GB" dirty="0"/>
              <a:t>n</a:t>
            </a:r>
            <a:r>
              <a:rPr lang="en-SE" dirty="0"/>
              <a:t>er solen och då är den backup.</a:t>
            </a:r>
          </a:p>
          <a:p>
            <a:r>
              <a:rPr lang="en-SE" dirty="0"/>
              <a:t>Den </a:t>
            </a:r>
            <a:r>
              <a:rPr lang="en-SE" dirty="0" err="1"/>
              <a:t>här</a:t>
            </a:r>
            <a:r>
              <a:rPr lang="en-SE" dirty="0"/>
              <a:t> </a:t>
            </a:r>
            <a:r>
              <a:rPr lang="en-SE" dirty="0" err="1"/>
              <a:t>bilden</a:t>
            </a:r>
            <a:r>
              <a:rPr lang="en-SE" dirty="0"/>
              <a:t> </a:t>
            </a:r>
            <a:r>
              <a:rPr lang="en-SE" dirty="0" err="1"/>
              <a:t>visar</a:t>
            </a:r>
            <a:r>
              <a:rPr lang="en-SE" dirty="0"/>
              <a:t> </a:t>
            </a:r>
            <a:r>
              <a:rPr lang="en-SE" dirty="0" err="1"/>
              <a:t>på</a:t>
            </a:r>
            <a:r>
              <a:rPr lang="en-SE" dirty="0"/>
              <a:t> </a:t>
            </a:r>
            <a:r>
              <a:rPr lang="en-SE" dirty="0" err="1"/>
              <a:t>rimligheten</a:t>
            </a:r>
            <a:r>
              <a:rPr lang="en-SE" dirty="0"/>
              <a:t> i det </a:t>
            </a:r>
            <a:r>
              <a:rPr lang="en-SE" dirty="0" err="1"/>
              <a:t>uttalandet</a:t>
            </a:r>
            <a:r>
              <a:rPr lang="en-SE" dirty="0"/>
              <a:t>.</a:t>
            </a:r>
          </a:p>
        </p:txBody>
      </p:sp>
      <p:sp>
        <p:nvSpPr>
          <p:cNvPr id="4" name="Slide Number Placeholder 3"/>
          <p:cNvSpPr>
            <a:spLocks noGrp="1"/>
          </p:cNvSpPr>
          <p:nvPr>
            <p:ph type="sldNum" sz="quarter" idx="5"/>
          </p:nvPr>
        </p:nvSpPr>
        <p:spPr/>
        <p:txBody>
          <a:bodyPr/>
          <a:lstStyle/>
          <a:p>
            <a:fld id="{8AAAF705-908F-4F6B-9985-8EF18924B73E}" type="slidenum">
              <a:rPr lang="en-SE" smtClean="0"/>
              <a:t>68</a:t>
            </a:fld>
            <a:endParaRPr lang="en-SE"/>
          </a:p>
        </p:txBody>
      </p:sp>
    </p:spTree>
    <p:extLst>
      <p:ext uri="{BB962C8B-B14F-4D97-AF65-F5344CB8AC3E}">
        <p14:creationId xmlns:p14="http://schemas.microsoft.com/office/powerpoint/2010/main" val="1862510000"/>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E"/>
          </a:p>
        </p:txBody>
      </p:sp>
      <p:sp>
        <p:nvSpPr>
          <p:cNvPr id="4" name="Slide Number Placeholder 3"/>
          <p:cNvSpPr>
            <a:spLocks noGrp="1"/>
          </p:cNvSpPr>
          <p:nvPr>
            <p:ph type="sldNum" sz="quarter" idx="5"/>
          </p:nvPr>
        </p:nvSpPr>
        <p:spPr/>
        <p:txBody>
          <a:bodyPr/>
          <a:lstStyle/>
          <a:p>
            <a:fld id="{8AAAF705-908F-4F6B-9985-8EF18924B73E}" type="slidenum">
              <a:rPr lang="en-SE" smtClean="0"/>
              <a:t>69</a:t>
            </a:fld>
            <a:endParaRPr lang="en-SE"/>
          </a:p>
        </p:txBody>
      </p:sp>
    </p:spTree>
    <p:extLst>
      <p:ext uri="{BB962C8B-B14F-4D97-AF65-F5344CB8AC3E}">
        <p14:creationId xmlns:p14="http://schemas.microsoft.com/office/powerpoint/2010/main" val="436739990"/>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v-SE" sz="1200" dirty="0"/>
              <a:t>Qvist: tyskland gap på 56TWH, 35 prs väder timme för timme, 96-97, 12 veckor utan energi 28TWH hål</a:t>
            </a:r>
          </a:p>
          <a:p>
            <a:endParaRPr lang="en-SE" dirty="0"/>
          </a:p>
        </p:txBody>
      </p:sp>
      <p:sp>
        <p:nvSpPr>
          <p:cNvPr id="4" name="Slide Number Placeholder 3"/>
          <p:cNvSpPr>
            <a:spLocks noGrp="1"/>
          </p:cNvSpPr>
          <p:nvPr>
            <p:ph type="sldNum" sz="quarter" idx="5"/>
          </p:nvPr>
        </p:nvSpPr>
        <p:spPr/>
        <p:txBody>
          <a:bodyPr/>
          <a:lstStyle/>
          <a:p>
            <a:fld id="{8AAAF705-908F-4F6B-9985-8EF18924B73E}" type="slidenum">
              <a:rPr lang="en-SE" smtClean="0"/>
              <a:t>71</a:t>
            </a:fld>
            <a:endParaRPr lang="en-SE"/>
          </a:p>
        </p:txBody>
      </p:sp>
    </p:spTree>
    <p:extLst>
      <p:ext uri="{BB962C8B-B14F-4D97-AF65-F5344CB8AC3E}">
        <p14:creationId xmlns:p14="http://schemas.microsoft.com/office/powerpoint/2010/main" val="80138054"/>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v-SE" sz="1200" dirty="0"/>
              <a:t>Qvist: tyskland gap på 56TWH, 35 prs väder timme för timme, 96-97, 12 veckor utan energi 28TWH hål</a:t>
            </a:r>
          </a:p>
          <a:p>
            <a:endParaRPr lang="en-SE" dirty="0"/>
          </a:p>
        </p:txBody>
      </p:sp>
      <p:sp>
        <p:nvSpPr>
          <p:cNvPr id="4" name="Slide Number Placeholder 3"/>
          <p:cNvSpPr>
            <a:spLocks noGrp="1"/>
          </p:cNvSpPr>
          <p:nvPr>
            <p:ph type="sldNum" sz="quarter" idx="5"/>
          </p:nvPr>
        </p:nvSpPr>
        <p:spPr/>
        <p:txBody>
          <a:bodyPr/>
          <a:lstStyle/>
          <a:p>
            <a:fld id="{8AAAF705-908F-4F6B-9985-8EF18924B73E}" type="slidenum">
              <a:rPr lang="en-SE" smtClean="0"/>
              <a:t>72</a:t>
            </a:fld>
            <a:endParaRPr lang="en-SE"/>
          </a:p>
        </p:txBody>
      </p:sp>
    </p:spTree>
    <p:extLst>
      <p:ext uri="{BB962C8B-B14F-4D97-AF65-F5344CB8AC3E}">
        <p14:creationId xmlns:p14="http://schemas.microsoft.com/office/powerpoint/2010/main" val="72303237"/>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v-SE" sz="1200" dirty="0"/>
              <a:t>Qvist: tyskland gap på 56TWH, 35 prs väder timme för timme, 96-97, 12 veckor utan energi 28TWH hål</a:t>
            </a:r>
          </a:p>
          <a:p>
            <a:endParaRPr lang="en-SE" dirty="0"/>
          </a:p>
        </p:txBody>
      </p:sp>
      <p:sp>
        <p:nvSpPr>
          <p:cNvPr id="4" name="Slide Number Placeholder 3"/>
          <p:cNvSpPr>
            <a:spLocks noGrp="1"/>
          </p:cNvSpPr>
          <p:nvPr>
            <p:ph type="sldNum" sz="quarter" idx="5"/>
          </p:nvPr>
        </p:nvSpPr>
        <p:spPr/>
        <p:txBody>
          <a:bodyPr/>
          <a:lstStyle/>
          <a:p>
            <a:fld id="{8AAAF705-908F-4F6B-9985-8EF18924B73E}" type="slidenum">
              <a:rPr lang="en-SE" smtClean="0"/>
              <a:t>73</a:t>
            </a:fld>
            <a:endParaRPr lang="en-SE"/>
          </a:p>
        </p:txBody>
      </p:sp>
    </p:spTree>
    <p:extLst>
      <p:ext uri="{BB962C8B-B14F-4D97-AF65-F5344CB8AC3E}">
        <p14:creationId xmlns:p14="http://schemas.microsoft.com/office/powerpoint/2010/main" val="3792759787"/>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E"/>
          </a:p>
        </p:txBody>
      </p:sp>
      <p:sp>
        <p:nvSpPr>
          <p:cNvPr id="4" name="Slide Number Placeholder 3"/>
          <p:cNvSpPr>
            <a:spLocks noGrp="1"/>
          </p:cNvSpPr>
          <p:nvPr>
            <p:ph type="sldNum" sz="quarter" idx="5"/>
          </p:nvPr>
        </p:nvSpPr>
        <p:spPr/>
        <p:txBody>
          <a:bodyPr/>
          <a:lstStyle/>
          <a:p>
            <a:fld id="{8AAAF705-908F-4F6B-9985-8EF18924B73E}" type="slidenum">
              <a:rPr lang="en-SE" smtClean="0"/>
              <a:t>74</a:t>
            </a:fld>
            <a:endParaRPr lang="en-SE"/>
          </a:p>
        </p:txBody>
      </p:sp>
    </p:spTree>
    <p:extLst>
      <p:ext uri="{BB962C8B-B14F-4D97-AF65-F5344CB8AC3E}">
        <p14:creationId xmlns:p14="http://schemas.microsoft.com/office/powerpoint/2010/main" val="529918723"/>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v-SE" sz="1200" dirty="0"/>
              <a:t>Qvist: tyskland gap på 56TWH, 35 prs väder timme för timme, 96-97, 12 veckor utan energi 28TWH hål</a:t>
            </a:r>
          </a:p>
          <a:p>
            <a:endParaRPr lang="en-SE" dirty="0"/>
          </a:p>
        </p:txBody>
      </p:sp>
      <p:sp>
        <p:nvSpPr>
          <p:cNvPr id="4" name="Slide Number Placeholder 3"/>
          <p:cNvSpPr>
            <a:spLocks noGrp="1"/>
          </p:cNvSpPr>
          <p:nvPr>
            <p:ph type="sldNum" sz="quarter" idx="5"/>
          </p:nvPr>
        </p:nvSpPr>
        <p:spPr/>
        <p:txBody>
          <a:bodyPr/>
          <a:lstStyle/>
          <a:p>
            <a:fld id="{8AAAF705-908F-4F6B-9985-8EF18924B73E}" type="slidenum">
              <a:rPr lang="en-SE" smtClean="0"/>
              <a:t>75</a:t>
            </a:fld>
            <a:endParaRPr lang="en-SE"/>
          </a:p>
        </p:txBody>
      </p:sp>
    </p:spTree>
    <p:extLst>
      <p:ext uri="{BB962C8B-B14F-4D97-AF65-F5344CB8AC3E}">
        <p14:creationId xmlns:p14="http://schemas.microsoft.com/office/powerpoint/2010/main" val="2741562972"/>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v-SE" sz="1200" dirty="0"/>
              <a:t>Qvist: tyskland gap på 56TWH, 35 prs väder timme för timme, 96-97, 12 veckor utan energi 28TWH hål</a:t>
            </a:r>
          </a:p>
          <a:p>
            <a:endParaRPr lang="en-SE" dirty="0"/>
          </a:p>
        </p:txBody>
      </p:sp>
      <p:sp>
        <p:nvSpPr>
          <p:cNvPr id="4" name="Slide Number Placeholder 3"/>
          <p:cNvSpPr>
            <a:spLocks noGrp="1"/>
          </p:cNvSpPr>
          <p:nvPr>
            <p:ph type="sldNum" sz="quarter" idx="5"/>
          </p:nvPr>
        </p:nvSpPr>
        <p:spPr/>
        <p:txBody>
          <a:bodyPr/>
          <a:lstStyle/>
          <a:p>
            <a:fld id="{8AAAF705-908F-4F6B-9985-8EF18924B73E}" type="slidenum">
              <a:rPr lang="en-SE" smtClean="0"/>
              <a:t>76</a:t>
            </a:fld>
            <a:endParaRPr lang="en-SE"/>
          </a:p>
        </p:txBody>
      </p:sp>
    </p:spTree>
    <p:extLst>
      <p:ext uri="{BB962C8B-B14F-4D97-AF65-F5344CB8AC3E}">
        <p14:creationId xmlns:p14="http://schemas.microsoft.com/office/powerpoint/2010/main" val="2090228069"/>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E"/>
          </a:p>
        </p:txBody>
      </p:sp>
      <p:sp>
        <p:nvSpPr>
          <p:cNvPr id="4" name="Slide Number Placeholder 3"/>
          <p:cNvSpPr>
            <a:spLocks noGrp="1"/>
          </p:cNvSpPr>
          <p:nvPr>
            <p:ph type="sldNum" sz="quarter" idx="5"/>
          </p:nvPr>
        </p:nvSpPr>
        <p:spPr/>
        <p:txBody>
          <a:bodyPr/>
          <a:lstStyle/>
          <a:p>
            <a:fld id="{8AAAF705-908F-4F6B-9985-8EF18924B73E}" type="slidenum">
              <a:rPr lang="en-SE" smtClean="0"/>
              <a:t>80</a:t>
            </a:fld>
            <a:endParaRPr lang="en-SE"/>
          </a:p>
        </p:txBody>
      </p:sp>
    </p:spTree>
    <p:extLst>
      <p:ext uri="{BB962C8B-B14F-4D97-AF65-F5344CB8AC3E}">
        <p14:creationId xmlns:p14="http://schemas.microsoft.com/office/powerpoint/2010/main" val="1624615447"/>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E"/>
          </a:p>
        </p:txBody>
      </p:sp>
      <p:sp>
        <p:nvSpPr>
          <p:cNvPr id="4" name="Slide Number Placeholder 3"/>
          <p:cNvSpPr>
            <a:spLocks noGrp="1"/>
          </p:cNvSpPr>
          <p:nvPr>
            <p:ph type="sldNum" sz="quarter" idx="5"/>
          </p:nvPr>
        </p:nvSpPr>
        <p:spPr/>
        <p:txBody>
          <a:bodyPr/>
          <a:lstStyle/>
          <a:p>
            <a:fld id="{8AAAF705-908F-4F6B-9985-8EF18924B73E}" type="slidenum">
              <a:rPr lang="en-SE" smtClean="0"/>
              <a:t>83</a:t>
            </a:fld>
            <a:endParaRPr lang="en-SE"/>
          </a:p>
        </p:txBody>
      </p:sp>
    </p:spTree>
    <p:extLst>
      <p:ext uri="{BB962C8B-B14F-4D97-AF65-F5344CB8AC3E}">
        <p14:creationId xmlns:p14="http://schemas.microsoft.com/office/powerpoint/2010/main" val="1245498881"/>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E"/>
          </a:p>
        </p:txBody>
      </p:sp>
      <p:sp>
        <p:nvSpPr>
          <p:cNvPr id="4" name="Slide Number Placeholder 3"/>
          <p:cNvSpPr>
            <a:spLocks noGrp="1"/>
          </p:cNvSpPr>
          <p:nvPr>
            <p:ph type="sldNum" sz="quarter" idx="5"/>
          </p:nvPr>
        </p:nvSpPr>
        <p:spPr/>
        <p:txBody>
          <a:bodyPr/>
          <a:lstStyle/>
          <a:p>
            <a:fld id="{8AAAF705-908F-4F6B-9985-8EF18924B73E}" type="slidenum">
              <a:rPr lang="en-SE" smtClean="0"/>
              <a:t>84</a:t>
            </a:fld>
            <a:endParaRPr lang="en-SE"/>
          </a:p>
        </p:txBody>
      </p:sp>
    </p:spTree>
    <p:extLst>
      <p:ext uri="{BB962C8B-B14F-4D97-AF65-F5344CB8AC3E}">
        <p14:creationId xmlns:p14="http://schemas.microsoft.com/office/powerpoint/2010/main" val="940355353"/>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E"/>
          </a:p>
        </p:txBody>
      </p:sp>
      <p:sp>
        <p:nvSpPr>
          <p:cNvPr id="4" name="Slide Number Placeholder 3"/>
          <p:cNvSpPr>
            <a:spLocks noGrp="1"/>
          </p:cNvSpPr>
          <p:nvPr>
            <p:ph type="sldNum" sz="quarter" idx="5"/>
          </p:nvPr>
        </p:nvSpPr>
        <p:spPr/>
        <p:txBody>
          <a:bodyPr/>
          <a:lstStyle/>
          <a:p>
            <a:fld id="{8AAAF705-908F-4F6B-9985-8EF18924B73E}" type="slidenum">
              <a:rPr lang="en-SE" smtClean="0"/>
              <a:t>85</a:t>
            </a:fld>
            <a:endParaRPr lang="en-SE"/>
          </a:p>
        </p:txBody>
      </p:sp>
    </p:spTree>
    <p:extLst>
      <p:ext uri="{BB962C8B-B14F-4D97-AF65-F5344CB8AC3E}">
        <p14:creationId xmlns:p14="http://schemas.microsoft.com/office/powerpoint/2010/main" val="494076087"/>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E"/>
          </a:p>
        </p:txBody>
      </p:sp>
      <p:sp>
        <p:nvSpPr>
          <p:cNvPr id="4" name="Slide Number Placeholder 3"/>
          <p:cNvSpPr>
            <a:spLocks noGrp="1"/>
          </p:cNvSpPr>
          <p:nvPr>
            <p:ph type="sldNum" sz="quarter" idx="5"/>
          </p:nvPr>
        </p:nvSpPr>
        <p:spPr/>
        <p:txBody>
          <a:bodyPr/>
          <a:lstStyle/>
          <a:p>
            <a:fld id="{8AAAF705-908F-4F6B-9985-8EF18924B73E}" type="slidenum">
              <a:rPr lang="en-SE" smtClean="0"/>
              <a:t>86</a:t>
            </a:fld>
            <a:endParaRPr lang="en-SE"/>
          </a:p>
        </p:txBody>
      </p:sp>
    </p:spTree>
    <p:extLst>
      <p:ext uri="{BB962C8B-B14F-4D97-AF65-F5344CB8AC3E}">
        <p14:creationId xmlns:p14="http://schemas.microsoft.com/office/powerpoint/2010/main" val="1021782005"/>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E"/>
          </a:p>
        </p:txBody>
      </p:sp>
      <p:sp>
        <p:nvSpPr>
          <p:cNvPr id="4" name="Slide Number Placeholder 3"/>
          <p:cNvSpPr>
            <a:spLocks noGrp="1"/>
          </p:cNvSpPr>
          <p:nvPr>
            <p:ph type="sldNum" sz="quarter" idx="5"/>
          </p:nvPr>
        </p:nvSpPr>
        <p:spPr/>
        <p:txBody>
          <a:bodyPr/>
          <a:lstStyle/>
          <a:p>
            <a:fld id="{8AAAF705-908F-4F6B-9985-8EF18924B73E}" type="slidenum">
              <a:rPr lang="en-SE" smtClean="0"/>
              <a:t>87</a:t>
            </a:fld>
            <a:endParaRPr lang="en-SE"/>
          </a:p>
        </p:txBody>
      </p:sp>
    </p:spTree>
    <p:extLst>
      <p:ext uri="{BB962C8B-B14F-4D97-AF65-F5344CB8AC3E}">
        <p14:creationId xmlns:p14="http://schemas.microsoft.com/office/powerpoint/2010/main" val="3055939733"/>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E"/>
          </a:p>
        </p:txBody>
      </p:sp>
      <p:sp>
        <p:nvSpPr>
          <p:cNvPr id="4" name="Slide Number Placeholder 3"/>
          <p:cNvSpPr>
            <a:spLocks noGrp="1"/>
          </p:cNvSpPr>
          <p:nvPr>
            <p:ph type="sldNum" sz="quarter" idx="5"/>
          </p:nvPr>
        </p:nvSpPr>
        <p:spPr/>
        <p:txBody>
          <a:bodyPr/>
          <a:lstStyle/>
          <a:p>
            <a:fld id="{8AAAF705-908F-4F6B-9985-8EF18924B73E}" type="slidenum">
              <a:rPr lang="en-SE" smtClean="0"/>
              <a:t>88</a:t>
            </a:fld>
            <a:endParaRPr lang="en-SE"/>
          </a:p>
        </p:txBody>
      </p:sp>
    </p:spTree>
    <p:extLst>
      <p:ext uri="{BB962C8B-B14F-4D97-AF65-F5344CB8AC3E}">
        <p14:creationId xmlns:p14="http://schemas.microsoft.com/office/powerpoint/2010/main" val="84554302"/>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E"/>
          </a:p>
        </p:txBody>
      </p:sp>
      <p:sp>
        <p:nvSpPr>
          <p:cNvPr id="4" name="Slide Number Placeholder 3"/>
          <p:cNvSpPr>
            <a:spLocks noGrp="1"/>
          </p:cNvSpPr>
          <p:nvPr>
            <p:ph type="sldNum" sz="quarter" idx="5"/>
          </p:nvPr>
        </p:nvSpPr>
        <p:spPr/>
        <p:txBody>
          <a:bodyPr/>
          <a:lstStyle/>
          <a:p>
            <a:fld id="{8AAAF705-908F-4F6B-9985-8EF18924B73E}" type="slidenum">
              <a:rPr lang="en-SE" smtClean="0"/>
              <a:t>90</a:t>
            </a:fld>
            <a:endParaRPr lang="en-SE"/>
          </a:p>
        </p:txBody>
      </p:sp>
    </p:spTree>
    <p:extLst>
      <p:ext uri="{BB962C8B-B14F-4D97-AF65-F5344CB8AC3E}">
        <p14:creationId xmlns:p14="http://schemas.microsoft.com/office/powerpoint/2010/main" val="2199431854"/>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E"/>
          </a:p>
        </p:txBody>
      </p:sp>
      <p:sp>
        <p:nvSpPr>
          <p:cNvPr id="4" name="Slide Number Placeholder 3"/>
          <p:cNvSpPr>
            <a:spLocks noGrp="1"/>
          </p:cNvSpPr>
          <p:nvPr>
            <p:ph type="sldNum" sz="quarter" idx="5"/>
          </p:nvPr>
        </p:nvSpPr>
        <p:spPr/>
        <p:txBody>
          <a:bodyPr/>
          <a:lstStyle/>
          <a:p>
            <a:fld id="{8AAAF705-908F-4F6B-9985-8EF18924B73E}" type="slidenum">
              <a:rPr lang="en-SE" smtClean="0"/>
              <a:t>91</a:t>
            </a:fld>
            <a:endParaRPr lang="en-SE"/>
          </a:p>
        </p:txBody>
      </p:sp>
    </p:spTree>
    <p:extLst>
      <p:ext uri="{BB962C8B-B14F-4D97-AF65-F5344CB8AC3E}">
        <p14:creationId xmlns:p14="http://schemas.microsoft.com/office/powerpoint/2010/main" val="14114592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84B338-4D7C-4DB9-AC04-ECC7A5ABD36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sv-SE"/>
          </a:p>
        </p:txBody>
      </p:sp>
      <p:sp>
        <p:nvSpPr>
          <p:cNvPr id="3" name="Subtitle 2">
            <a:extLst>
              <a:ext uri="{FF2B5EF4-FFF2-40B4-BE49-F238E27FC236}">
                <a16:creationId xmlns:a16="http://schemas.microsoft.com/office/drawing/2014/main" id="{EC436142-456A-405F-883C-6F165A7C06B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sv-SE"/>
          </a:p>
        </p:txBody>
      </p:sp>
      <p:sp>
        <p:nvSpPr>
          <p:cNvPr id="4" name="Date Placeholder 3">
            <a:extLst>
              <a:ext uri="{FF2B5EF4-FFF2-40B4-BE49-F238E27FC236}">
                <a16:creationId xmlns:a16="http://schemas.microsoft.com/office/drawing/2014/main" id="{1A38136B-75AE-471F-8FF3-5EECBEB70744}"/>
              </a:ext>
            </a:extLst>
          </p:cNvPr>
          <p:cNvSpPr>
            <a:spLocks noGrp="1"/>
          </p:cNvSpPr>
          <p:nvPr>
            <p:ph type="dt" sz="half" idx="10"/>
          </p:nvPr>
        </p:nvSpPr>
        <p:spPr/>
        <p:txBody>
          <a:bodyPr/>
          <a:lstStyle/>
          <a:p>
            <a:fld id="{8E595CF3-DCD8-465F-80AE-A93C1948D342}" type="datetimeFigureOut">
              <a:rPr lang="sv-SE" smtClean="0"/>
              <a:t>2022-08-26</a:t>
            </a:fld>
            <a:endParaRPr lang="sv-SE"/>
          </a:p>
        </p:txBody>
      </p:sp>
      <p:sp>
        <p:nvSpPr>
          <p:cNvPr id="5" name="Footer Placeholder 4">
            <a:extLst>
              <a:ext uri="{FF2B5EF4-FFF2-40B4-BE49-F238E27FC236}">
                <a16:creationId xmlns:a16="http://schemas.microsoft.com/office/drawing/2014/main" id="{DB6C9789-F95A-4598-8226-AA9DCBCD9902}"/>
              </a:ext>
            </a:extLst>
          </p:cNvPr>
          <p:cNvSpPr>
            <a:spLocks noGrp="1"/>
          </p:cNvSpPr>
          <p:nvPr>
            <p:ph type="ftr" sz="quarter" idx="11"/>
          </p:nvPr>
        </p:nvSpPr>
        <p:spPr/>
        <p:txBody>
          <a:bodyPr/>
          <a:lstStyle/>
          <a:p>
            <a:endParaRPr lang="sv-SE"/>
          </a:p>
        </p:txBody>
      </p:sp>
      <p:sp>
        <p:nvSpPr>
          <p:cNvPr id="6" name="Slide Number Placeholder 5">
            <a:extLst>
              <a:ext uri="{FF2B5EF4-FFF2-40B4-BE49-F238E27FC236}">
                <a16:creationId xmlns:a16="http://schemas.microsoft.com/office/drawing/2014/main" id="{B8504A8B-AB16-4D44-BAA0-A6F2A3983137}"/>
              </a:ext>
            </a:extLst>
          </p:cNvPr>
          <p:cNvSpPr>
            <a:spLocks noGrp="1"/>
          </p:cNvSpPr>
          <p:nvPr>
            <p:ph type="sldNum" sz="quarter" idx="12"/>
          </p:nvPr>
        </p:nvSpPr>
        <p:spPr/>
        <p:txBody>
          <a:bodyPr/>
          <a:lstStyle/>
          <a:p>
            <a:fld id="{8F3018FF-61BC-419B-B61D-0E207498F19E}" type="slidenum">
              <a:rPr lang="sv-SE" smtClean="0"/>
              <a:t>‹#›</a:t>
            </a:fld>
            <a:endParaRPr lang="sv-SE"/>
          </a:p>
        </p:txBody>
      </p:sp>
    </p:spTree>
    <p:extLst>
      <p:ext uri="{BB962C8B-B14F-4D97-AF65-F5344CB8AC3E}">
        <p14:creationId xmlns:p14="http://schemas.microsoft.com/office/powerpoint/2010/main" val="32859726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CCBBE7-9A7C-4002-B475-69BEAFB355E9}"/>
              </a:ext>
            </a:extLst>
          </p:cNvPr>
          <p:cNvSpPr>
            <a:spLocks noGrp="1"/>
          </p:cNvSpPr>
          <p:nvPr>
            <p:ph type="title"/>
          </p:nvPr>
        </p:nvSpPr>
        <p:spPr/>
        <p:txBody>
          <a:bodyPr/>
          <a:lstStyle/>
          <a:p>
            <a:r>
              <a:rPr lang="en-US"/>
              <a:t>Click to edit Master title style</a:t>
            </a:r>
            <a:endParaRPr lang="sv-SE"/>
          </a:p>
        </p:txBody>
      </p:sp>
      <p:sp>
        <p:nvSpPr>
          <p:cNvPr id="3" name="Content Placeholder 2">
            <a:extLst>
              <a:ext uri="{FF2B5EF4-FFF2-40B4-BE49-F238E27FC236}">
                <a16:creationId xmlns:a16="http://schemas.microsoft.com/office/drawing/2014/main" id="{D63BB4BA-0C4E-486C-B028-573E74BCF5A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v-SE"/>
          </a:p>
        </p:txBody>
      </p:sp>
      <p:sp>
        <p:nvSpPr>
          <p:cNvPr id="4" name="Date Placeholder 3">
            <a:extLst>
              <a:ext uri="{FF2B5EF4-FFF2-40B4-BE49-F238E27FC236}">
                <a16:creationId xmlns:a16="http://schemas.microsoft.com/office/drawing/2014/main" id="{4DF887D0-FFB4-4726-BB73-A994E83978F4}"/>
              </a:ext>
            </a:extLst>
          </p:cNvPr>
          <p:cNvSpPr>
            <a:spLocks noGrp="1"/>
          </p:cNvSpPr>
          <p:nvPr>
            <p:ph type="dt" sz="half" idx="10"/>
          </p:nvPr>
        </p:nvSpPr>
        <p:spPr/>
        <p:txBody>
          <a:bodyPr/>
          <a:lstStyle/>
          <a:p>
            <a:fld id="{8E595CF3-DCD8-465F-80AE-A93C1948D342}" type="datetimeFigureOut">
              <a:rPr lang="sv-SE" smtClean="0"/>
              <a:t>2022-08-26</a:t>
            </a:fld>
            <a:endParaRPr lang="sv-SE"/>
          </a:p>
        </p:txBody>
      </p:sp>
      <p:sp>
        <p:nvSpPr>
          <p:cNvPr id="5" name="Footer Placeholder 4">
            <a:extLst>
              <a:ext uri="{FF2B5EF4-FFF2-40B4-BE49-F238E27FC236}">
                <a16:creationId xmlns:a16="http://schemas.microsoft.com/office/drawing/2014/main" id="{AD192DAF-76F2-47CB-89F4-58FB8E421462}"/>
              </a:ext>
            </a:extLst>
          </p:cNvPr>
          <p:cNvSpPr>
            <a:spLocks noGrp="1"/>
          </p:cNvSpPr>
          <p:nvPr>
            <p:ph type="ftr" sz="quarter" idx="11"/>
          </p:nvPr>
        </p:nvSpPr>
        <p:spPr/>
        <p:txBody>
          <a:bodyPr/>
          <a:lstStyle/>
          <a:p>
            <a:endParaRPr lang="sv-SE"/>
          </a:p>
        </p:txBody>
      </p:sp>
      <p:sp>
        <p:nvSpPr>
          <p:cNvPr id="6" name="Slide Number Placeholder 5">
            <a:extLst>
              <a:ext uri="{FF2B5EF4-FFF2-40B4-BE49-F238E27FC236}">
                <a16:creationId xmlns:a16="http://schemas.microsoft.com/office/drawing/2014/main" id="{F55D2E5C-A7CE-4036-B282-A743288D02DC}"/>
              </a:ext>
            </a:extLst>
          </p:cNvPr>
          <p:cNvSpPr>
            <a:spLocks noGrp="1"/>
          </p:cNvSpPr>
          <p:nvPr>
            <p:ph type="sldNum" sz="quarter" idx="12"/>
          </p:nvPr>
        </p:nvSpPr>
        <p:spPr/>
        <p:txBody>
          <a:bodyPr/>
          <a:lstStyle/>
          <a:p>
            <a:fld id="{8F3018FF-61BC-419B-B61D-0E207498F19E}" type="slidenum">
              <a:rPr lang="sv-SE" smtClean="0"/>
              <a:t>‹#›</a:t>
            </a:fld>
            <a:endParaRPr lang="sv-SE"/>
          </a:p>
        </p:txBody>
      </p:sp>
    </p:spTree>
    <p:extLst>
      <p:ext uri="{BB962C8B-B14F-4D97-AF65-F5344CB8AC3E}">
        <p14:creationId xmlns:p14="http://schemas.microsoft.com/office/powerpoint/2010/main" val="13776690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DA11A3-170F-4101-B937-8F3A8AEF484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sv-SE"/>
          </a:p>
        </p:txBody>
      </p:sp>
      <p:sp>
        <p:nvSpPr>
          <p:cNvPr id="3" name="Text Placeholder 2">
            <a:extLst>
              <a:ext uri="{FF2B5EF4-FFF2-40B4-BE49-F238E27FC236}">
                <a16:creationId xmlns:a16="http://schemas.microsoft.com/office/drawing/2014/main" id="{A1CC6C35-8395-43FE-94E9-E39023E8473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C519C08-E287-417D-94CE-5FCF11ADB135}"/>
              </a:ext>
            </a:extLst>
          </p:cNvPr>
          <p:cNvSpPr>
            <a:spLocks noGrp="1"/>
          </p:cNvSpPr>
          <p:nvPr>
            <p:ph type="dt" sz="half" idx="10"/>
          </p:nvPr>
        </p:nvSpPr>
        <p:spPr/>
        <p:txBody>
          <a:bodyPr/>
          <a:lstStyle/>
          <a:p>
            <a:fld id="{8E595CF3-DCD8-465F-80AE-A93C1948D342}" type="datetimeFigureOut">
              <a:rPr lang="sv-SE" smtClean="0"/>
              <a:t>2022-08-26</a:t>
            </a:fld>
            <a:endParaRPr lang="sv-SE"/>
          </a:p>
        </p:txBody>
      </p:sp>
      <p:sp>
        <p:nvSpPr>
          <p:cNvPr id="5" name="Footer Placeholder 4">
            <a:extLst>
              <a:ext uri="{FF2B5EF4-FFF2-40B4-BE49-F238E27FC236}">
                <a16:creationId xmlns:a16="http://schemas.microsoft.com/office/drawing/2014/main" id="{42F916D0-DBF8-4FC7-B7CD-499D13409AEA}"/>
              </a:ext>
            </a:extLst>
          </p:cNvPr>
          <p:cNvSpPr>
            <a:spLocks noGrp="1"/>
          </p:cNvSpPr>
          <p:nvPr>
            <p:ph type="ftr" sz="quarter" idx="11"/>
          </p:nvPr>
        </p:nvSpPr>
        <p:spPr/>
        <p:txBody>
          <a:bodyPr/>
          <a:lstStyle/>
          <a:p>
            <a:endParaRPr lang="sv-SE"/>
          </a:p>
        </p:txBody>
      </p:sp>
      <p:sp>
        <p:nvSpPr>
          <p:cNvPr id="6" name="Slide Number Placeholder 5">
            <a:extLst>
              <a:ext uri="{FF2B5EF4-FFF2-40B4-BE49-F238E27FC236}">
                <a16:creationId xmlns:a16="http://schemas.microsoft.com/office/drawing/2014/main" id="{DE4F412D-BA27-4F60-B123-D8BC82D669D2}"/>
              </a:ext>
            </a:extLst>
          </p:cNvPr>
          <p:cNvSpPr>
            <a:spLocks noGrp="1"/>
          </p:cNvSpPr>
          <p:nvPr>
            <p:ph type="sldNum" sz="quarter" idx="12"/>
          </p:nvPr>
        </p:nvSpPr>
        <p:spPr/>
        <p:txBody>
          <a:bodyPr/>
          <a:lstStyle/>
          <a:p>
            <a:fld id="{8F3018FF-61BC-419B-B61D-0E207498F19E}" type="slidenum">
              <a:rPr lang="sv-SE" smtClean="0"/>
              <a:t>‹#›</a:t>
            </a:fld>
            <a:endParaRPr lang="sv-SE"/>
          </a:p>
        </p:txBody>
      </p:sp>
    </p:spTree>
    <p:extLst>
      <p:ext uri="{BB962C8B-B14F-4D97-AF65-F5344CB8AC3E}">
        <p14:creationId xmlns:p14="http://schemas.microsoft.com/office/powerpoint/2010/main" val="26203228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5EE53E-54AA-4BA1-9BF8-25A356269722}"/>
              </a:ext>
            </a:extLst>
          </p:cNvPr>
          <p:cNvSpPr>
            <a:spLocks noGrp="1"/>
          </p:cNvSpPr>
          <p:nvPr>
            <p:ph type="title"/>
          </p:nvPr>
        </p:nvSpPr>
        <p:spPr/>
        <p:txBody>
          <a:bodyPr/>
          <a:lstStyle/>
          <a:p>
            <a:r>
              <a:rPr lang="en-US"/>
              <a:t>Click to edit Master title style</a:t>
            </a:r>
            <a:endParaRPr lang="sv-SE"/>
          </a:p>
        </p:txBody>
      </p:sp>
      <p:sp>
        <p:nvSpPr>
          <p:cNvPr id="3" name="Content Placeholder 2">
            <a:extLst>
              <a:ext uri="{FF2B5EF4-FFF2-40B4-BE49-F238E27FC236}">
                <a16:creationId xmlns:a16="http://schemas.microsoft.com/office/drawing/2014/main" id="{5784E74A-390B-4B03-B5FF-8D73108B519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v-SE"/>
          </a:p>
        </p:txBody>
      </p:sp>
      <p:sp>
        <p:nvSpPr>
          <p:cNvPr id="4" name="Content Placeholder 3">
            <a:extLst>
              <a:ext uri="{FF2B5EF4-FFF2-40B4-BE49-F238E27FC236}">
                <a16:creationId xmlns:a16="http://schemas.microsoft.com/office/drawing/2014/main" id="{0D82A48D-85AD-4836-B193-7C4BAFECA62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v-SE"/>
          </a:p>
        </p:txBody>
      </p:sp>
      <p:sp>
        <p:nvSpPr>
          <p:cNvPr id="5" name="Date Placeholder 4">
            <a:extLst>
              <a:ext uri="{FF2B5EF4-FFF2-40B4-BE49-F238E27FC236}">
                <a16:creationId xmlns:a16="http://schemas.microsoft.com/office/drawing/2014/main" id="{D727C376-E50F-4E4D-A7AC-A62DB421817D}"/>
              </a:ext>
            </a:extLst>
          </p:cNvPr>
          <p:cNvSpPr>
            <a:spLocks noGrp="1"/>
          </p:cNvSpPr>
          <p:nvPr>
            <p:ph type="dt" sz="half" idx="10"/>
          </p:nvPr>
        </p:nvSpPr>
        <p:spPr/>
        <p:txBody>
          <a:bodyPr/>
          <a:lstStyle/>
          <a:p>
            <a:fld id="{8E595CF3-DCD8-465F-80AE-A93C1948D342}" type="datetimeFigureOut">
              <a:rPr lang="sv-SE" smtClean="0"/>
              <a:t>2022-08-26</a:t>
            </a:fld>
            <a:endParaRPr lang="sv-SE"/>
          </a:p>
        </p:txBody>
      </p:sp>
      <p:sp>
        <p:nvSpPr>
          <p:cNvPr id="6" name="Footer Placeholder 5">
            <a:extLst>
              <a:ext uri="{FF2B5EF4-FFF2-40B4-BE49-F238E27FC236}">
                <a16:creationId xmlns:a16="http://schemas.microsoft.com/office/drawing/2014/main" id="{FFADA9C2-6C9F-405D-9A18-73A071D9F04E}"/>
              </a:ext>
            </a:extLst>
          </p:cNvPr>
          <p:cNvSpPr>
            <a:spLocks noGrp="1"/>
          </p:cNvSpPr>
          <p:nvPr>
            <p:ph type="ftr" sz="quarter" idx="11"/>
          </p:nvPr>
        </p:nvSpPr>
        <p:spPr/>
        <p:txBody>
          <a:bodyPr/>
          <a:lstStyle/>
          <a:p>
            <a:endParaRPr lang="sv-SE"/>
          </a:p>
        </p:txBody>
      </p:sp>
      <p:sp>
        <p:nvSpPr>
          <p:cNvPr id="7" name="Slide Number Placeholder 6">
            <a:extLst>
              <a:ext uri="{FF2B5EF4-FFF2-40B4-BE49-F238E27FC236}">
                <a16:creationId xmlns:a16="http://schemas.microsoft.com/office/drawing/2014/main" id="{FBC01CE5-4400-4F57-9B8B-44F08FE68274}"/>
              </a:ext>
            </a:extLst>
          </p:cNvPr>
          <p:cNvSpPr>
            <a:spLocks noGrp="1"/>
          </p:cNvSpPr>
          <p:nvPr>
            <p:ph type="sldNum" sz="quarter" idx="12"/>
          </p:nvPr>
        </p:nvSpPr>
        <p:spPr/>
        <p:txBody>
          <a:bodyPr/>
          <a:lstStyle/>
          <a:p>
            <a:fld id="{8F3018FF-61BC-419B-B61D-0E207498F19E}" type="slidenum">
              <a:rPr lang="sv-SE" smtClean="0"/>
              <a:t>‹#›</a:t>
            </a:fld>
            <a:endParaRPr lang="sv-SE"/>
          </a:p>
        </p:txBody>
      </p:sp>
    </p:spTree>
    <p:extLst>
      <p:ext uri="{BB962C8B-B14F-4D97-AF65-F5344CB8AC3E}">
        <p14:creationId xmlns:p14="http://schemas.microsoft.com/office/powerpoint/2010/main" val="5472049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D6EB62-BC05-4789-8BDC-127A302A7824}"/>
              </a:ext>
            </a:extLst>
          </p:cNvPr>
          <p:cNvSpPr>
            <a:spLocks noGrp="1"/>
          </p:cNvSpPr>
          <p:nvPr>
            <p:ph type="title"/>
          </p:nvPr>
        </p:nvSpPr>
        <p:spPr>
          <a:xfrm>
            <a:off x="839788" y="365125"/>
            <a:ext cx="10515600" cy="1325563"/>
          </a:xfrm>
        </p:spPr>
        <p:txBody>
          <a:bodyPr/>
          <a:lstStyle/>
          <a:p>
            <a:r>
              <a:rPr lang="en-US"/>
              <a:t>Click to edit Master title style</a:t>
            </a:r>
            <a:endParaRPr lang="sv-SE"/>
          </a:p>
        </p:txBody>
      </p:sp>
      <p:sp>
        <p:nvSpPr>
          <p:cNvPr id="3" name="Text Placeholder 2">
            <a:extLst>
              <a:ext uri="{FF2B5EF4-FFF2-40B4-BE49-F238E27FC236}">
                <a16:creationId xmlns:a16="http://schemas.microsoft.com/office/drawing/2014/main" id="{81D89C40-5F1A-4DEC-94BE-00EA63D4B2C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D854384-8D67-494B-B1D0-DF86B0A3AB5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v-SE"/>
          </a:p>
        </p:txBody>
      </p:sp>
      <p:sp>
        <p:nvSpPr>
          <p:cNvPr id="5" name="Text Placeholder 4">
            <a:extLst>
              <a:ext uri="{FF2B5EF4-FFF2-40B4-BE49-F238E27FC236}">
                <a16:creationId xmlns:a16="http://schemas.microsoft.com/office/drawing/2014/main" id="{EA293A8A-7F9C-4B7A-93A2-D60B320ADEF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36208C5-1DF4-4BDF-927B-C05B3364513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v-SE"/>
          </a:p>
        </p:txBody>
      </p:sp>
      <p:sp>
        <p:nvSpPr>
          <p:cNvPr id="7" name="Date Placeholder 6">
            <a:extLst>
              <a:ext uri="{FF2B5EF4-FFF2-40B4-BE49-F238E27FC236}">
                <a16:creationId xmlns:a16="http://schemas.microsoft.com/office/drawing/2014/main" id="{27E1490C-AAE5-474B-B00B-C9113A87DCEE}"/>
              </a:ext>
            </a:extLst>
          </p:cNvPr>
          <p:cNvSpPr>
            <a:spLocks noGrp="1"/>
          </p:cNvSpPr>
          <p:nvPr>
            <p:ph type="dt" sz="half" idx="10"/>
          </p:nvPr>
        </p:nvSpPr>
        <p:spPr/>
        <p:txBody>
          <a:bodyPr/>
          <a:lstStyle/>
          <a:p>
            <a:fld id="{8E595CF3-DCD8-465F-80AE-A93C1948D342}" type="datetimeFigureOut">
              <a:rPr lang="sv-SE" smtClean="0"/>
              <a:t>2022-08-26</a:t>
            </a:fld>
            <a:endParaRPr lang="sv-SE"/>
          </a:p>
        </p:txBody>
      </p:sp>
      <p:sp>
        <p:nvSpPr>
          <p:cNvPr id="8" name="Footer Placeholder 7">
            <a:extLst>
              <a:ext uri="{FF2B5EF4-FFF2-40B4-BE49-F238E27FC236}">
                <a16:creationId xmlns:a16="http://schemas.microsoft.com/office/drawing/2014/main" id="{27F2820B-AD01-424B-89A4-9978386F55BC}"/>
              </a:ext>
            </a:extLst>
          </p:cNvPr>
          <p:cNvSpPr>
            <a:spLocks noGrp="1"/>
          </p:cNvSpPr>
          <p:nvPr>
            <p:ph type="ftr" sz="quarter" idx="11"/>
          </p:nvPr>
        </p:nvSpPr>
        <p:spPr/>
        <p:txBody>
          <a:bodyPr/>
          <a:lstStyle/>
          <a:p>
            <a:endParaRPr lang="sv-SE"/>
          </a:p>
        </p:txBody>
      </p:sp>
      <p:sp>
        <p:nvSpPr>
          <p:cNvPr id="9" name="Slide Number Placeholder 8">
            <a:extLst>
              <a:ext uri="{FF2B5EF4-FFF2-40B4-BE49-F238E27FC236}">
                <a16:creationId xmlns:a16="http://schemas.microsoft.com/office/drawing/2014/main" id="{BEBF272B-E44A-4DE6-9059-5A38EAF480D7}"/>
              </a:ext>
            </a:extLst>
          </p:cNvPr>
          <p:cNvSpPr>
            <a:spLocks noGrp="1"/>
          </p:cNvSpPr>
          <p:nvPr>
            <p:ph type="sldNum" sz="quarter" idx="12"/>
          </p:nvPr>
        </p:nvSpPr>
        <p:spPr/>
        <p:txBody>
          <a:bodyPr/>
          <a:lstStyle/>
          <a:p>
            <a:fld id="{8F3018FF-61BC-419B-B61D-0E207498F19E}" type="slidenum">
              <a:rPr lang="sv-SE" smtClean="0"/>
              <a:t>‹#›</a:t>
            </a:fld>
            <a:endParaRPr lang="sv-SE"/>
          </a:p>
        </p:txBody>
      </p:sp>
    </p:spTree>
    <p:extLst>
      <p:ext uri="{BB962C8B-B14F-4D97-AF65-F5344CB8AC3E}">
        <p14:creationId xmlns:p14="http://schemas.microsoft.com/office/powerpoint/2010/main" val="8283121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93C8F7-0F39-49A4-8AF5-706B354BE0FD}"/>
              </a:ext>
            </a:extLst>
          </p:cNvPr>
          <p:cNvSpPr>
            <a:spLocks noGrp="1"/>
          </p:cNvSpPr>
          <p:nvPr>
            <p:ph type="title"/>
          </p:nvPr>
        </p:nvSpPr>
        <p:spPr/>
        <p:txBody>
          <a:bodyPr/>
          <a:lstStyle/>
          <a:p>
            <a:r>
              <a:rPr lang="en-US"/>
              <a:t>Click to edit Master title style</a:t>
            </a:r>
            <a:endParaRPr lang="sv-SE"/>
          </a:p>
        </p:txBody>
      </p:sp>
      <p:sp>
        <p:nvSpPr>
          <p:cNvPr id="3" name="Date Placeholder 2">
            <a:extLst>
              <a:ext uri="{FF2B5EF4-FFF2-40B4-BE49-F238E27FC236}">
                <a16:creationId xmlns:a16="http://schemas.microsoft.com/office/drawing/2014/main" id="{AC536672-825A-41D6-8071-83FEE685BD7D}"/>
              </a:ext>
            </a:extLst>
          </p:cNvPr>
          <p:cNvSpPr>
            <a:spLocks noGrp="1"/>
          </p:cNvSpPr>
          <p:nvPr>
            <p:ph type="dt" sz="half" idx="10"/>
          </p:nvPr>
        </p:nvSpPr>
        <p:spPr/>
        <p:txBody>
          <a:bodyPr/>
          <a:lstStyle/>
          <a:p>
            <a:fld id="{8E595CF3-DCD8-465F-80AE-A93C1948D342}" type="datetimeFigureOut">
              <a:rPr lang="sv-SE" smtClean="0"/>
              <a:t>2022-08-26</a:t>
            </a:fld>
            <a:endParaRPr lang="sv-SE"/>
          </a:p>
        </p:txBody>
      </p:sp>
      <p:sp>
        <p:nvSpPr>
          <p:cNvPr id="4" name="Footer Placeholder 3">
            <a:extLst>
              <a:ext uri="{FF2B5EF4-FFF2-40B4-BE49-F238E27FC236}">
                <a16:creationId xmlns:a16="http://schemas.microsoft.com/office/drawing/2014/main" id="{2DE2B62F-AC97-4192-959B-6B0063C9B924}"/>
              </a:ext>
            </a:extLst>
          </p:cNvPr>
          <p:cNvSpPr>
            <a:spLocks noGrp="1"/>
          </p:cNvSpPr>
          <p:nvPr>
            <p:ph type="ftr" sz="quarter" idx="11"/>
          </p:nvPr>
        </p:nvSpPr>
        <p:spPr/>
        <p:txBody>
          <a:bodyPr/>
          <a:lstStyle/>
          <a:p>
            <a:endParaRPr lang="sv-SE"/>
          </a:p>
        </p:txBody>
      </p:sp>
      <p:sp>
        <p:nvSpPr>
          <p:cNvPr id="5" name="Slide Number Placeholder 4">
            <a:extLst>
              <a:ext uri="{FF2B5EF4-FFF2-40B4-BE49-F238E27FC236}">
                <a16:creationId xmlns:a16="http://schemas.microsoft.com/office/drawing/2014/main" id="{D4DCA296-0767-4F73-991A-1A541EDA6C1B}"/>
              </a:ext>
            </a:extLst>
          </p:cNvPr>
          <p:cNvSpPr>
            <a:spLocks noGrp="1"/>
          </p:cNvSpPr>
          <p:nvPr>
            <p:ph type="sldNum" sz="quarter" idx="12"/>
          </p:nvPr>
        </p:nvSpPr>
        <p:spPr/>
        <p:txBody>
          <a:bodyPr/>
          <a:lstStyle/>
          <a:p>
            <a:fld id="{8F3018FF-61BC-419B-B61D-0E207498F19E}" type="slidenum">
              <a:rPr lang="sv-SE" smtClean="0"/>
              <a:t>‹#›</a:t>
            </a:fld>
            <a:endParaRPr lang="sv-SE"/>
          </a:p>
        </p:txBody>
      </p:sp>
    </p:spTree>
    <p:extLst>
      <p:ext uri="{BB962C8B-B14F-4D97-AF65-F5344CB8AC3E}">
        <p14:creationId xmlns:p14="http://schemas.microsoft.com/office/powerpoint/2010/main" val="25616201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A3CB2BA-39E4-44A1-8E0E-FA93804494FB}"/>
              </a:ext>
            </a:extLst>
          </p:cNvPr>
          <p:cNvSpPr>
            <a:spLocks noGrp="1"/>
          </p:cNvSpPr>
          <p:nvPr>
            <p:ph type="dt" sz="half" idx="10"/>
          </p:nvPr>
        </p:nvSpPr>
        <p:spPr/>
        <p:txBody>
          <a:bodyPr/>
          <a:lstStyle/>
          <a:p>
            <a:fld id="{8E595CF3-DCD8-465F-80AE-A93C1948D342}" type="datetimeFigureOut">
              <a:rPr lang="sv-SE" smtClean="0"/>
              <a:t>2022-08-26</a:t>
            </a:fld>
            <a:endParaRPr lang="sv-SE"/>
          </a:p>
        </p:txBody>
      </p:sp>
      <p:sp>
        <p:nvSpPr>
          <p:cNvPr id="3" name="Footer Placeholder 2">
            <a:extLst>
              <a:ext uri="{FF2B5EF4-FFF2-40B4-BE49-F238E27FC236}">
                <a16:creationId xmlns:a16="http://schemas.microsoft.com/office/drawing/2014/main" id="{B948B4A0-75AE-4D13-BE45-F846DBE599FA}"/>
              </a:ext>
            </a:extLst>
          </p:cNvPr>
          <p:cNvSpPr>
            <a:spLocks noGrp="1"/>
          </p:cNvSpPr>
          <p:nvPr>
            <p:ph type="ftr" sz="quarter" idx="11"/>
          </p:nvPr>
        </p:nvSpPr>
        <p:spPr/>
        <p:txBody>
          <a:bodyPr/>
          <a:lstStyle/>
          <a:p>
            <a:endParaRPr lang="sv-SE"/>
          </a:p>
        </p:txBody>
      </p:sp>
      <p:sp>
        <p:nvSpPr>
          <p:cNvPr id="4" name="Slide Number Placeholder 3">
            <a:extLst>
              <a:ext uri="{FF2B5EF4-FFF2-40B4-BE49-F238E27FC236}">
                <a16:creationId xmlns:a16="http://schemas.microsoft.com/office/drawing/2014/main" id="{878E817D-042C-4E0F-BFE4-67721A06BB39}"/>
              </a:ext>
            </a:extLst>
          </p:cNvPr>
          <p:cNvSpPr>
            <a:spLocks noGrp="1"/>
          </p:cNvSpPr>
          <p:nvPr>
            <p:ph type="sldNum" sz="quarter" idx="12"/>
          </p:nvPr>
        </p:nvSpPr>
        <p:spPr/>
        <p:txBody>
          <a:bodyPr/>
          <a:lstStyle/>
          <a:p>
            <a:fld id="{8F3018FF-61BC-419B-B61D-0E207498F19E}" type="slidenum">
              <a:rPr lang="sv-SE" smtClean="0"/>
              <a:t>‹#›</a:t>
            </a:fld>
            <a:endParaRPr lang="sv-SE"/>
          </a:p>
        </p:txBody>
      </p:sp>
    </p:spTree>
    <p:extLst>
      <p:ext uri="{BB962C8B-B14F-4D97-AF65-F5344CB8AC3E}">
        <p14:creationId xmlns:p14="http://schemas.microsoft.com/office/powerpoint/2010/main" val="40185271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C308A-1490-4DAC-917C-A31521CA774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sv-SE"/>
          </a:p>
        </p:txBody>
      </p:sp>
      <p:sp>
        <p:nvSpPr>
          <p:cNvPr id="3" name="Content Placeholder 2">
            <a:extLst>
              <a:ext uri="{FF2B5EF4-FFF2-40B4-BE49-F238E27FC236}">
                <a16:creationId xmlns:a16="http://schemas.microsoft.com/office/drawing/2014/main" id="{B769F374-545E-4CEF-99CD-B039A23D157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v-SE"/>
          </a:p>
        </p:txBody>
      </p:sp>
      <p:sp>
        <p:nvSpPr>
          <p:cNvPr id="4" name="Text Placeholder 3">
            <a:extLst>
              <a:ext uri="{FF2B5EF4-FFF2-40B4-BE49-F238E27FC236}">
                <a16:creationId xmlns:a16="http://schemas.microsoft.com/office/drawing/2014/main" id="{F0C4B85C-5FAB-4F1A-8952-40C88B160FD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FD4DE38-7B68-4624-8CBB-ECA0533B031F}"/>
              </a:ext>
            </a:extLst>
          </p:cNvPr>
          <p:cNvSpPr>
            <a:spLocks noGrp="1"/>
          </p:cNvSpPr>
          <p:nvPr>
            <p:ph type="dt" sz="half" idx="10"/>
          </p:nvPr>
        </p:nvSpPr>
        <p:spPr/>
        <p:txBody>
          <a:bodyPr/>
          <a:lstStyle/>
          <a:p>
            <a:fld id="{8E595CF3-DCD8-465F-80AE-A93C1948D342}" type="datetimeFigureOut">
              <a:rPr lang="sv-SE" smtClean="0"/>
              <a:t>2022-08-26</a:t>
            </a:fld>
            <a:endParaRPr lang="sv-SE"/>
          </a:p>
        </p:txBody>
      </p:sp>
      <p:sp>
        <p:nvSpPr>
          <p:cNvPr id="6" name="Footer Placeholder 5">
            <a:extLst>
              <a:ext uri="{FF2B5EF4-FFF2-40B4-BE49-F238E27FC236}">
                <a16:creationId xmlns:a16="http://schemas.microsoft.com/office/drawing/2014/main" id="{038DD1F2-66DB-40AA-93E3-88555EE60991}"/>
              </a:ext>
            </a:extLst>
          </p:cNvPr>
          <p:cNvSpPr>
            <a:spLocks noGrp="1"/>
          </p:cNvSpPr>
          <p:nvPr>
            <p:ph type="ftr" sz="quarter" idx="11"/>
          </p:nvPr>
        </p:nvSpPr>
        <p:spPr/>
        <p:txBody>
          <a:bodyPr/>
          <a:lstStyle/>
          <a:p>
            <a:endParaRPr lang="sv-SE"/>
          </a:p>
        </p:txBody>
      </p:sp>
      <p:sp>
        <p:nvSpPr>
          <p:cNvPr id="7" name="Slide Number Placeholder 6">
            <a:extLst>
              <a:ext uri="{FF2B5EF4-FFF2-40B4-BE49-F238E27FC236}">
                <a16:creationId xmlns:a16="http://schemas.microsoft.com/office/drawing/2014/main" id="{1DAC919A-5546-4487-8E9E-8A809E052478}"/>
              </a:ext>
            </a:extLst>
          </p:cNvPr>
          <p:cNvSpPr>
            <a:spLocks noGrp="1"/>
          </p:cNvSpPr>
          <p:nvPr>
            <p:ph type="sldNum" sz="quarter" idx="12"/>
          </p:nvPr>
        </p:nvSpPr>
        <p:spPr/>
        <p:txBody>
          <a:bodyPr/>
          <a:lstStyle/>
          <a:p>
            <a:fld id="{8F3018FF-61BC-419B-B61D-0E207498F19E}" type="slidenum">
              <a:rPr lang="sv-SE" smtClean="0"/>
              <a:t>‹#›</a:t>
            </a:fld>
            <a:endParaRPr lang="sv-SE"/>
          </a:p>
        </p:txBody>
      </p:sp>
    </p:spTree>
    <p:extLst>
      <p:ext uri="{BB962C8B-B14F-4D97-AF65-F5344CB8AC3E}">
        <p14:creationId xmlns:p14="http://schemas.microsoft.com/office/powerpoint/2010/main" val="27231053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BF039B-A192-4F01-B19D-266A34F2AF3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sv-SE"/>
          </a:p>
        </p:txBody>
      </p:sp>
      <p:sp>
        <p:nvSpPr>
          <p:cNvPr id="3" name="Picture Placeholder 2">
            <a:extLst>
              <a:ext uri="{FF2B5EF4-FFF2-40B4-BE49-F238E27FC236}">
                <a16:creationId xmlns:a16="http://schemas.microsoft.com/office/drawing/2014/main" id="{4172B36C-1D32-459A-98F9-B446F2C083B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v-SE"/>
          </a:p>
        </p:txBody>
      </p:sp>
      <p:sp>
        <p:nvSpPr>
          <p:cNvPr id="4" name="Text Placeholder 3">
            <a:extLst>
              <a:ext uri="{FF2B5EF4-FFF2-40B4-BE49-F238E27FC236}">
                <a16:creationId xmlns:a16="http://schemas.microsoft.com/office/drawing/2014/main" id="{B2C39C1B-946D-4374-AD5A-F4112823C4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AEDAD8F-0818-44CE-8C50-FF0FD6A12AF3}"/>
              </a:ext>
            </a:extLst>
          </p:cNvPr>
          <p:cNvSpPr>
            <a:spLocks noGrp="1"/>
          </p:cNvSpPr>
          <p:nvPr>
            <p:ph type="dt" sz="half" idx="10"/>
          </p:nvPr>
        </p:nvSpPr>
        <p:spPr/>
        <p:txBody>
          <a:bodyPr/>
          <a:lstStyle/>
          <a:p>
            <a:fld id="{8E595CF3-DCD8-465F-80AE-A93C1948D342}" type="datetimeFigureOut">
              <a:rPr lang="sv-SE" smtClean="0"/>
              <a:t>2022-08-26</a:t>
            </a:fld>
            <a:endParaRPr lang="sv-SE"/>
          </a:p>
        </p:txBody>
      </p:sp>
      <p:sp>
        <p:nvSpPr>
          <p:cNvPr id="6" name="Footer Placeholder 5">
            <a:extLst>
              <a:ext uri="{FF2B5EF4-FFF2-40B4-BE49-F238E27FC236}">
                <a16:creationId xmlns:a16="http://schemas.microsoft.com/office/drawing/2014/main" id="{DD4EF74F-03DE-4819-8D69-99C7FA7EFF56}"/>
              </a:ext>
            </a:extLst>
          </p:cNvPr>
          <p:cNvSpPr>
            <a:spLocks noGrp="1"/>
          </p:cNvSpPr>
          <p:nvPr>
            <p:ph type="ftr" sz="quarter" idx="11"/>
          </p:nvPr>
        </p:nvSpPr>
        <p:spPr/>
        <p:txBody>
          <a:bodyPr/>
          <a:lstStyle/>
          <a:p>
            <a:endParaRPr lang="sv-SE"/>
          </a:p>
        </p:txBody>
      </p:sp>
      <p:sp>
        <p:nvSpPr>
          <p:cNvPr id="7" name="Slide Number Placeholder 6">
            <a:extLst>
              <a:ext uri="{FF2B5EF4-FFF2-40B4-BE49-F238E27FC236}">
                <a16:creationId xmlns:a16="http://schemas.microsoft.com/office/drawing/2014/main" id="{6409E5DF-7AC8-462D-9E76-61B6C29FA2C6}"/>
              </a:ext>
            </a:extLst>
          </p:cNvPr>
          <p:cNvSpPr>
            <a:spLocks noGrp="1"/>
          </p:cNvSpPr>
          <p:nvPr>
            <p:ph type="sldNum" sz="quarter" idx="12"/>
          </p:nvPr>
        </p:nvSpPr>
        <p:spPr/>
        <p:txBody>
          <a:bodyPr/>
          <a:lstStyle/>
          <a:p>
            <a:fld id="{8F3018FF-61BC-419B-B61D-0E207498F19E}" type="slidenum">
              <a:rPr lang="sv-SE" smtClean="0"/>
              <a:t>‹#›</a:t>
            </a:fld>
            <a:endParaRPr lang="sv-SE"/>
          </a:p>
        </p:txBody>
      </p:sp>
    </p:spTree>
    <p:extLst>
      <p:ext uri="{BB962C8B-B14F-4D97-AF65-F5344CB8AC3E}">
        <p14:creationId xmlns:p14="http://schemas.microsoft.com/office/powerpoint/2010/main" val="9361279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10AE39-5514-4B2D-BB34-F1E9B968AC41}"/>
              </a:ext>
            </a:extLst>
          </p:cNvPr>
          <p:cNvSpPr>
            <a:spLocks noGrp="1"/>
          </p:cNvSpPr>
          <p:nvPr>
            <p:ph type="title"/>
          </p:nvPr>
        </p:nvSpPr>
        <p:spPr/>
        <p:txBody>
          <a:bodyPr/>
          <a:lstStyle/>
          <a:p>
            <a:r>
              <a:rPr lang="en-US"/>
              <a:t>Click to edit Master title style</a:t>
            </a:r>
            <a:endParaRPr lang="sv-SE"/>
          </a:p>
        </p:txBody>
      </p:sp>
      <p:sp>
        <p:nvSpPr>
          <p:cNvPr id="3" name="Vertical Text Placeholder 2">
            <a:extLst>
              <a:ext uri="{FF2B5EF4-FFF2-40B4-BE49-F238E27FC236}">
                <a16:creationId xmlns:a16="http://schemas.microsoft.com/office/drawing/2014/main" id="{6DEC399A-9E85-4C7C-B6B0-158DC1C94B9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v-SE"/>
          </a:p>
        </p:txBody>
      </p:sp>
      <p:sp>
        <p:nvSpPr>
          <p:cNvPr id="4" name="Date Placeholder 3">
            <a:extLst>
              <a:ext uri="{FF2B5EF4-FFF2-40B4-BE49-F238E27FC236}">
                <a16:creationId xmlns:a16="http://schemas.microsoft.com/office/drawing/2014/main" id="{799F7213-3EF6-40BD-89E3-859F6138C14D}"/>
              </a:ext>
            </a:extLst>
          </p:cNvPr>
          <p:cNvSpPr>
            <a:spLocks noGrp="1"/>
          </p:cNvSpPr>
          <p:nvPr>
            <p:ph type="dt" sz="half" idx="10"/>
          </p:nvPr>
        </p:nvSpPr>
        <p:spPr/>
        <p:txBody>
          <a:bodyPr/>
          <a:lstStyle/>
          <a:p>
            <a:fld id="{8E595CF3-DCD8-465F-80AE-A93C1948D342}" type="datetimeFigureOut">
              <a:rPr lang="sv-SE" smtClean="0"/>
              <a:t>2022-08-26</a:t>
            </a:fld>
            <a:endParaRPr lang="sv-SE"/>
          </a:p>
        </p:txBody>
      </p:sp>
      <p:sp>
        <p:nvSpPr>
          <p:cNvPr id="5" name="Footer Placeholder 4">
            <a:extLst>
              <a:ext uri="{FF2B5EF4-FFF2-40B4-BE49-F238E27FC236}">
                <a16:creationId xmlns:a16="http://schemas.microsoft.com/office/drawing/2014/main" id="{12CC9F8F-0D4D-4C76-AF53-980D5A73EC68}"/>
              </a:ext>
            </a:extLst>
          </p:cNvPr>
          <p:cNvSpPr>
            <a:spLocks noGrp="1"/>
          </p:cNvSpPr>
          <p:nvPr>
            <p:ph type="ftr" sz="quarter" idx="11"/>
          </p:nvPr>
        </p:nvSpPr>
        <p:spPr/>
        <p:txBody>
          <a:bodyPr/>
          <a:lstStyle/>
          <a:p>
            <a:endParaRPr lang="sv-SE"/>
          </a:p>
        </p:txBody>
      </p:sp>
      <p:sp>
        <p:nvSpPr>
          <p:cNvPr id="6" name="Slide Number Placeholder 5">
            <a:extLst>
              <a:ext uri="{FF2B5EF4-FFF2-40B4-BE49-F238E27FC236}">
                <a16:creationId xmlns:a16="http://schemas.microsoft.com/office/drawing/2014/main" id="{6344DCCF-18EB-4332-A7DA-35AC4A2BFD4C}"/>
              </a:ext>
            </a:extLst>
          </p:cNvPr>
          <p:cNvSpPr>
            <a:spLocks noGrp="1"/>
          </p:cNvSpPr>
          <p:nvPr>
            <p:ph type="sldNum" sz="quarter" idx="12"/>
          </p:nvPr>
        </p:nvSpPr>
        <p:spPr/>
        <p:txBody>
          <a:bodyPr/>
          <a:lstStyle/>
          <a:p>
            <a:fld id="{8F3018FF-61BC-419B-B61D-0E207498F19E}" type="slidenum">
              <a:rPr lang="sv-SE" smtClean="0"/>
              <a:t>‹#›</a:t>
            </a:fld>
            <a:endParaRPr lang="sv-SE"/>
          </a:p>
        </p:txBody>
      </p:sp>
    </p:spTree>
    <p:extLst>
      <p:ext uri="{BB962C8B-B14F-4D97-AF65-F5344CB8AC3E}">
        <p14:creationId xmlns:p14="http://schemas.microsoft.com/office/powerpoint/2010/main" val="25970557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A42149C-437C-4DDD-BD14-883C269AA5E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sv-SE"/>
          </a:p>
        </p:txBody>
      </p:sp>
      <p:sp>
        <p:nvSpPr>
          <p:cNvPr id="3" name="Vertical Text Placeholder 2">
            <a:extLst>
              <a:ext uri="{FF2B5EF4-FFF2-40B4-BE49-F238E27FC236}">
                <a16:creationId xmlns:a16="http://schemas.microsoft.com/office/drawing/2014/main" id="{99396C1F-C6A6-4006-9F19-84AF359F80D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v-SE"/>
          </a:p>
        </p:txBody>
      </p:sp>
      <p:sp>
        <p:nvSpPr>
          <p:cNvPr id="4" name="Date Placeholder 3">
            <a:extLst>
              <a:ext uri="{FF2B5EF4-FFF2-40B4-BE49-F238E27FC236}">
                <a16:creationId xmlns:a16="http://schemas.microsoft.com/office/drawing/2014/main" id="{8DC4C1E2-E370-4303-8D4E-DE67A17173A0}"/>
              </a:ext>
            </a:extLst>
          </p:cNvPr>
          <p:cNvSpPr>
            <a:spLocks noGrp="1"/>
          </p:cNvSpPr>
          <p:nvPr>
            <p:ph type="dt" sz="half" idx="10"/>
          </p:nvPr>
        </p:nvSpPr>
        <p:spPr/>
        <p:txBody>
          <a:bodyPr/>
          <a:lstStyle/>
          <a:p>
            <a:fld id="{8E595CF3-DCD8-465F-80AE-A93C1948D342}" type="datetimeFigureOut">
              <a:rPr lang="sv-SE" smtClean="0"/>
              <a:t>2022-08-26</a:t>
            </a:fld>
            <a:endParaRPr lang="sv-SE"/>
          </a:p>
        </p:txBody>
      </p:sp>
      <p:sp>
        <p:nvSpPr>
          <p:cNvPr id="5" name="Footer Placeholder 4">
            <a:extLst>
              <a:ext uri="{FF2B5EF4-FFF2-40B4-BE49-F238E27FC236}">
                <a16:creationId xmlns:a16="http://schemas.microsoft.com/office/drawing/2014/main" id="{EF6E504D-5618-4C33-BFDD-B30308D34ED7}"/>
              </a:ext>
            </a:extLst>
          </p:cNvPr>
          <p:cNvSpPr>
            <a:spLocks noGrp="1"/>
          </p:cNvSpPr>
          <p:nvPr>
            <p:ph type="ftr" sz="quarter" idx="11"/>
          </p:nvPr>
        </p:nvSpPr>
        <p:spPr/>
        <p:txBody>
          <a:bodyPr/>
          <a:lstStyle/>
          <a:p>
            <a:endParaRPr lang="sv-SE"/>
          </a:p>
        </p:txBody>
      </p:sp>
      <p:sp>
        <p:nvSpPr>
          <p:cNvPr id="6" name="Slide Number Placeholder 5">
            <a:extLst>
              <a:ext uri="{FF2B5EF4-FFF2-40B4-BE49-F238E27FC236}">
                <a16:creationId xmlns:a16="http://schemas.microsoft.com/office/drawing/2014/main" id="{435828B1-4C31-4A04-AA28-159D9B91EEC9}"/>
              </a:ext>
            </a:extLst>
          </p:cNvPr>
          <p:cNvSpPr>
            <a:spLocks noGrp="1"/>
          </p:cNvSpPr>
          <p:nvPr>
            <p:ph type="sldNum" sz="quarter" idx="12"/>
          </p:nvPr>
        </p:nvSpPr>
        <p:spPr/>
        <p:txBody>
          <a:bodyPr/>
          <a:lstStyle/>
          <a:p>
            <a:fld id="{8F3018FF-61BC-419B-B61D-0E207498F19E}" type="slidenum">
              <a:rPr lang="sv-SE" smtClean="0"/>
              <a:t>‹#›</a:t>
            </a:fld>
            <a:endParaRPr lang="sv-SE"/>
          </a:p>
        </p:txBody>
      </p:sp>
    </p:spTree>
    <p:extLst>
      <p:ext uri="{BB962C8B-B14F-4D97-AF65-F5344CB8AC3E}">
        <p14:creationId xmlns:p14="http://schemas.microsoft.com/office/powerpoint/2010/main" val="3666285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6CF4FEB-ED4A-46D0-A338-CAB0D842E36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sv-SE"/>
          </a:p>
        </p:txBody>
      </p:sp>
      <p:sp>
        <p:nvSpPr>
          <p:cNvPr id="3" name="Text Placeholder 2">
            <a:extLst>
              <a:ext uri="{FF2B5EF4-FFF2-40B4-BE49-F238E27FC236}">
                <a16:creationId xmlns:a16="http://schemas.microsoft.com/office/drawing/2014/main" id="{A0082EB2-957B-48DF-8769-3619BEC12F1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v-SE"/>
          </a:p>
        </p:txBody>
      </p:sp>
      <p:sp>
        <p:nvSpPr>
          <p:cNvPr id="4" name="Date Placeholder 3">
            <a:extLst>
              <a:ext uri="{FF2B5EF4-FFF2-40B4-BE49-F238E27FC236}">
                <a16:creationId xmlns:a16="http://schemas.microsoft.com/office/drawing/2014/main" id="{DFC16F76-3EB7-44A3-A778-C0F7A9AEE5A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595CF3-DCD8-465F-80AE-A93C1948D342}" type="datetimeFigureOut">
              <a:rPr lang="sv-SE" smtClean="0"/>
              <a:t>2022-08-26</a:t>
            </a:fld>
            <a:endParaRPr lang="sv-SE"/>
          </a:p>
        </p:txBody>
      </p:sp>
      <p:sp>
        <p:nvSpPr>
          <p:cNvPr id="5" name="Footer Placeholder 4">
            <a:extLst>
              <a:ext uri="{FF2B5EF4-FFF2-40B4-BE49-F238E27FC236}">
                <a16:creationId xmlns:a16="http://schemas.microsoft.com/office/drawing/2014/main" id="{83852C45-78EC-44E8-B3C5-FEFC565CADB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v-SE"/>
          </a:p>
        </p:txBody>
      </p:sp>
      <p:sp>
        <p:nvSpPr>
          <p:cNvPr id="6" name="Slide Number Placeholder 5">
            <a:extLst>
              <a:ext uri="{FF2B5EF4-FFF2-40B4-BE49-F238E27FC236}">
                <a16:creationId xmlns:a16="http://schemas.microsoft.com/office/drawing/2014/main" id="{92474D62-16EE-476E-A7EA-92FCC47FF99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3018FF-61BC-419B-B61D-0E207498F19E}" type="slidenum">
              <a:rPr lang="sv-SE" smtClean="0"/>
              <a:t>‹#›</a:t>
            </a:fld>
            <a:endParaRPr lang="sv-SE"/>
          </a:p>
        </p:txBody>
      </p:sp>
    </p:spTree>
    <p:extLst>
      <p:ext uri="{BB962C8B-B14F-4D97-AF65-F5344CB8AC3E}">
        <p14:creationId xmlns:p14="http://schemas.microsoft.com/office/powerpoint/2010/main" val="28033255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7.emf"/><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8.emf"/><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29.emf"/></Relationships>
</file>

<file path=ppt/slides/_rels/slide3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3.emf"/><Relationship Id="rId2" Type="http://schemas.openxmlformats.org/officeDocument/2006/relationships/notesSlide" Target="../notesSlides/notesSlide38.xml"/><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3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8.emf"/><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gif"/><Relationship Id="rId1" Type="http://schemas.openxmlformats.org/officeDocument/2006/relationships/slideLayout" Target="../slideLayouts/slideLayout2.xml"/><Relationship Id="rId4" Type="http://schemas.openxmlformats.org/officeDocument/2006/relationships/image" Target="../media/image51.png"/></Relationships>
</file>

<file path=ppt/slides/_rels/slide57.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49.gif"/><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58.xml"/><Relationship Id="rId1" Type="http://schemas.openxmlformats.org/officeDocument/2006/relationships/slideLayout" Target="../slideLayouts/slideLayout2.xml"/><Relationship Id="rId4" Type="http://schemas.openxmlformats.org/officeDocument/2006/relationships/image" Target="../media/image55.PNG"/></Relationships>
</file>

<file path=ppt/slides/_rels/slide62.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61.xml"/><Relationship Id="rId1" Type="http://schemas.openxmlformats.org/officeDocument/2006/relationships/slideLayout" Target="../slideLayouts/slideLayout2.xml"/><Relationship Id="rId4" Type="http://schemas.openxmlformats.org/officeDocument/2006/relationships/image" Target="../media/image58.png"/></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60.emf"/><Relationship Id="rId2" Type="http://schemas.openxmlformats.org/officeDocument/2006/relationships/notesSlide" Target="../notesSlides/notesSlide67.xml"/><Relationship Id="rId1" Type="http://schemas.openxmlformats.org/officeDocument/2006/relationships/slideLayout" Target="../slideLayouts/slideLayout2.xml"/><Relationship Id="rId4" Type="http://schemas.openxmlformats.org/officeDocument/2006/relationships/image" Target="../media/image61.emf"/></Relationships>
</file>

<file path=ppt/slides/_rels/slide72.xml.rels><?xml version="1.0" encoding="UTF-8" standalone="yes"?>
<Relationships xmlns="http://schemas.openxmlformats.org/package/2006/relationships"><Relationship Id="rId3" Type="http://schemas.openxmlformats.org/officeDocument/2006/relationships/image" Target="../media/image62.emf"/><Relationship Id="rId2" Type="http://schemas.openxmlformats.org/officeDocument/2006/relationships/notesSlide" Target="../notesSlides/notesSlide68.xml"/><Relationship Id="rId1" Type="http://schemas.openxmlformats.org/officeDocument/2006/relationships/slideLayout" Target="../slideLayouts/slideLayout2.xml"/><Relationship Id="rId4" Type="http://schemas.openxmlformats.org/officeDocument/2006/relationships/image" Target="../media/image63.emf"/></Relationships>
</file>

<file path=ppt/slides/_rels/slide73.xml.rels><?xml version="1.0" encoding="UTF-8" standalone="yes"?>
<Relationships xmlns="http://schemas.openxmlformats.org/package/2006/relationships"><Relationship Id="rId3" Type="http://schemas.openxmlformats.org/officeDocument/2006/relationships/image" Target="../media/image64.emf"/><Relationship Id="rId2" Type="http://schemas.openxmlformats.org/officeDocument/2006/relationships/notesSlide" Target="../notesSlides/notesSlide69.xml"/><Relationship Id="rId1" Type="http://schemas.openxmlformats.org/officeDocument/2006/relationships/slideLayout" Target="../slideLayouts/slideLayout2.xml"/><Relationship Id="rId4" Type="http://schemas.openxmlformats.org/officeDocument/2006/relationships/image" Target="../media/image65.emf"/></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66.emf"/><Relationship Id="rId2" Type="http://schemas.openxmlformats.org/officeDocument/2006/relationships/notesSlide" Target="../notesSlides/notesSlide71.xml"/><Relationship Id="rId1" Type="http://schemas.openxmlformats.org/officeDocument/2006/relationships/slideLayout" Target="../slideLayouts/slideLayout2.xml"/><Relationship Id="rId4" Type="http://schemas.openxmlformats.org/officeDocument/2006/relationships/image" Target="../media/image67.emf"/></Relationships>
</file>

<file path=ppt/slides/_rels/slide76.xml.rels><?xml version="1.0" encoding="UTF-8" standalone="yes"?>
<Relationships xmlns="http://schemas.openxmlformats.org/package/2006/relationships"><Relationship Id="rId3" Type="http://schemas.openxmlformats.org/officeDocument/2006/relationships/image" Target="../media/image68.emf"/><Relationship Id="rId2" Type="http://schemas.openxmlformats.org/officeDocument/2006/relationships/notesSlide" Target="../notesSlides/notesSlide72.xml"/><Relationship Id="rId1" Type="http://schemas.openxmlformats.org/officeDocument/2006/relationships/slideLayout" Target="../slideLayouts/slideLayout2.xml"/><Relationship Id="rId4" Type="http://schemas.openxmlformats.org/officeDocument/2006/relationships/image" Target="../media/image69.emf"/></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png"/><Relationship Id="rId1" Type="http://schemas.openxmlformats.org/officeDocument/2006/relationships/slideLayout" Target="../slideLayouts/slideLayout2.xml"/><Relationship Id="rId4" Type="http://schemas.openxmlformats.org/officeDocument/2006/relationships/image" Target="../media/image72.png"/></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75.xml"/><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76.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77.xml"/><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78.xml"/><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notesSlide" Target="../notesSlides/notesSlide79.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78.png"/><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notesSlide" Target="../notesSlides/notesSlide8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F87DE1-5151-42FE-9A85-41E0A6B019E7}"/>
              </a:ext>
            </a:extLst>
          </p:cNvPr>
          <p:cNvSpPr>
            <a:spLocks noGrp="1"/>
          </p:cNvSpPr>
          <p:nvPr>
            <p:ph type="title"/>
          </p:nvPr>
        </p:nvSpPr>
        <p:spPr/>
        <p:txBody>
          <a:bodyPr>
            <a:normAutofit/>
          </a:bodyPr>
          <a:lstStyle/>
          <a:p>
            <a:r>
              <a:rPr lang="en-SE" b="1" dirty="0" err="1"/>
              <a:t>Ett</a:t>
            </a:r>
            <a:r>
              <a:rPr lang="en-SE" b="1" dirty="0"/>
              <a:t> </a:t>
            </a:r>
            <a:r>
              <a:rPr lang="en-SE" b="1"/>
              <a:t>pålitligt</a:t>
            </a:r>
            <a:r>
              <a:rPr lang="en-SE" b="1" dirty="0"/>
              <a:t> </a:t>
            </a:r>
            <a:r>
              <a:rPr lang="en-SE" b="1" dirty="0" err="1"/>
              <a:t>elsystem</a:t>
            </a:r>
            <a:r>
              <a:rPr lang="en-SE" b="1" dirty="0"/>
              <a:t> - Ingen </a:t>
            </a:r>
            <a:r>
              <a:rPr lang="en-SE" b="1" dirty="0" err="1"/>
              <a:t>självklarhet</a:t>
            </a:r>
            <a:endParaRPr lang="sv-SE" b="1" dirty="0"/>
          </a:p>
        </p:txBody>
      </p:sp>
      <p:sp>
        <p:nvSpPr>
          <p:cNvPr id="4" name="Content Placeholder 3">
            <a:extLst>
              <a:ext uri="{FF2B5EF4-FFF2-40B4-BE49-F238E27FC236}">
                <a16:creationId xmlns:a16="http://schemas.microsoft.com/office/drawing/2014/main" id="{39284DEE-6965-48A2-AB52-9BD278A305C6}"/>
              </a:ext>
            </a:extLst>
          </p:cNvPr>
          <p:cNvSpPr>
            <a:spLocks noGrp="1"/>
          </p:cNvSpPr>
          <p:nvPr>
            <p:ph idx="1"/>
          </p:nvPr>
        </p:nvSpPr>
        <p:spPr/>
        <p:txBody>
          <a:bodyPr/>
          <a:lstStyle/>
          <a:p>
            <a:pPr marL="0" indent="0">
              <a:buNone/>
            </a:pPr>
            <a:r>
              <a:rPr lang="sv-SE" dirty="0"/>
              <a:t>Peter Mellberg 202</a:t>
            </a:r>
            <a:r>
              <a:rPr lang="en-SE" dirty="0"/>
              <a:t>2</a:t>
            </a:r>
            <a:r>
              <a:rPr lang="sv-SE" dirty="0"/>
              <a:t>-</a:t>
            </a:r>
            <a:r>
              <a:rPr lang="en-SE" dirty="0"/>
              <a:t>08</a:t>
            </a:r>
            <a:r>
              <a:rPr lang="sv-SE" dirty="0"/>
              <a:t>-</a:t>
            </a:r>
            <a:r>
              <a:rPr lang="en-SE"/>
              <a:t>26 R17</a:t>
            </a:r>
            <a:endParaRPr lang="sv-SE" dirty="0"/>
          </a:p>
        </p:txBody>
      </p:sp>
      <p:pic>
        <p:nvPicPr>
          <p:cNvPr id="5" name="Picture 4">
            <a:extLst>
              <a:ext uri="{FF2B5EF4-FFF2-40B4-BE49-F238E27FC236}">
                <a16:creationId xmlns:a16="http://schemas.microsoft.com/office/drawing/2014/main" id="{260EAE95-8B22-4631-B4C4-DB542C55A53D}"/>
              </a:ext>
            </a:extLst>
          </p:cNvPr>
          <p:cNvPicPr>
            <a:picLocks noChangeAspect="1"/>
          </p:cNvPicPr>
          <p:nvPr/>
        </p:nvPicPr>
        <p:blipFill>
          <a:blip r:embed="rId3"/>
          <a:stretch>
            <a:fillRect/>
          </a:stretch>
        </p:blipFill>
        <p:spPr>
          <a:xfrm>
            <a:off x="1721644" y="2624793"/>
            <a:ext cx="8748712" cy="3868082"/>
          </a:xfrm>
          <a:prstGeom prst="rect">
            <a:avLst/>
          </a:prstGeom>
        </p:spPr>
      </p:pic>
    </p:spTree>
    <p:extLst>
      <p:ext uri="{BB962C8B-B14F-4D97-AF65-F5344CB8AC3E}">
        <p14:creationId xmlns:p14="http://schemas.microsoft.com/office/powerpoint/2010/main" val="8347228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F87DE1-5151-42FE-9A85-41E0A6B019E7}"/>
              </a:ext>
            </a:extLst>
          </p:cNvPr>
          <p:cNvSpPr>
            <a:spLocks noGrp="1"/>
          </p:cNvSpPr>
          <p:nvPr>
            <p:ph type="title"/>
          </p:nvPr>
        </p:nvSpPr>
        <p:spPr/>
        <p:txBody>
          <a:bodyPr>
            <a:normAutofit/>
          </a:bodyPr>
          <a:lstStyle/>
          <a:p>
            <a:r>
              <a:rPr lang="sv-SE" sz="4000" b="1" dirty="0"/>
              <a:t>Framtidens El</a:t>
            </a:r>
            <a:r>
              <a:rPr lang="en-SE" sz="4000" b="1" dirty="0"/>
              <a:t>s</a:t>
            </a:r>
            <a:r>
              <a:rPr lang="sv-SE" sz="4000" b="1" dirty="0"/>
              <a:t>ystem</a:t>
            </a:r>
          </a:p>
        </p:txBody>
      </p:sp>
      <p:sp>
        <p:nvSpPr>
          <p:cNvPr id="4" name="Content Placeholder 3">
            <a:extLst>
              <a:ext uri="{FF2B5EF4-FFF2-40B4-BE49-F238E27FC236}">
                <a16:creationId xmlns:a16="http://schemas.microsoft.com/office/drawing/2014/main" id="{39284DEE-6965-48A2-AB52-9BD278A305C6}"/>
              </a:ext>
            </a:extLst>
          </p:cNvPr>
          <p:cNvSpPr>
            <a:spLocks noGrp="1"/>
          </p:cNvSpPr>
          <p:nvPr>
            <p:ph idx="1"/>
          </p:nvPr>
        </p:nvSpPr>
        <p:spPr>
          <a:xfrm>
            <a:off x="838199" y="1825625"/>
            <a:ext cx="10818181" cy="4351338"/>
          </a:xfrm>
        </p:spPr>
        <p:txBody>
          <a:bodyPr/>
          <a:lstStyle/>
          <a:p>
            <a:r>
              <a:rPr lang="sv-SE" dirty="0"/>
              <a:t>Det är mycket vi inte vet</a:t>
            </a:r>
          </a:p>
          <a:p>
            <a:pPr lvl="1"/>
            <a:r>
              <a:rPr lang="sv-SE" sz="2000" dirty="0"/>
              <a:t>Hur kommer marknaden att se ut?</a:t>
            </a:r>
          </a:p>
          <a:p>
            <a:pPr lvl="1"/>
            <a:r>
              <a:rPr lang="sv-SE" sz="2000" dirty="0"/>
              <a:t>Hur kommer politiken att se ut i Sverige, Norden, EU, Världen</a:t>
            </a:r>
          </a:p>
          <a:p>
            <a:pPr lvl="1"/>
            <a:r>
              <a:rPr lang="sv-SE" sz="2000" dirty="0"/>
              <a:t>Hur kommer bas och reglerkraft säkras (kärnkraft, råvaror som kol, olja och gas)</a:t>
            </a:r>
          </a:p>
          <a:p>
            <a:pPr lvl="1"/>
            <a:r>
              <a:rPr lang="sv-SE" sz="2000" dirty="0"/>
              <a:t>Hur fort kommer tekni</a:t>
            </a:r>
            <a:r>
              <a:rPr lang="en-SE" sz="2000" dirty="0"/>
              <a:t>k</a:t>
            </a:r>
            <a:r>
              <a:rPr lang="sv-SE" sz="2000" dirty="0"/>
              <a:t>utvecklingen att gå? </a:t>
            </a:r>
          </a:p>
          <a:p>
            <a:pPr lvl="1"/>
            <a:r>
              <a:rPr lang="sv-SE" sz="2000" dirty="0"/>
              <a:t>Hur mycket kommer elförbrukningen att öka?</a:t>
            </a:r>
          </a:p>
          <a:p>
            <a:pPr lvl="1"/>
            <a:r>
              <a:rPr lang="sv-SE" sz="2000" dirty="0"/>
              <a:t>Vilka lösningar för elnäten kommer att finnas? (tex nätutbyggnad, lagring, vehicle to grid)</a:t>
            </a:r>
          </a:p>
          <a:p>
            <a:pPr lvl="1"/>
            <a:r>
              <a:rPr lang="sv-SE" sz="2000" dirty="0"/>
              <a:t>Ju längre fram man tittar desto större är osäkerheterna, ingen vet.</a:t>
            </a:r>
            <a:endParaRPr lang="en-SE" sz="2000" dirty="0"/>
          </a:p>
          <a:p>
            <a:pPr lvl="1"/>
            <a:r>
              <a:rPr lang="en-GB" sz="2000" dirty="0"/>
              <a:t>M</a:t>
            </a:r>
            <a:r>
              <a:rPr lang="en-SE" sz="2000" dirty="0"/>
              <a:t>en </a:t>
            </a:r>
            <a:r>
              <a:rPr lang="en-SE" sz="2000" dirty="0" err="1"/>
              <a:t>alla</a:t>
            </a:r>
            <a:r>
              <a:rPr lang="en-SE" sz="2000" dirty="0"/>
              <a:t> </a:t>
            </a:r>
            <a:r>
              <a:rPr lang="en-SE" sz="2000" dirty="0" err="1"/>
              <a:t>förväntar</a:t>
            </a:r>
            <a:r>
              <a:rPr lang="en-SE" sz="2000" dirty="0"/>
              <a:t> sig att el </a:t>
            </a:r>
            <a:r>
              <a:rPr lang="en-SE" sz="2000" dirty="0" err="1"/>
              <a:t>alltid</a:t>
            </a:r>
            <a:r>
              <a:rPr lang="en-SE" sz="2000" dirty="0"/>
              <a:t> </a:t>
            </a:r>
            <a:r>
              <a:rPr lang="en-SE" sz="2000" dirty="0" err="1"/>
              <a:t>finns</a:t>
            </a:r>
            <a:r>
              <a:rPr lang="en-SE" sz="2000" dirty="0"/>
              <a:t> i </a:t>
            </a:r>
            <a:r>
              <a:rPr lang="en-SE" sz="2000" dirty="0" err="1"/>
              <a:t>våra</a:t>
            </a:r>
            <a:r>
              <a:rPr lang="en-SE" sz="2000" dirty="0"/>
              <a:t> </a:t>
            </a:r>
            <a:r>
              <a:rPr lang="en-SE" sz="2000" dirty="0" err="1"/>
              <a:t>eluttag</a:t>
            </a:r>
            <a:r>
              <a:rPr lang="en-SE" sz="2000" dirty="0"/>
              <a:t>!</a:t>
            </a:r>
          </a:p>
          <a:p>
            <a:pPr lvl="1"/>
            <a:r>
              <a:rPr lang="en-SE" sz="2000" dirty="0" err="1"/>
              <a:t>Säker</a:t>
            </a:r>
            <a:r>
              <a:rPr lang="en-SE" sz="2000" dirty="0"/>
              <a:t> </a:t>
            </a:r>
            <a:r>
              <a:rPr lang="en-SE" sz="2000" dirty="0" err="1"/>
              <a:t>tillgång</a:t>
            </a:r>
            <a:r>
              <a:rPr lang="en-SE" sz="2000" dirty="0"/>
              <a:t> till el är </a:t>
            </a:r>
            <a:r>
              <a:rPr lang="en-SE" sz="2000" dirty="0" err="1"/>
              <a:t>grunden</a:t>
            </a:r>
            <a:r>
              <a:rPr lang="en-SE" sz="2000" dirty="0"/>
              <a:t> till </a:t>
            </a:r>
            <a:r>
              <a:rPr lang="en-SE" sz="2000" dirty="0" err="1"/>
              <a:t>hela</a:t>
            </a:r>
            <a:r>
              <a:rPr lang="en-SE" sz="2000" dirty="0"/>
              <a:t> vår </a:t>
            </a:r>
            <a:r>
              <a:rPr lang="en-SE" sz="2000" dirty="0" err="1"/>
              <a:t>välfärd</a:t>
            </a:r>
            <a:r>
              <a:rPr lang="en-SE" sz="2000" dirty="0"/>
              <a:t>!</a:t>
            </a:r>
          </a:p>
          <a:p>
            <a:pPr lvl="1"/>
            <a:r>
              <a:rPr lang="en-SE" sz="2000" b="1" dirty="0"/>
              <a:t>Det är inte </a:t>
            </a:r>
            <a:r>
              <a:rPr lang="en-SE" sz="2000" b="1" dirty="0" err="1"/>
              <a:t>självklart</a:t>
            </a:r>
            <a:r>
              <a:rPr lang="en-GB" sz="2000" b="1" dirty="0"/>
              <a:t> </a:t>
            </a:r>
            <a:r>
              <a:rPr lang="en-GB" sz="2000" b="1" dirty="0" err="1"/>
              <a:t>framöver</a:t>
            </a:r>
            <a:r>
              <a:rPr lang="en-SE" sz="2000" b="1" dirty="0"/>
              <a:t>!</a:t>
            </a:r>
            <a:endParaRPr lang="sv-SE" sz="2000" b="1" dirty="0"/>
          </a:p>
        </p:txBody>
      </p:sp>
      <p:pic>
        <p:nvPicPr>
          <p:cNvPr id="5" name="Picture 4">
            <a:extLst>
              <a:ext uri="{FF2B5EF4-FFF2-40B4-BE49-F238E27FC236}">
                <a16:creationId xmlns:a16="http://schemas.microsoft.com/office/drawing/2014/main" id="{566CDF22-3A58-435F-882C-35590D2ADDA8}"/>
              </a:ext>
            </a:extLst>
          </p:cNvPr>
          <p:cNvPicPr>
            <a:picLocks noChangeAspect="1"/>
          </p:cNvPicPr>
          <p:nvPr/>
        </p:nvPicPr>
        <p:blipFill>
          <a:blip r:embed="rId3"/>
          <a:stretch>
            <a:fillRect/>
          </a:stretch>
        </p:blipFill>
        <p:spPr>
          <a:xfrm>
            <a:off x="8977410" y="120650"/>
            <a:ext cx="3064417" cy="2146300"/>
          </a:xfrm>
          <a:prstGeom prst="rect">
            <a:avLst/>
          </a:prstGeom>
        </p:spPr>
      </p:pic>
    </p:spTree>
    <p:extLst>
      <p:ext uri="{BB962C8B-B14F-4D97-AF65-F5344CB8AC3E}">
        <p14:creationId xmlns:p14="http://schemas.microsoft.com/office/powerpoint/2010/main" val="30421228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C27C11-18DB-4AB7-A0AB-7BAC174B3C1F}"/>
              </a:ext>
            </a:extLst>
          </p:cNvPr>
          <p:cNvSpPr>
            <a:spLocks noGrp="1"/>
          </p:cNvSpPr>
          <p:nvPr>
            <p:ph type="title"/>
          </p:nvPr>
        </p:nvSpPr>
        <p:spPr/>
        <p:txBody>
          <a:bodyPr/>
          <a:lstStyle/>
          <a:p>
            <a:r>
              <a:rPr lang="en-SE" dirty="0" err="1"/>
              <a:t>Innehåll</a:t>
            </a:r>
            <a:endParaRPr lang="en-SE" dirty="0"/>
          </a:p>
        </p:txBody>
      </p:sp>
      <p:sp>
        <p:nvSpPr>
          <p:cNvPr id="3" name="Content Placeholder 2">
            <a:extLst>
              <a:ext uri="{FF2B5EF4-FFF2-40B4-BE49-F238E27FC236}">
                <a16:creationId xmlns:a16="http://schemas.microsoft.com/office/drawing/2014/main" id="{FCC69ED0-98AE-4127-A3D6-1207236C9F99}"/>
              </a:ext>
            </a:extLst>
          </p:cNvPr>
          <p:cNvSpPr>
            <a:spLocks noGrp="1"/>
          </p:cNvSpPr>
          <p:nvPr>
            <p:ph idx="1"/>
          </p:nvPr>
        </p:nvSpPr>
        <p:spPr/>
        <p:txBody>
          <a:bodyPr>
            <a:normAutofit fontScale="55000" lnSpcReduction="20000"/>
          </a:bodyPr>
          <a:lstStyle/>
          <a:p>
            <a:pPr marL="514350" indent="-514350">
              <a:buFont typeface="+mj-lt"/>
              <a:buAutoNum type="arabicPeriod"/>
            </a:pPr>
            <a:r>
              <a:rPr lang="en-SE" dirty="0" err="1"/>
              <a:t>Elsystemets</a:t>
            </a:r>
            <a:r>
              <a:rPr lang="en-SE" dirty="0"/>
              <a:t> </a:t>
            </a:r>
            <a:r>
              <a:rPr lang="en-SE" dirty="0" err="1"/>
              <a:t>syfte</a:t>
            </a:r>
            <a:endParaRPr lang="en-SE" dirty="0"/>
          </a:p>
          <a:p>
            <a:pPr marL="514350" indent="-514350">
              <a:buFont typeface="+mj-lt"/>
              <a:buAutoNum type="arabicPeriod"/>
            </a:pPr>
            <a:r>
              <a:rPr lang="en-SE" dirty="0" err="1"/>
              <a:t>Sveriges</a:t>
            </a:r>
            <a:r>
              <a:rPr lang="en-SE" dirty="0"/>
              <a:t> </a:t>
            </a:r>
            <a:r>
              <a:rPr lang="en-SE" dirty="0" err="1"/>
              <a:t>elsystem</a:t>
            </a:r>
            <a:r>
              <a:rPr lang="en-SE" dirty="0"/>
              <a:t> och </a:t>
            </a:r>
            <a:r>
              <a:rPr lang="en-SE" dirty="0" err="1"/>
              <a:t>elområden</a:t>
            </a:r>
            <a:endParaRPr lang="en-SE" dirty="0"/>
          </a:p>
          <a:p>
            <a:pPr marL="514350" indent="-514350">
              <a:buFont typeface="+mj-lt"/>
              <a:buAutoNum type="arabicPeriod"/>
            </a:pPr>
            <a:r>
              <a:rPr lang="en-SE" dirty="0"/>
              <a:t>Vad är </a:t>
            </a:r>
            <a:r>
              <a:rPr lang="en-SE" dirty="0" err="1"/>
              <a:t>elbrist</a:t>
            </a:r>
            <a:r>
              <a:rPr lang="en-SE" dirty="0"/>
              <a:t>, effekt och </a:t>
            </a:r>
            <a:r>
              <a:rPr lang="en-SE" dirty="0" err="1"/>
              <a:t>energi</a:t>
            </a:r>
            <a:r>
              <a:rPr lang="en-SE" dirty="0"/>
              <a:t>?</a:t>
            </a:r>
          </a:p>
          <a:p>
            <a:pPr marL="514350" indent="-514350">
              <a:buFont typeface="+mj-lt"/>
              <a:buAutoNum type="arabicPeriod"/>
            </a:pPr>
            <a:r>
              <a:rPr lang="en-SE" dirty="0" err="1"/>
              <a:t>Effektbalans</a:t>
            </a:r>
            <a:endParaRPr lang="en-SE" dirty="0"/>
          </a:p>
          <a:p>
            <a:pPr marL="514350" indent="-514350">
              <a:buFont typeface="+mj-lt"/>
              <a:buAutoNum type="arabicPeriod"/>
            </a:pPr>
            <a:r>
              <a:rPr lang="en-SE" dirty="0" err="1"/>
              <a:t>Elsystemet</a:t>
            </a:r>
            <a:r>
              <a:rPr lang="en-SE" dirty="0"/>
              <a:t> design, risker</a:t>
            </a:r>
            <a:r>
              <a:rPr lang="en-GB" dirty="0"/>
              <a:t> </a:t>
            </a:r>
            <a:r>
              <a:rPr lang="en-GB" dirty="0" err="1"/>
              <a:t>och</a:t>
            </a:r>
            <a:r>
              <a:rPr lang="en-SE" dirty="0"/>
              <a:t> </a:t>
            </a:r>
            <a:r>
              <a:rPr lang="en-SE" dirty="0" err="1"/>
              <a:t>leveranssäkerhet</a:t>
            </a:r>
            <a:endParaRPr lang="en-SE" dirty="0"/>
          </a:p>
          <a:p>
            <a:pPr marL="514350" indent="-514350">
              <a:buFont typeface="+mj-lt"/>
              <a:buAutoNum type="arabicPeriod"/>
            </a:pPr>
            <a:r>
              <a:rPr lang="en-SE" dirty="0"/>
              <a:t>Olika </a:t>
            </a:r>
            <a:r>
              <a:rPr lang="en-SE" dirty="0" err="1"/>
              <a:t>kraftslags</a:t>
            </a:r>
            <a:r>
              <a:rPr lang="en-SE" dirty="0"/>
              <a:t> </a:t>
            </a:r>
            <a:r>
              <a:rPr lang="en-SE" dirty="0" err="1"/>
              <a:t>egenskaper</a:t>
            </a:r>
            <a:endParaRPr lang="en-SE" dirty="0"/>
          </a:p>
          <a:p>
            <a:pPr marL="514350" indent="-514350">
              <a:buFont typeface="+mj-lt"/>
              <a:buAutoNum type="arabicPeriod"/>
            </a:pPr>
            <a:r>
              <a:rPr lang="en-SE" dirty="0"/>
              <a:t>Vad är </a:t>
            </a:r>
            <a:r>
              <a:rPr lang="en-SE" dirty="0" err="1"/>
              <a:t>problemet</a:t>
            </a:r>
            <a:r>
              <a:rPr lang="en-SE" dirty="0"/>
              <a:t>?</a:t>
            </a:r>
          </a:p>
          <a:p>
            <a:pPr marL="514350" indent="-514350">
              <a:buFont typeface="+mj-lt"/>
              <a:buAutoNum type="arabicPeriod"/>
            </a:pPr>
            <a:r>
              <a:rPr lang="en-SE" dirty="0" err="1"/>
              <a:t>Sveriges</a:t>
            </a:r>
            <a:r>
              <a:rPr lang="en-SE" dirty="0"/>
              <a:t> </a:t>
            </a:r>
            <a:r>
              <a:rPr lang="en-SE" dirty="0" err="1"/>
              <a:t>Elproduktion</a:t>
            </a:r>
            <a:r>
              <a:rPr lang="en-SE" dirty="0"/>
              <a:t> 2021</a:t>
            </a:r>
          </a:p>
          <a:p>
            <a:pPr marL="514350" indent="-514350">
              <a:buFont typeface="+mj-lt"/>
              <a:buAutoNum type="arabicPeriod"/>
            </a:pPr>
            <a:r>
              <a:rPr lang="en-SE" dirty="0" err="1"/>
              <a:t>Ökad</a:t>
            </a:r>
            <a:r>
              <a:rPr lang="en-SE" dirty="0"/>
              <a:t> </a:t>
            </a:r>
            <a:r>
              <a:rPr lang="en-SE" dirty="0" err="1"/>
              <a:t>konsumtion</a:t>
            </a:r>
            <a:endParaRPr lang="en-SE" dirty="0"/>
          </a:p>
          <a:p>
            <a:pPr marL="514350" indent="-514350">
              <a:buFont typeface="+mj-lt"/>
              <a:buAutoNum type="arabicPeriod"/>
            </a:pPr>
            <a:r>
              <a:rPr lang="en-SE" dirty="0" err="1"/>
              <a:t>Varför</a:t>
            </a:r>
            <a:r>
              <a:rPr lang="en-SE" dirty="0"/>
              <a:t> blir det så </a:t>
            </a:r>
            <a:r>
              <a:rPr lang="en-SE" dirty="0" err="1"/>
              <a:t>dyrt</a:t>
            </a:r>
            <a:endParaRPr lang="en-GB" dirty="0"/>
          </a:p>
          <a:p>
            <a:pPr marL="514350" indent="-514350">
              <a:buFont typeface="+mj-lt"/>
              <a:buAutoNum type="arabicPeriod"/>
            </a:pPr>
            <a:r>
              <a:rPr lang="en-GB" dirty="0" err="1"/>
              <a:t>En</a:t>
            </a:r>
            <a:r>
              <a:rPr lang="en-GB" dirty="0"/>
              <a:t> </a:t>
            </a:r>
            <a:r>
              <a:rPr lang="en-GB" dirty="0" err="1"/>
              <a:t>närmare</a:t>
            </a:r>
            <a:r>
              <a:rPr lang="en-GB" dirty="0"/>
              <a:t> </a:t>
            </a:r>
            <a:r>
              <a:rPr lang="en-GB" dirty="0" err="1"/>
              <a:t>titt</a:t>
            </a:r>
            <a:r>
              <a:rPr lang="en-GB" dirty="0"/>
              <a:t> </a:t>
            </a:r>
            <a:r>
              <a:rPr lang="en-GB" dirty="0" err="1"/>
              <a:t>på</a:t>
            </a:r>
            <a:r>
              <a:rPr lang="en-GB" dirty="0"/>
              <a:t> Januari 2040</a:t>
            </a:r>
            <a:endParaRPr lang="en-SE" dirty="0"/>
          </a:p>
          <a:p>
            <a:pPr marL="514350" indent="-514350">
              <a:buFont typeface="+mj-lt"/>
              <a:buAutoNum type="arabicPeriod"/>
            </a:pPr>
            <a:r>
              <a:rPr lang="en-SE" dirty="0"/>
              <a:t>Lagring</a:t>
            </a:r>
          </a:p>
          <a:p>
            <a:pPr marL="514350" indent="-514350">
              <a:buFont typeface="+mj-lt"/>
              <a:buAutoNum type="arabicPeriod"/>
            </a:pPr>
            <a:r>
              <a:rPr lang="en-SE" dirty="0"/>
              <a:t>Vad kan jag </a:t>
            </a:r>
            <a:r>
              <a:rPr lang="en-SE" dirty="0" err="1"/>
              <a:t>göra</a:t>
            </a:r>
            <a:r>
              <a:rPr lang="en-SE" dirty="0"/>
              <a:t> </a:t>
            </a:r>
            <a:r>
              <a:rPr lang="en-SE" dirty="0" err="1"/>
              <a:t>själv</a:t>
            </a:r>
            <a:endParaRPr lang="en-SE" dirty="0"/>
          </a:p>
          <a:p>
            <a:pPr marL="514350" indent="-514350">
              <a:buFont typeface="+mj-lt"/>
              <a:buAutoNum type="arabicPeriod"/>
            </a:pPr>
            <a:r>
              <a:rPr lang="en-SE" dirty="0" err="1"/>
              <a:t>Möjlig</a:t>
            </a:r>
            <a:r>
              <a:rPr lang="en-SE" dirty="0"/>
              <a:t> </a:t>
            </a:r>
            <a:r>
              <a:rPr lang="en-SE" dirty="0" err="1"/>
              <a:t>lösning</a:t>
            </a:r>
            <a:r>
              <a:rPr lang="en-SE" dirty="0"/>
              <a:t> 2040</a:t>
            </a:r>
          </a:p>
          <a:p>
            <a:pPr marL="514350" indent="-514350">
              <a:buFont typeface="+mj-lt"/>
              <a:buAutoNum type="arabicPeriod"/>
            </a:pPr>
            <a:r>
              <a:rPr lang="en-SE" dirty="0"/>
              <a:t>Summering</a:t>
            </a:r>
          </a:p>
        </p:txBody>
      </p:sp>
    </p:spTree>
    <p:extLst>
      <p:ext uri="{BB962C8B-B14F-4D97-AF65-F5344CB8AC3E}">
        <p14:creationId xmlns:p14="http://schemas.microsoft.com/office/powerpoint/2010/main" val="37581525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ACC01A5-FE2B-4051-AC41-516C566D69BD}"/>
              </a:ext>
            </a:extLst>
          </p:cNvPr>
          <p:cNvPicPr>
            <a:picLocks noChangeAspect="1"/>
          </p:cNvPicPr>
          <p:nvPr/>
        </p:nvPicPr>
        <p:blipFill>
          <a:blip r:embed="rId3"/>
          <a:stretch>
            <a:fillRect/>
          </a:stretch>
        </p:blipFill>
        <p:spPr>
          <a:xfrm>
            <a:off x="6479667" y="1632724"/>
            <a:ext cx="3247611" cy="2194993"/>
          </a:xfrm>
          <a:prstGeom prst="rect">
            <a:avLst/>
          </a:prstGeom>
        </p:spPr>
      </p:pic>
      <p:sp>
        <p:nvSpPr>
          <p:cNvPr id="9" name="Rectangle: Rounded Corners 8">
            <a:extLst>
              <a:ext uri="{FF2B5EF4-FFF2-40B4-BE49-F238E27FC236}">
                <a16:creationId xmlns:a16="http://schemas.microsoft.com/office/drawing/2014/main" id="{46DECA60-8CCF-417F-81E9-B2F24CD983E9}"/>
              </a:ext>
            </a:extLst>
          </p:cNvPr>
          <p:cNvSpPr/>
          <p:nvPr/>
        </p:nvSpPr>
        <p:spPr>
          <a:xfrm>
            <a:off x="8593667" y="2226733"/>
            <a:ext cx="745064" cy="881788"/>
          </a:xfrm>
          <a:prstGeom prst="roundRect">
            <a:avLst/>
          </a:prstGeom>
          <a:solidFill>
            <a:schemeClr val="bg1">
              <a:lumMod val="75000"/>
              <a:alpha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SE"/>
          </a:p>
        </p:txBody>
      </p:sp>
      <p:sp>
        <p:nvSpPr>
          <p:cNvPr id="8" name="Rectangle: Rounded Corners 7">
            <a:extLst>
              <a:ext uri="{FF2B5EF4-FFF2-40B4-BE49-F238E27FC236}">
                <a16:creationId xmlns:a16="http://schemas.microsoft.com/office/drawing/2014/main" id="{A67EBD2F-5198-4CA8-9DD0-4F7976D84A68}"/>
              </a:ext>
            </a:extLst>
          </p:cNvPr>
          <p:cNvSpPr/>
          <p:nvPr/>
        </p:nvSpPr>
        <p:spPr>
          <a:xfrm>
            <a:off x="9908424" y="1457912"/>
            <a:ext cx="1999969" cy="2501346"/>
          </a:xfrm>
          <a:prstGeom prst="roundRect">
            <a:avLst>
              <a:gd name="adj" fmla="val 14541"/>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SE"/>
          </a:p>
        </p:txBody>
      </p:sp>
      <p:sp>
        <p:nvSpPr>
          <p:cNvPr id="2" name="Title 1">
            <a:extLst>
              <a:ext uri="{FF2B5EF4-FFF2-40B4-BE49-F238E27FC236}">
                <a16:creationId xmlns:a16="http://schemas.microsoft.com/office/drawing/2014/main" id="{1E0E13FB-F868-4313-9456-AC9649D5D941}"/>
              </a:ext>
            </a:extLst>
          </p:cNvPr>
          <p:cNvSpPr>
            <a:spLocks noGrp="1"/>
          </p:cNvSpPr>
          <p:nvPr>
            <p:ph type="title"/>
          </p:nvPr>
        </p:nvSpPr>
        <p:spPr/>
        <p:txBody>
          <a:bodyPr>
            <a:normAutofit/>
          </a:bodyPr>
          <a:lstStyle/>
          <a:p>
            <a:r>
              <a:rPr lang="sv-SE" sz="4000" b="1" dirty="0"/>
              <a:t>E</a:t>
            </a:r>
            <a:r>
              <a:rPr lang="en-SE" sz="4000" b="1" dirty="0"/>
              <a:t>l</a:t>
            </a:r>
            <a:r>
              <a:rPr lang="sv-SE" sz="4000" b="1" dirty="0"/>
              <a:t>system</a:t>
            </a:r>
            <a:r>
              <a:rPr lang="en-SE" sz="4000" b="1" dirty="0" err="1"/>
              <a:t>ets</a:t>
            </a:r>
            <a:r>
              <a:rPr lang="sv-SE" sz="4000" b="1" dirty="0"/>
              <a:t> Syfte</a:t>
            </a:r>
          </a:p>
        </p:txBody>
      </p:sp>
      <p:sp>
        <p:nvSpPr>
          <p:cNvPr id="3" name="Content Placeholder 2">
            <a:extLst>
              <a:ext uri="{FF2B5EF4-FFF2-40B4-BE49-F238E27FC236}">
                <a16:creationId xmlns:a16="http://schemas.microsoft.com/office/drawing/2014/main" id="{C0A9CEA3-0D7E-4A65-8509-387401A8FBAD}"/>
              </a:ext>
            </a:extLst>
          </p:cNvPr>
          <p:cNvSpPr>
            <a:spLocks noGrp="1"/>
          </p:cNvSpPr>
          <p:nvPr>
            <p:ph idx="1"/>
          </p:nvPr>
        </p:nvSpPr>
        <p:spPr>
          <a:xfrm>
            <a:off x="832559" y="1632724"/>
            <a:ext cx="5398517" cy="3264849"/>
          </a:xfrm>
        </p:spPr>
        <p:txBody>
          <a:bodyPr>
            <a:normAutofit lnSpcReduction="10000"/>
          </a:bodyPr>
          <a:lstStyle/>
          <a:p>
            <a:r>
              <a:rPr lang="sv-SE" sz="2400" dirty="0"/>
              <a:t>E</a:t>
            </a:r>
            <a:r>
              <a:rPr lang="en-SE" sz="2400" dirty="0"/>
              <a:t>l</a:t>
            </a:r>
            <a:r>
              <a:rPr lang="sv-SE" sz="2400" dirty="0"/>
              <a:t>system</a:t>
            </a:r>
            <a:r>
              <a:rPr lang="en-SE" sz="2400" dirty="0"/>
              <a:t>et</a:t>
            </a:r>
            <a:r>
              <a:rPr lang="sv-SE" sz="2400" dirty="0"/>
              <a:t> är bygg</a:t>
            </a:r>
            <a:r>
              <a:rPr lang="en-SE" sz="2400" dirty="0"/>
              <a:t>t</a:t>
            </a:r>
            <a:r>
              <a:rPr lang="sv-SE" sz="2400" dirty="0"/>
              <a:t> för ett </a:t>
            </a:r>
            <a:r>
              <a:rPr lang="sv-SE" sz="2400" b="1" dirty="0"/>
              <a:t>primärt syfte</a:t>
            </a:r>
            <a:endParaRPr lang="en-SE" sz="2400" b="1" dirty="0"/>
          </a:p>
          <a:p>
            <a:r>
              <a:rPr lang="en-SE" sz="2400" dirty="0"/>
              <a:t>Sen </a:t>
            </a:r>
            <a:r>
              <a:rPr lang="en-SE" sz="2400" dirty="0" err="1"/>
              <a:t>finns</a:t>
            </a:r>
            <a:r>
              <a:rPr lang="en-SE" sz="2400" dirty="0"/>
              <a:t> </a:t>
            </a:r>
            <a:r>
              <a:rPr lang="en-SE" sz="2400" dirty="0" err="1"/>
              <a:t>sekundära</a:t>
            </a:r>
            <a:r>
              <a:rPr lang="en-SE" sz="2400" dirty="0"/>
              <a:t> </a:t>
            </a:r>
            <a:r>
              <a:rPr lang="en-SE" sz="2400" dirty="0" err="1"/>
              <a:t>syften</a:t>
            </a:r>
            <a:r>
              <a:rPr lang="en-SE" sz="2400" dirty="0"/>
              <a:t> </a:t>
            </a:r>
            <a:r>
              <a:rPr lang="en-SE" sz="2400" dirty="0" err="1"/>
              <a:t>som</a:t>
            </a:r>
            <a:r>
              <a:rPr lang="en-SE" sz="2400" dirty="0"/>
              <a:t> </a:t>
            </a:r>
            <a:r>
              <a:rPr lang="sv-SE" sz="2400" dirty="0"/>
              <a:t>”klimatsmart”, ”hållbar”, ”</a:t>
            </a:r>
            <a:r>
              <a:rPr lang="en-SE" sz="2400" dirty="0"/>
              <a:t>g</a:t>
            </a:r>
            <a:r>
              <a:rPr lang="sv-SE" sz="2400" dirty="0"/>
              <a:t>rön” etc.</a:t>
            </a:r>
            <a:r>
              <a:rPr lang="en-SE" sz="2400" dirty="0"/>
              <a:t> </a:t>
            </a:r>
          </a:p>
          <a:p>
            <a:r>
              <a:rPr lang="sv-SE" sz="2400" dirty="0"/>
              <a:t>Sekundära syften </a:t>
            </a:r>
            <a:r>
              <a:rPr lang="en-SE" sz="2400" dirty="0"/>
              <a:t>kan</a:t>
            </a:r>
            <a:r>
              <a:rPr lang="sv-SE" sz="2400" dirty="0"/>
              <a:t> </a:t>
            </a:r>
            <a:r>
              <a:rPr lang="en-SE" sz="2400" dirty="0"/>
              <a:t>dock </a:t>
            </a:r>
            <a:r>
              <a:rPr lang="sv-SE" sz="2400" dirty="0"/>
              <a:t>aldrig prioriteras över det primära</a:t>
            </a:r>
          </a:p>
          <a:p>
            <a:r>
              <a:rPr lang="sv-SE" sz="2400" b="1" dirty="0"/>
              <a:t>Därför är det viktigt att klarera det primära syftet </a:t>
            </a:r>
            <a:endParaRPr lang="en-SE" sz="2400" b="1" dirty="0"/>
          </a:p>
          <a:p>
            <a:pPr lvl="1"/>
            <a:r>
              <a:rPr lang="en-SE" sz="2000" b="1" dirty="0"/>
              <a:t>A</a:t>
            </a:r>
            <a:r>
              <a:rPr lang="sv-SE" sz="2000" b="1" dirty="0"/>
              <a:t>tt leverera el</a:t>
            </a:r>
            <a:r>
              <a:rPr lang="en-SE" sz="2000" b="1" dirty="0"/>
              <a:t> -&gt; med </a:t>
            </a:r>
            <a:r>
              <a:rPr lang="en-SE" sz="2000" b="1" dirty="0" err="1"/>
              <a:t>rätt</a:t>
            </a:r>
            <a:r>
              <a:rPr lang="en-SE" sz="2000" b="1" dirty="0"/>
              <a:t> </a:t>
            </a:r>
            <a:r>
              <a:rPr lang="en-SE" sz="2000" b="1" dirty="0" err="1"/>
              <a:t>kvalitet</a:t>
            </a:r>
            <a:r>
              <a:rPr lang="en-SE" sz="2000" b="1" dirty="0"/>
              <a:t>, </a:t>
            </a:r>
            <a:r>
              <a:rPr lang="sv-SE" sz="2000" b="1" dirty="0"/>
              <a:t>hela tiden</a:t>
            </a:r>
          </a:p>
        </p:txBody>
      </p:sp>
      <p:pic>
        <p:nvPicPr>
          <p:cNvPr id="6" name="Picture 5">
            <a:extLst>
              <a:ext uri="{FF2B5EF4-FFF2-40B4-BE49-F238E27FC236}">
                <a16:creationId xmlns:a16="http://schemas.microsoft.com/office/drawing/2014/main" id="{D190EA49-9C41-4BE8-84FA-FCF90187640D}"/>
              </a:ext>
            </a:extLst>
          </p:cNvPr>
          <p:cNvPicPr>
            <a:picLocks noChangeAspect="1"/>
          </p:cNvPicPr>
          <p:nvPr/>
        </p:nvPicPr>
        <p:blipFill>
          <a:blip r:embed="rId4"/>
          <a:stretch>
            <a:fillRect/>
          </a:stretch>
        </p:blipFill>
        <p:spPr>
          <a:xfrm>
            <a:off x="10033070" y="1622775"/>
            <a:ext cx="1744302" cy="941316"/>
          </a:xfrm>
          <a:prstGeom prst="rect">
            <a:avLst/>
          </a:prstGeom>
        </p:spPr>
      </p:pic>
      <p:pic>
        <p:nvPicPr>
          <p:cNvPr id="7" name="Picture 6">
            <a:extLst>
              <a:ext uri="{FF2B5EF4-FFF2-40B4-BE49-F238E27FC236}">
                <a16:creationId xmlns:a16="http://schemas.microsoft.com/office/drawing/2014/main" id="{F8AA30B2-57AD-4C07-949F-0F13ED3F5445}"/>
              </a:ext>
            </a:extLst>
          </p:cNvPr>
          <p:cNvPicPr>
            <a:picLocks noChangeAspect="1"/>
          </p:cNvPicPr>
          <p:nvPr/>
        </p:nvPicPr>
        <p:blipFill rotWithShape="1">
          <a:blip r:embed="rId5"/>
          <a:srcRect r="4264"/>
          <a:stretch/>
        </p:blipFill>
        <p:spPr>
          <a:xfrm>
            <a:off x="8660784" y="2295506"/>
            <a:ext cx="610230" cy="747500"/>
          </a:xfrm>
          <a:prstGeom prst="rect">
            <a:avLst/>
          </a:prstGeom>
        </p:spPr>
      </p:pic>
      <p:sp>
        <p:nvSpPr>
          <p:cNvPr id="10" name="TextBox 9">
            <a:extLst>
              <a:ext uri="{FF2B5EF4-FFF2-40B4-BE49-F238E27FC236}">
                <a16:creationId xmlns:a16="http://schemas.microsoft.com/office/drawing/2014/main" id="{13C51A73-8909-4FC1-8B84-EA2885251BED}"/>
              </a:ext>
            </a:extLst>
          </p:cNvPr>
          <p:cNvSpPr txBox="1"/>
          <p:nvPr/>
        </p:nvSpPr>
        <p:spPr>
          <a:xfrm>
            <a:off x="6470112" y="4137917"/>
            <a:ext cx="5307260" cy="1107996"/>
          </a:xfrm>
          <a:prstGeom prst="rect">
            <a:avLst/>
          </a:prstGeom>
          <a:solidFill>
            <a:srgbClr val="92D050"/>
          </a:solidFill>
        </p:spPr>
        <p:txBody>
          <a:bodyPr wrap="square" rtlCol="0">
            <a:spAutoFit/>
          </a:bodyPr>
          <a:lstStyle/>
          <a:p>
            <a:pPr marL="285750" indent="-285750">
              <a:buFont typeface="Arial" panose="020B0604020202020204" pitchFamily="34" charset="0"/>
              <a:buChar char="•"/>
            </a:pPr>
            <a:r>
              <a:rPr lang="sv-SE" sz="2200" b="1" dirty="0"/>
              <a:t>Prio 1 Tillgängligt</a:t>
            </a:r>
            <a:r>
              <a:rPr lang="en-SE" sz="2200" b="1" dirty="0"/>
              <a:t> med </a:t>
            </a:r>
            <a:r>
              <a:rPr lang="en-SE" sz="2200" b="1" dirty="0" err="1"/>
              <a:t>rätt</a:t>
            </a:r>
            <a:r>
              <a:rPr lang="en-SE" sz="2200" b="1" dirty="0"/>
              <a:t> </a:t>
            </a:r>
            <a:r>
              <a:rPr lang="en-SE" sz="2200" b="1" dirty="0" err="1"/>
              <a:t>kvalitet</a:t>
            </a:r>
            <a:endParaRPr lang="sv-SE" sz="2200" b="1" dirty="0"/>
          </a:p>
          <a:p>
            <a:pPr marL="285750" indent="-285750">
              <a:buFont typeface="Arial" panose="020B0604020202020204" pitchFamily="34" charset="0"/>
              <a:buChar char="•"/>
            </a:pPr>
            <a:r>
              <a:rPr lang="sv-SE" sz="2200" b="1" dirty="0"/>
              <a:t>Prio 2 </a:t>
            </a:r>
            <a:r>
              <a:rPr lang="en-SE" sz="2200" b="1" dirty="0" err="1"/>
              <a:t>Billigt</a:t>
            </a:r>
            <a:endParaRPr lang="sv-SE" sz="2200" b="1" dirty="0"/>
          </a:p>
          <a:p>
            <a:pPr marL="285750" indent="-285750">
              <a:buFont typeface="Arial" panose="020B0604020202020204" pitchFamily="34" charset="0"/>
              <a:buChar char="•"/>
            </a:pPr>
            <a:r>
              <a:rPr lang="sv-SE" sz="2200" b="1" dirty="0"/>
              <a:t>Prio 3 Helst med låga utsläpp</a:t>
            </a:r>
          </a:p>
        </p:txBody>
      </p:sp>
      <p:sp>
        <p:nvSpPr>
          <p:cNvPr id="11" name="Arrow: Right 10">
            <a:extLst>
              <a:ext uri="{FF2B5EF4-FFF2-40B4-BE49-F238E27FC236}">
                <a16:creationId xmlns:a16="http://schemas.microsoft.com/office/drawing/2014/main" id="{0B187DAB-9B2F-4BF5-A6D4-B333805439DE}"/>
              </a:ext>
            </a:extLst>
          </p:cNvPr>
          <p:cNvSpPr/>
          <p:nvPr/>
        </p:nvSpPr>
        <p:spPr>
          <a:xfrm flipH="1">
            <a:off x="9115720" y="2540439"/>
            <a:ext cx="860148" cy="19632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SE"/>
          </a:p>
        </p:txBody>
      </p:sp>
      <p:pic>
        <p:nvPicPr>
          <p:cNvPr id="13" name="Picture 12">
            <a:extLst>
              <a:ext uri="{FF2B5EF4-FFF2-40B4-BE49-F238E27FC236}">
                <a16:creationId xmlns:a16="http://schemas.microsoft.com/office/drawing/2014/main" id="{E3214564-84D9-4B7A-A34F-FCAF20B4CAEF}"/>
              </a:ext>
            </a:extLst>
          </p:cNvPr>
          <p:cNvPicPr>
            <a:picLocks noChangeAspect="1"/>
          </p:cNvPicPr>
          <p:nvPr/>
        </p:nvPicPr>
        <p:blipFill rotWithShape="1">
          <a:blip r:embed="rId6"/>
          <a:srcRect l="3350" t="34801" r="56505"/>
          <a:stretch/>
        </p:blipFill>
        <p:spPr>
          <a:xfrm>
            <a:off x="10033071" y="2736760"/>
            <a:ext cx="1744302" cy="821573"/>
          </a:xfrm>
          <a:prstGeom prst="rect">
            <a:avLst/>
          </a:prstGeom>
        </p:spPr>
      </p:pic>
    </p:spTree>
    <p:extLst>
      <p:ext uri="{BB962C8B-B14F-4D97-AF65-F5344CB8AC3E}">
        <p14:creationId xmlns:p14="http://schemas.microsoft.com/office/powerpoint/2010/main" val="32875175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7041B8-E42C-4BBC-B7C5-B95CBE5B2392}"/>
              </a:ext>
            </a:extLst>
          </p:cNvPr>
          <p:cNvSpPr>
            <a:spLocks noGrp="1"/>
          </p:cNvSpPr>
          <p:nvPr>
            <p:ph type="title"/>
          </p:nvPr>
        </p:nvSpPr>
        <p:spPr>
          <a:xfrm>
            <a:off x="3804806" y="2600779"/>
            <a:ext cx="5923656" cy="1325563"/>
          </a:xfrm>
        </p:spPr>
        <p:txBody>
          <a:bodyPr>
            <a:normAutofit/>
          </a:bodyPr>
          <a:lstStyle/>
          <a:p>
            <a:r>
              <a:rPr lang="en-SE" sz="4000" b="1" dirty="0" err="1"/>
              <a:t>Sveriges</a:t>
            </a:r>
            <a:r>
              <a:rPr lang="en-SE" sz="4000" b="1" dirty="0"/>
              <a:t> </a:t>
            </a:r>
            <a:r>
              <a:rPr lang="en-SE" sz="4000" b="1" dirty="0" err="1"/>
              <a:t>elsystem</a:t>
            </a:r>
            <a:r>
              <a:rPr lang="en-SE" sz="4000" b="1" dirty="0"/>
              <a:t> och </a:t>
            </a:r>
            <a:r>
              <a:rPr lang="en-SE" sz="4000" b="1" dirty="0" err="1"/>
              <a:t>elområden</a:t>
            </a:r>
            <a:endParaRPr lang="sv-SE" sz="4000" b="1" dirty="0"/>
          </a:p>
        </p:txBody>
      </p:sp>
    </p:spTree>
    <p:extLst>
      <p:ext uri="{BB962C8B-B14F-4D97-AF65-F5344CB8AC3E}">
        <p14:creationId xmlns:p14="http://schemas.microsoft.com/office/powerpoint/2010/main" val="38321403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2F0470-C06C-4266-A891-4A9E16F30EB5}"/>
              </a:ext>
            </a:extLst>
          </p:cNvPr>
          <p:cNvSpPr>
            <a:spLocks noGrp="1"/>
          </p:cNvSpPr>
          <p:nvPr>
            <p:ph type="title"/>
          </p:nvPr>
        </p:nvSpPr>
        <p:spPr/>
        <p:txBody>
          <a:bodyPr/>
          <a:lstStyle/>
          <a:p>
            <a:r>
              <a:rPr lang="en-SE" b="1" dirty="0" err="1"/>
              <a:t>Sveriges</a:t>
            </a:r>
            <a:r>
              <a:rPr lang="en-SE" b="1" dirty="0"/>
              <a:t> </a:t>
            </a:r>
            <a:r>
              <a:rPr lang="en-SE" b="1" dirty="0" err="1"/>
              <a:t>elsystem</a:t>
            </a:r>
            <a:r>
              <a:rPr lang="en-SE" b="1" dirty="0"/>
              <a:t>, </a:t>
            </a:r>
            <a:r>
              <a:rPr lang="en-SE" b="1" dirty="0" err="1"/>
              <a:t>uppbyggnad</a:t>
            </a:r>
            <a:endParaRPr lang="en-SE" b="1" dirty="0"/>
          </a:p>
        </p:txBody>
      </p:sp>
      <p:pic>
        <p:nvPicPr>
          <p:cNvPr id="5" name="Picture 4">
            <a:extLst>
              <a:ext uri="{FF2B5EF4-FFF2-40B4-BE49-F238E27FC236}">
                <a16:creationId xmlns:a16="http://schemas.microsoft.com/office/drawing/2014/main" id="{3F6B20EF-C920-46B4-86B3-FF9D01E37288}"/>
              </a:ext>
            </a:extLst>
          </p:cNvPr>
          <p:cNvPicPr>
            <a:picLocks noChangeAspect="1"/>
          </p:cNvPicPr>
          <p:nvPr/>
        </p:nvPicPr>
        <p:blipFill>
          <a:blip r:embed="rId3"/>
          <a:stretch>
            <a:fillRect/>
          </a:stretch>
        </p:blipFill>
        <p:spPr>
          <a:xfrm>
            <a:off x="1765167" y="1449515"/>
            <a:ext cx="7043306" cy="4894464"/>
          </a:xfrm>
          <a:prstGeom prst="rect">
            <a:avLst/>
          </a:prstGeom>
        </p:spPr>
      </p:pic>
      <p:cxnSp>
        <p:nvCxnSpPr>
          <p:cNvPr id="4" name="Straight Connector 3">
            <a:extLst>
              <a:ext uri="{FF2B5EF4-FFF2-40B4-BE49-F238E27FC236}">
                <a16:creationId xmlns:a16="http://schemas.microsoft.com/office/drawing/2014/main" id="{2509BB3A-13FA-44C5-8DA1-3FC5A0B30D66}"/>
              </a:ext>
            </a:extLst>
          </p:cNvPr>
          <p:cNvCxnSpPr>
            <a:cxnSpLocks/>
          </p:cNvCxnSpPr>
          <p:nvPr/>
        </p:nvCxnSpPr>
        <p:spPr>
          <a:xfrm>
            <a:off x="6880412" y="2941320"/>
            <a:ext cx="1890208" cy="0"/>
          </a:xfrm>
          <a:prstGeom prst="line">
            <a:avLst/>
          </a:prstGeom>
          <a:ln w="28575">
            <a:solidFill>
              <a:schemeClr val="accent1">
                <a:lumMod val="60000"/>
                <a:lumOff val="4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FA3C5641-C260-4559-90C1-86443BB34740}"/>
              </a:ext>
            </a:extLst>
          </p:cNvPr>
          <p:cNvCxnSpPr>
            <a:cxnSpLocks/>
          </p:cNvCxnSpPr>
          <p:nvPr/>
        </p:nvCxnSpPr>
        <p:spPr>
          <a:xfrm flipV="1">
            <a:off x="5848350" y="3479800"/>
            <a:ext cx="768350" cy="806450"/>
          </a:xfrm>
          <a:prstGeom prst="line">
            <a:avLst/>
          </a:prstGeom>
          <a:ln w="28575">
            <a:solidFill>
              <a:schemeClr val="accent1">
                <a:lumMod val="60000"/>
                <a:lumOff val="4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4377731-3CDE-437C-93F3-DAC873B525E5}"/>
              </a:ext>
            </a:extLst>
          </p:cNvPr>
          <p:cNvCxnSpPr>
            <a:cxnSpLocks/>
          </p:cNvCxnSpPr>
          <p:nvPr/>
        </p:nvCxnSpPr>
        <p:spPr>
          <a:xfrm flipV="1">
            <a:off x="6616700" y="2941320"/>
            <a:ext cx="263712" cy="538480"/>
          </a:xfrm>
          <a:prstGeom prst="line">
            <a:avLst/>
          </a:prstGeom>
          <a:ln w="28575">
            <a:solidFill>
              <a:schemeClr val="accent1">
                <a:lumMod val="60000"/>
                <a:lumOff val="40000"/>
              </a:schemeClr>
            </a:solidFill>
            <a:prstDash val="dash"/>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8FDCCF74-88BE-47A9-A5F1-D903A4AF8BB3}"/>
              </a:ext>
            </a:extLst>
          </p:cNvPr>
          <p:cNvSpPr txBox="1"/>
          <p:nvPr/>
        </p:nvSpPr>
        <p:spPr>
          <a:xfrm>
            <a:off x="8977918" y="1449515"/>
            <a:ext cx="3163803" cy="3108543"/>
          </a:xfrm>
          <a:prstGeom prst="rect">
            <a:avLst/>
          </a:prstGeom>
          <a:solidFill>
            <a:schemeClr val="accent1"/>
          </a:solidFill>
        </p:spPr>
        <p:txBody>
          <a:bodyPr wrap="square">
            <a:spAutoFit/>
          </a:bodyPr>
          <a:lstStyle/>
          <a:p>
            <a:pPr marL="285750" indent="-285750">
              <a:buFont typeface="Arial" panose="020B0604020202020204" pitchFamily="34" charset="0"/>
              <a:buChar char="•"/>
            </a:pPr>
            <a:r>
              <a:rPr lang="sv-SE" sz="1400" dirty="0">
                <a:solidFill>
                  <a:schemeClr val="bg1"/>
                </a:solidFill>
              </a:rPr>
              <a:t>Det viktigaste var leveransäkerhet</a:t>
            </a:r>
            <a:endParaRPr lang="en-SE" sz="1400" dirty="0">
              <a:solidFill>
                <a:schemeClr val="bg1"/>
              </a:solidFill>
            </a:endParaRPr>
          </a:p>
          <a:p>
            <a:pPr marL="285750" indent="-285750">
              <a:buFont typeface="Arial" panose="020B0604020202020204" pitchFamily="34" charset="0"/>
              <a:buChar char="•"/>
            </a:pPr>
            <a:r>
              <a:rPr lang="en-SE" sz="1400" dirty="0">
                <a:solidFill>
                  <a:schemeClr val="bg1"/>
                </a:solidFill>
              </a:rPr>
              <a:t>M</a:t>
            </a:r>
            <a:r>
              <a:rPr lang="sv-SE" sz="1400" dirty="0">
                <a:solidFill>
                  <a:schemeClr val="bg1"/>
                </a:solidFill>
              </a:rPr>
              <a:t>an byggde för robusthet.</a:t>
            </a:r>
          </a:p>
          <a:p>
            <a:pPr marL="285750" indent="-285750">
              <a:buFont typeface="Arial" panose="020B0604020202020204" pitchFamily="34" charset="0"/>
              <a:buChar char="•"/>
            </a:pPr>
            <a:r>
              <a:rPr lang="sv-SE" sz="1400" dirty="0">
                <a:solidFill>
                  <a:schemeClr val="bg1"/>
                </a:solidFill>
              </a:rPr>
              <a:t>Förbrukningen har i stort sett legat runt  ca. 140TWH sen 1987.</a:t>
            </a:r>
          </a:p>
          <a:p>
            <a:pPr marL="285750" indent="-285750">
              <a:buFont typeface="Arial" panose="020B0604020202020204" pitchFamily="34" charset="0"/>
              <a:buChar char="•"/>
            </a:pPr>
            <a:r>
              <a:rPr lang="sv-SE" sz="1400" dirty="0">
                <a:solidFill>
                  <a:schemeClr val="bg1"/>
                </a:solidFill>
              </a:rPr>
              <a:t>Ingeting har hänt med konsumtionen men nu står vi inför en historisk ökning.</a:t>
            </a:r>
          </a:p>
          <a:p>
            <a:pPr marL="285750" indent="-285750">
              <a:buFont typeface="Arial" panose="020B0604020202020204" pitchFamily="34" charset="0"/>
              <a:buChar char="•"/>
            </a:pPr>
            <a:r>
              <a:rPr lang="sv-SE" sz="1400" b="1" dirty="0">
                <a:solidFill>
                  <a:schemeClr val="bg1"/>
                </a:solidFill>
              </a:rPr>
              <a:t>Det är momentan konsumtion av effekt som ökar .</a:t>
            </a:r>
          </a:p>
          <a:p>
            <a:pPr marL="285750" indent="-285750">
              <a:buFont typeface="Arial" panose="020B0604020202020204" pitchFamily="34" charset="0"/>
              <a:buChar char="•"/>
            </a:pPr>
            <a:r>
              <a:rPr lang="sv-SE" sz="1400" dirty="0">
                <a:solidFill>
                  <a:schemeClr val="bg1"/>
                </a:solidFill>
              </a:rPr>
              <a:t>Det motsvarar i </a:t>
            </a:r>
            <a:r>
              <a:rPr lang="sv-SE" sz="1400" b="1" dirty="0">
                <a:solidFill>
                  <a:schemeClr val="bg1"/>
                </a:solidFill>
              </a:rPr>
              <a:t>efterhand </a:t>
            </a:r>
            <a:r>
              <a:rPr lang="sv-SE" sz="1400" dirty="0">
                <a:solidFill>
                  <a:schemeClr val="bg1"/>
                </a:solidFill>
              </a:rPr>
              <a:t>en viss energi.</a:t>
            </a:r>
          </a:p>
          <a:p>
            <a:pPr marL="285750" indent="-285750">
              <a:buFont typeface="Arial" panose="020B0604020202020204" pitchFamily="34" charset="0"/>
              <a:buChar char="•"/>
            </a:pPr>
            <a:endParaRPr lang="sv-SE" sz="1400" dirty="0">
              <a:solidFill>
                <a:schemeClr val="bg1"/>
              </a:solidFill>
            </a:endParaRPr>
          </a:p>
          <a:p>
            <a:pPr marL="285750" indent="-285750">
              <a:buFont typeface="Arial" panose="020B0604020202020204" pitchFamily="34" charset="0"/>
              <a:buChar char="•"/>
            </a:pPr>
            <a:r>
              <a:rPr lang="sv-SE" sz="1400" dirty="0">
                <a:solidFill>
                  <a:schemeClr val="bg1"/>
                </a:solidFill>
              </a:rPr>
              <a:t>Därför kan man i utbyggnaden av elsystemet inte prata om energi!</a:t>
            </a:r>
            <a:endParaRPr lang="en-SE" sz="1400" dirty="0">
              <a:solidFill>
                <a:schemeClr val="bg1"/>
              </a:solidFill>
            </a:endParaRPr>
          </a:p>
        </p:txBody>
      </p:sp>
    </p:spTree>
    <p:extLst>
      <p:ext uri="{BB962C8B-B14F-4D97-AF65-F5344CB8AC3E}">
        <p14:creationId xmlns:p14="http://schemas.microsoft.com/office/powerpoint/2010/main" val="1773951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9845D0-A88D-45FA-BF86-9B5571F89BF0}"/>
              </a:ext>
            </a:extLst>
          </p:cNvPr>
          <p:cNvSpPr>
            <a:spLocks noGrp="1"/>
          </p:cNvSpPr>
          <p:nvPr>
            <p:ph type="title"/>
          </p:nvPr>
        </p:nvSpPr>
        <p:spPr/>
        <p:txBody>
          <a:bodyPr>
            <a:normAutofit/>
          </a:bodyPr>
          <a:lstStyle/>
          <a:p>
            <a:r>
              <a:rPr lang="sv-SE" sz="4000" b="1" dirty="0"/>
              <a:t>Elområden</a:t>
            </a:r>
          </a:p>
        </p:txBody>
      </p:sp>
      <p:sp>
        <p:nvSpPr>
          <p:cNvPr id="3" name="Content Placeholder 2">
            <a:extLst>
              <a:ext uri="{FF2B5EF4-FFF2-40B4-BE49-F238E27FC236}">
                <a16:creationId xmlns:a16="http://schemas.microsoft.com/office/drawing/2014/main" id="{CA9E780E-0418-42C7-9605-FFA7D2373214}"/>
              </a:ext>
            </a:extLst>
          </p:cNvPr>
          <p:cNvSpPr>
            <a:spLocks noGrp="1"/>
          </p:cNvSpPr>
          <p:nvPr>
            <p:ph idx="1"/>
          </p:nvPr>
        </p:nvSpPr>
        <p:spPr>
          <a:xfrm>
            <a:off x="838200" y="1605846"/>
            <a:ext cx="5618187" cy="2259144"/>
          </a:xfrm>
        </p:spPr>
        <p:txBody>
          <a:bodyPr>
            <a:noAutofit/>
          </a:bodyPr>
          <a:lstStyle/>
          <a:p>
            <a:pPr algn="l"/>
            <a:r>
              <a:rPr lang="sv-SE" sz="2000" dirty="0"/>
              <a:t>Sedan år 2011 är Sverige indelat i fyra elområden.</a:t>
            </a:r>
            <a:endParaRPr lang="en-SE" sz="2000" dirty="0"/>
          </a:p>
          <a:p>
            <a:pPr algn="l"/>
            <a:r>
              <a:rPr lang="en-SE" sz="2000" dirty="0"/>
              <a:t>För att </a:t>
            </a:r>
            <a:r>
              <a:rPr lang="en-SE" sz="2000" dirty="0" err="1"/>
              <a:t>främja</a:t>
            </a:r>
            <a:r>
              <a:rPr lang="en-SE" sz="2000" dirty="0"/>
              <a:t> en </a:t>
            </a:r>
            <a:r>
              <a:rPr lang="en-SE" sz="2000" dirty="0" err="1"/>
              <a:t>inre</a:t>
            </a:r>
            <a:r>
              <a:rPr lang="en-SE" sz="2000" dirty="0"/>
              <a:t> </a:t>
            </a:r>
            <a:r>
              <a:rPr lang="en-SE" sz="2000" dirty="0" err="1"/>
              <a:t>marknad</a:t>
            </a:r>
            <a:r>
              <a:rPr lang="en-SE" sz="2000" dirty="0"/>
              <a:t> och </a:t>
            </a:r>
            <a:r>
              <a:rPr lang="en-SE" sz="2000" dirty="0" err="1"/>
              <a:t>skapa</a:t>
            </a:r>
            <a:r>
              <a:rPr lang="en-SE" sz="2000" dirty="0"/>
              <a:t> </a:t>
            </a:r>
            <a:r>
              <a:rPr lang="en-SE" sz="2000" dirty="0" err="1"/>
              <a:t>incitament</a:t>
            </a:r>
            <a:r>
              <a:rPr lang="en-SE" sz="2000" dirty="0"/>
              <a:t> för </a:t>
            </a:r>
            <a:r>
              <a:rPr lang="en-SE" sz="2000" dirty="0" err="1"/>
              <a:t>nya</a:t>
            </a:r>
            <a:r>
              <a:rPr lang="en-SE" sz="2000" dirty="0"/>
              <a:t> </a:t>
            </a:r>
            <a:r>
              <a:rPr lang="en-SE" sz="2000" dirty="0" err="1"/>
              <a:t>etableringar</a:t>
            </a:r>
            <a:r>
              <a:rPr lang="en-SE" sz="2000" dirty="0"/>
              <a:t> där </a:t>
            </a:r>
            <a:r>
              <a:rPr lang="en-SE" sz="2000" dirty="0" err="1"/>
              <a:t>behoven</a:t>
            </a:r>
            <a:r>
              <a:rPr lang="en-SE" sz="2000" dirty="0"/>
              <a:t> är </a:t>
            </a:r>
            <a:r>
              <a:rPr lang="en-SE" sz="2000" dirty="0" err="1"/>
              <a:t>som</a:t>
            </a:r>
            <a:r>
              <a:rPr lang="en-SE" sz="2000" dirty="0"/>
              <a:t> </a:t>
            </a:r>
            <a:r>
              <a:rPr lang="en-SE" sz="2000" dirty="0" err="1"/>
              <a:t>störst</a:t>
            </a:r>
            <a:r>
              <a:rPr lang="en-SE" sz="2000" dirty="0"/>
              <a:t>.</a:t>
            </a:r>
            <a:r>
              <a:rPr lang="sv-SE" sz="2000" dirty="0"/>
              <a:t> </a:t>
            </a:r>
          </a:p>
          <a:p>
            <a:pPr algn="l"/>
            <a:r>
              <a:rPr lang="sv-SE" sz="2000" dirty="0"/>
              <a:t>Väderförhållanden och dylikt ger att det uppstår situationer med över- respektive underskott på el i de olika områdena. </a:t>
            </a:r>
          </a:p>
          <a:p>
            <a:pPr algn="l"/>
            <a:r>
              <a:rPr lang="sv-SE" sz="2000" dirty="0"/>
              <a:t>Det kan i sin tur leda till olika prisnivåer på grund av överföringsbegränsningarna i snitten mellan områdena</a:t>
            </a:r>
            <a:r>
              <a:rPr lang="sv-SE" sz="2000" b="0" i="0" u="none" strike="noStrike" baseline="0" dirty="0">
                <a:latin typeface="Times New Roman" panose="02020603050405020304" pitchFamily="18" charset="0"/>
              </a:rPr>
              <a:t>. </a:t>
            </a:r>
            <a:endParaRPr lang="en-SE" sz="2000" b="0" i="0" u="none" strike="noStrike" baseline="0" dirty="0">
              <a:latin typeface="Times New Roman" panose="02020603050405020304" pitchFamily="18" charset="0"/>
            </a:endParaRPr>
          </a:p>
          <a:p>
            <a:pPr algn="l"/>
            <a:r>
              <a:rPr lang="en-SE" sz="2000" dirty="0"/>
              <a:t>I och med den “</a:t>
            </a:r>
            <a:r>
              <a:rPr lang="en-SE" sz="2000" dirty="0" err="1"/>
              <a:t>hårda</a:t>
            </a:r>
            <a:r>
              <a:rPr lang="en-SE" sz="2000" dirty="0"/>
              <a:t>” </a:t>
            </a:r>
            <a:r>
              <a:rPr lang="en-SE" sz="2000" dirty="0" err="1"/>
              <a:t>koppling</a:t>
            </a:r>
            <a:r>
              <a:rPr lang="en-SE" sz="2000" dirty="0"/>
              <a:t> till </a:t>
            </a:r>
            <a:r>
              <a:rPr lang="en-SE" sz="2000" dirty="0" err="1"/>
              <a:t>elområden</a:t>
            </a:r>
            <a:r>
              <a:rPr lang="en-SE" sz="2000" dirty="0"/>
              <a:t> </a:t>
            </a:r>
            <a:r>
              <a:rPr lang="en-SE" sz="2000" dirty="0" err="1"/>
              <a:t>utanför</a:t>
            </a:r>
            <a:r>
              <a:rPr lang="en-SE" sz="2000" dirty="0"/>
              <a:t> Sverige </a:t>
            </a:r>
            <a:r>
              <a:rPr lang="en-SE" sz="2000" dirty="0" err="1"/>
              <a:t>som</a:t>
            </a:r>
            <a:r>
              <a:rPr lang="en-SE" sz="2000" dirty="0"/>
              <a:t> </a:t>
            </a:r>
            <a:r>
              <a:rPr lang="en-SE" sz="2000" dirty="0" err="1"/>
              <a:t>krävs</a:t>
            </a:r>
            <a:r>
              <a:rPr lang="en-SE" sz="2000" dirty="0"/>
              <a:t> med </a:t>
            </a:r>
            <a:r>
              <a:rPr lang="en-SE" sz="2000" dirty="0" err="1"/>
              <a:t>oplanerbar</a:t>
            </a:r>
            <a:r>
              <a:rPr lang="en-SE" sz="2000" dirty="0"/>
              <a:t> kraft blir vi också </a:t>
            </a:r>
            <a:r>
              <a:rPr lang="en-SE" sz="2000" dirty="0" err="1"/>
              <a:t>påverkade</a:t>
            </a:r>
            <a:r>
              <a:rPr lang="en-SE" sz="2000" dirty="0"/>
              <a:t> av </a:t>
            </a:r>
            <a:r>
              <a:rPr lang="en-SE" sz="2000" dirty="0" err="1"/>
              <a:t>elområden</a:t>
            </a:r>
            <a:r>
              <a:rPr lang="en-SE" sz="2000" dirty="0"/>
              <a:t> </a:t>
            </a:r>
            <a:r>
              <a:rPr lang="en-SE" sz="2000" dirty="0" err="1"/>
              <a:t>utanför</a:t>
            </a:r>
            <a:r>
              <a:rPr lang="en-SE" sz="2000" dirty="0"/>
              <a:t> Sverige </a:t>
            </a:r>
            <a:r>
              <a:rPr lang="en-SE" sz="2000" dirty="0" err="1"/>
              <a:t>som</a:t>
            </a:r>
            <a:r>
              <a:rPr lang="en-SE" sz="2000" dirty="0"/>
              <a:t> kan </a:t>
            </a:r>
            <a:r>
              <a:rPr lang="en-SE" sz="2000" dirty="0" err="1"/>
              <a:t>innebära</a:t>
            </a:r>
            <a:r>
              <a:rPr lang="en-SE" sz="2000" dirty="0"/>
              <a:t> </a:t>
            </a:r>
            <a:r>
              <a:rPr lang="en-SE" sz="2000" dirty="0" err="1"/>
              <a:t>stora</a:t>
            </a:r>
            <a:r>
              <a:rPr lang="en-SE" sz="2000" dirty="0"/>
              <a:t> </a:t>
            </a:r>
            <a:r>
              <a:rPr lang="en-SE" sz="2000" dirty="0" err="1"/>
              <a:t>prisskillnader</a:t>
            </a:r>
            <a:r>
              <a:rPr lang="en-SE" sz="2000" dirty="0"/>
              <a:t> </a:t>
            </a:r>
            <a:r>
              <a:rPr lang="en-SE" sz="2000" dirty="0" err="1"/>
              <a:t>inom</a:t>
            </a:r>
            <a:r>
              <a:rPr lang="en-SE" sz="2000" dirty="0"/>
              <a:t> Sverige. Man kan </a:t>
            </a:r>
            <a:r>
              <a:rPr lang="en-SE" sz="2000" dirty="0" err="1"/>
              <a:t>säga</a:t>
            </a:r>
            <a:r>
              <a:rPr lang="en-SE" sz="2000" dirty="0"/>
              <a:t> att vi då också </a:t>
            </a:r>
            <a:r>
              <a:rPr lang="en-SE" sz="2000" dirty="0" err="1"/>
              <a:t>importerar</a:t>
            </a:r>
            <a:r>
              <a:rPr lang="en-SE" sz="2000" dirty="0"/>
              <a:t> </a:t>
            </a:r>
            <a:r>
              <a:rPr lang="en-SE" sz="2000" dirty="0" err="1"/>
              <a:t>prisbilden</a:t>
            </a:r>
            <a:r>
              <a:rPr lang="en-SE" sz="2000" dirty="0"/>
              <a:t>.</a:t>
            </a:r>
            <a:endParaRPr lang="sv-SE" sz="2000" dirty="0"/>
          </a:p>
        </p:txBody>
      </p:sp>
      <p:pic>
        <p:nvPicPr>
          <p:cNvPr id="5" name="Picture 4">
            <a:extLst>
              <a:ext uri="{FF2B5EF4-FFF2-40B4-BE49-F238E27FC236}">
                <a16:creationId xmlns:a16="http://schemas.microsoft.com/office/drawing/2014/main" id="{15522FFA-1E71-4150-8986-67D27C325A33}"/>
              </a:ext>
            </a:extLst>
          </p:cNvPr>
          <p:cNvPicPr>
            <a:picLocks noChangeAspect="1"/>
          </p:cNvPicPr>
          <p:nvPr/>
        </p:nvPicPr>
        <p:blipFill rotWithShape="1">
          <a:blip r:embed="rId3"/>
          <a:srcRect l="4418" r="5127"/>
          <a:stretch/>
        </p:blipFill>
        <p:spPr>
          <a:xfrm>
            <a:off x="6550655" y="1605846"/>
            <a:ext cx="5486972" cy="3984249"/>
          </a:xfrm>
          <a:prstGeom prst="rect">
            <a:avLst/>
          </a:prstGeom>
        </p:spPr>
      </p:pic>
    </p:spTree>
    <p:extLst>
      <p:ext uri="{BB962C8B-B14F-4D97-AF65-F5344CB8AC3E}">
        <p14:creationId xmlns:p14="http://schemas.microsoft.com/office/powerpoint/2010/main" val="32636966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9845D0-A88D-45FA-BF86-9B5571F89BF0}"/>
              </a:ext>
            </a:extLst>
          </p:cNvPr>
          <p:cNvSpPr>
            <a:spLocks noGrp="1"/>
          </p:cNvSpPr>
          <p:nvPr>
            <p:ph type="title"/>
          </p:nvPr>
        </p:nvSpPr>
        <p:spPr/>
        <p:txBody>
          <a:bodyPr>
            <a:normAutofit/>
          </a:bodyPr>
          <a:lstStyle/>
          <a:p>
            <a:r>
              <a:rPr lang="sv-SE" sz="4000" b="1" dirty="0"/>
              <a:t>Elområden</a:t>
            </a:r>
            <a:r>
              <a:rPr lang="en-SE" sz="4000" b="1" dirty="0"/>
              <a:t>, </a:t>
            </a:r>
            <a:r>
              <a:rPr lang="en-SE" sz="4000" b="1" dirty="0" err="1"/>
              <a:t>överföringskapacitet</a:t>
            </a:r>
            <a:endParaRPr lang="sv-SE" sz="4000" b="1" dirty="0"/>
          </a:p>
        </p:txBody>
      </p:sp>
      <p:pic>
        <p:nvPicPr>
          <p:cNvPr id="8" name="Picture 7">
            <a:extLst>
              <a:ext uri="{FF2B5EF4-FFF2-40B4-BE49-F238E27FC236}">
                <a16:creationId xmlns:a16="http://schemas.microsoft.com/office/drawing/2014/main" id="{EAD944D1-34FF-4CEC-92AD-E91B5A2F31B6}"/>
              </a:ext>
            </a:extLst>
          </p:cNvPr>
          <p:cNvPicPr>
            <a:picLocks noChangeAspect="1"/>
          </p:cNvPicPr>
          <p:nvPr/>
        </p:nvPicPr>
        <p:blipFill>
          <a:blip r:embed="rId3"/>
          <a:stretch>
            <a:fillRect/>
          </a:stretch>
        </p:blipFill>
        <p:spPr>
          <a:xfrm>
            <a:off x="7181175" y="1605846"/>
            <a:ext cx="3790817" cy="4521577"/>
          </a:xfrm>
          <a:prstGeom prst="rect">
            <a:avLst/>
          </a:prstGeom>
        </p:spPr>
      </p:pic>
      <p:sp>
        <p:nvSpPr>
          <p:cNvPr id="5" name="Content Placeholder 4">
            <a:extLst>
              <a:ext uri="{FF2B5EF4-FFF2-40B4-BE49-F238E27FC236}">
                <a16:creationId xmlns:a16="http://schemas.microsoft.com/office/drawing/2014/main" id="{27E45B1B-CA27-4B22-8A80-3CFE1A6DCCCD}"/>
              </a:ext>
            </a:extLst>
          </p:cNvPr>
          <p:cNvSpPr>
            <a:spLocks noGrp="1"/>
          </p:cNvSpPr>
          <p:nvPr>
            <p:ph idx="1"/>
          </p:nvPr>
        </p:nvSpPr>
        <p:spPr>
          <a:xfrm>
            <a:off x="838199" y="1605846"/>
            <a:ext cx="6067425" cy="4351338"/>
          </a:xfrm>
        </p:spPr>
        <p:txBody>
          <a:bodyPr>
            <a:normAutofit/>
          </a:bodyPr>
          <a:lstStyle/>
          <a:p>
            <a:r>
              <a:rPr lang="en-SE" sz="2400" dirty="0" err="1"/>
              <a:t>Kapaciteten</a:t>
            </a:r>
            <a:r>
              <a:rPr lang="en-SE" sz="2400" dirty="0"/>
              <a:t> </a:t>
            </a:r>
            <a:r>
              <a:rPr lang="en-SE" sz="2400" dirty="0" err="1"/>
              <a:t>mellan</a:t>
            </a:r>
            <a:r>
              <a:rPr lang="en-SE" sz="2400" dirty="0"/>
              <a:t> </a:t>
            </a:r>
            <a:r>
              <a:rPr lang="en-SE" sz="2400" dirty="0" err="1"/>
              <a:t>områden</a:t>
            </a:r>
            <a:r>
              <a:rPr lang="en-SE" sz="2400" dirty="0"/>
              <a:t> är </a:t>
            </a:r>
            <a:r>
              <a:rPr lang="en-SE" sz="2400" dirty="0" err="1"/>
              <a:t>begränsad</a:t>
            </a:r>
            <a:r>
              <a:rPr lang="en-SE" sz="2400" dirty="0"/>
              <a:t>.</a:t>
            </a:r>
          </a:p>
          <a:p>
            <a:r>
              <a:rPr lang="en-SE" sz="2400" dirty="0"/>
              <a:t>Och det är </a:t>
            </a:r>
            <a:r>
              <a:rPr lang="en-SE" sz="2400" dirty="0" err="1"/>
              <a:t>skillnad</a:t>
            </a:r>
            <a:r>
              <a:rPr lang="en-SE" sz="2400" dirty="0"/>
              <a:t> i </a:t>
            </a:r>
            <a:r>
              <a:rPr lang="en-SE" sz="2400" dirty="0" err="1"/>
              <a:t>olika</a:t>
            </a:r>
            <a:r>
              <a:rPr lang="en-SE" sz="2400" dirty="0"/>
              <a:t> </a:t>
            </a:r>
            <a:r>
              <a:rPr lang="en-SE" sz="2400" dirty="0" err="1"/>
              <a:t>riktningar</a:t>
            </a:r>
            <a:r>
              <a:rPr lang="en-SE" sz="2400" dirty="0"/>
              <a:t>.</a:t>
            </a:r>
          </a:p>
          <a:p>
            <a:r>
              <a:rPr lang="en-GB" sz="2400" dirty="0"/>
              <a:t>D</a:t>
            </a:r>
            <a:r>
              <a:rPr lang="en-SE" sz="2400" dirty="0"/>
              <a:t>et måste i </a:t>
            </a:r>
            <a:r>
              <a:rPr lang="en-SE" sz="2400" dirty="0" err="1"/>
              <a:t>varje</a:t>
            </a:r>
            <a:r>
              <a:rPr lang="en-SE" sz="2400" dirty="0"/>
              <a:t> </a:t>
            </a:r>
            <a:r>
              <a:rPr lang="en-SE" sz="2400" dirty="0" err="1"/>
              <a:t>ögonblick</a:t>
            </a:r>
            <a:r>
              <a:rPr lang="en-SE" sz="2400" dirty="0"/>
              <a:t> </a:t>
            </a:r>
            <a:r>
              <a:rPr lang="en-SE" sz="2400" dirty="0" err="1"/>
              <a:t>råda</a:t>
            </a:r>
            <a:r>
              <a:rPr lang="en-SE" sz="2400" dirty="0"/>
              <a:t> </a:t>
            </a:r>
            <a:r>
              <a:rPr lang="en-SE" sz="2400" b="1" dirty="0" err="1"/>
              <a:t>effektbalans</a:t>
            </a:r>
            <a:r>
              <a:rPr lang="en-SE" sz="2400" dirty="0"/>
              <a:t> </a:t>
            </a:r>
            <a:r>
              <a:rPr lang="en-SE" sz="2400" dirty="0" err="1"/>
              <a:t>mellan</a:t>
            </a:r>
            <a:r>
              <a:rPr lang="en-SE" sz="2400" dirty="0"/>
              <a:t> </a:t>
            </a:r>
            <a:r>
              <a:rPr lang="en-SE" sz="2400" dirty="0" err="1"/>
              <a:t>alla</a:t>
            </a:r>
            <a:r>
              <a:rPr lang="en-SE" sz="2400" dirty="0"/>
              <a:t> </a:t>
            </a:r>
            <a:r>
              <a:rPr lang="en-SE" sz="2400" dirty="0" err="1"/>
              <a:t>anslutna</a:t>
            </a:r>
            <a:r>
              <a:rPr lang="en-SE" sz="2400" dirty="0"/>
              <a:t> </a:t>
            </a:r>
            <a:r>
              <a:rPr lang="en-SE" sz="2400" dirty="0" err="1"/>
              <a:t>områden</a:t>
            </a:r>
            <a:r>
              <a:rPr lang="en-SE" sz="2400" dirty="0"/>
              <a:t>, inte bara </a:t>
            </a:r>
            <a:r>
              <a:rPr lang="en-SE" sz="2400" dirty="0" err="1"/>
              <a:t>Sveriges</a:t>
            </a:r>
            <a:r>
              <a:rPr lang="en-SE" sz="2400" dirty="0"/>
              <a:t>.</a:t>
            </a:r>
          </a:p>
          <a:p>
            <a:r>
              <a:rPr lang="en-SE" sz="2400" dirty="0"/>
              <a:t>Om det inte är </a:t>
            </a:r>
            <a:r>
              <a:rPr lang="en-SE" sz="2400" dirty="0" err="1"/>
              <a:t>balans</a:t>
            </a:r>
            <a:r>
              <a:rPr lang="en-SE" sz="2400" dirty="0"/>
              <a:t> så </a:t>
            </a:r>
            <a:r>
              <a:rPr lang="en-SE" sz="2400" dirty="0" err="1"/>
              <a:t>uppstår</a:t>
            </a:r>
            <a:r>
              <a:rPr lang="en-SE" sz="2400" dirty="0"/>
              <a:t> </a:t>
            </a:r>
            <a:r>
              <a:rPr lang="en-SE" sz="2400" b="1" dirty="0" err="1"/>
              <a:t>effektbrist</a:t>
            </a:r>
            <a:endParaRPr lang="en-SE" sz="2400" b="1" dirty="0"/>
          </a:p>
        </p:txBody>
      </p:sp>
      <p:pic>
        <p:nvPicPr>
          <p:cNvPr id="6" name="Picture 5">
            <a:extLst>
              <a:ext uri="{FF2B5EF4-FFF2-40B4-BE49-F238E27FC236}">
                <a16:creationId xmlns:a16="http://schemas.microsoft.com/office/drawing/2014/main" id="{47B3BB8F-87D4-49DE-F1C2-7FB84232DBBB}"/>
              </a:ext>
            </a:extLst>
          </p:cNvPr>
          <p:cNvPicPr>
            <a:picLocks noChangeAspect="1"/>
          </p:cNvPicPr>
          <p:nvPr/>
        </p:nvPicPr>
        <p:blipFill rotWithShape="1">
          <a:blip r:embed="rId4"/>
          <a:srcRect b="1499"/>
          <a:stretch/>
        </p:blipFill>
        <p:spPr>
          <a:xfrm>
            <a:off x="7181175" y="1605846"/>
            <a:ext cx="3822474" cy="4813809"/>
          </a:xfrm>
          <a:prstGeom prst="rect">
            <a:avLst/>
          </a:prstGeom>
        </p:spPr>
      </p:pic>
      <p:pic>
        <p:nvPicPr>
          <p:cNvPr id="4" name="Picture 3">
            <a:extLst>
              <a:ext uri="{FF2B5EF4-FFF2-40B4-BE49-F238E27FC236}">
                <a16:creationId xmlns:a16="http://schemas.microsoft.com/office/drawing/2014/main" id="{7DB70373-D3EA-8AE1-092C-1B4899761FBA}"/>
              </a:ext>
            </a:extLst>
          </p:cNvPr>
          <p:cNvPicPr>
            <a:picLocks noChangeAspect="1"/>
          </p:cNvPicPr>
          <p:nvPr/>
        </p:nvPicPr>
        <p:blipFill>
          <a:blip r:embed="rId5"/>
          <a:stretch>
            <a:fillRect/>
          </a:stretch>
        </p:blipFill>
        <p:spPr>
          <a:xfrm>
            <a:off x="7181175" y="1587537"/>
            <a:ext cx="3822474" cy="4832118"/>
          </a:xfrm>
          <a:prstGeom prst="rect">
            <a:avLst/>
          </a:prstGeom>
        </p:spPr>
      </p:pic>
    </p:spTree>
    <p:extLst>
      <p:ext uri="{BB962C8B-B14F-4D97-AF65-F5344CB8AC3E}">
        <p14:creationId xmlns:p14="http://schemas.microsoft.com/office/powerpoint/2010/main" val="32993865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9845D0-A88D-45FA-BF86-9B5571F89BF0}"/>
              </a:ext>
            </a:extLst>
          </p:cNvPr>
          <p:cNvSpPr>
            <a:spLocks noGrp="1"/>
          </p:cNvSpPr>
          <p:nvPr>
            <p:ph type="title"/>
          </p:nvPr>
        </p:nvSpPr>
        <p:spPr/>
        <p:txBody>
          <a:bodyPr>
            <a:normAutofit/>
          </a:bodyPr>
          <a:lstStyle/>
          <a:p>
            <a:r>
              <a:rPr lang="en-SE" sz="4000" b="1" dirty="0" err="1"/>
              <a:t>Transmissionsnätet</a:t>
            </a:r>
            <a:r>
              <a:rPr lang="en-SE" sz="4000" b="1" dirty="0"/>
              <a:t>, 17000 km </a:t>
            </a:r>
            <a:r>
              <a:rPr lang="en-SE" sz="4000" b="1" dirty="0" err="1"/>
              <a:t>ledningar</a:t>
            </a:r>
            <a:endParaRPr lang="sv-SE" sz="4000" b="1" dirty="0"/>
          </a:p>
        </p:txBody>
      </p:sp>
      <p:pic>
        <p:nvPicPr>
          <p:cNvPr id="4" name="Picture 3">
            <a:extLst>
              <a:ext uri="{FF2B5EF4-FFF2-40B4-BE49-F238E27FC236}">
                <a16:creationId xmlns:a16="http://schemas.microsoft.com/office/drawing/2014/main" id="{767375B2-5F5B-4DFD-A59D-EEB328EFC9B6}"/>
              </a:ext>
            </a:extLst>
          </p:cNvPr>
          <p:cNvPicPr>
            <a:picLocks noChangeAspect="1"/>
          </p:cNvPicPr>
          <p:nvPr/>
        </p:nvPicPr>
        <p:blipFill>
          <a:blip r:embed="rId3"/>
          <a:stretch>
            <a:fillRect/>
          </a:stretch>
        </p:blipFill>
        <p:spPr>
          <a:xfrm>
            <a:off x="2831908" y="1316067"/>
            <a:ext cx="4813230" cy="5510799"/>
          </a:xfrm>
          <a:prstGeom prst="rect">
            <a:avLst/>
          </a:prstGeom>
        </p:spPr>
      </p:pic>
      <p:sp>
        <p:nvSpPr>
          <p:cNvPr id="7" name="TextBox 6">
            <a:extLst>
              <a:ext uri="{FF2B5EF4-FFF2-40B4-BE49-F238E27FC236}">
                <a16:creationId xmlns:a16="http://schemas.microsoft.com/office/drawing/2014/main" id="{4130AA50-84A8-43DF-A22B-D60847E438F9}"/>
              </a:ext>
            </a:extLst>
          </p:cNvPr>
          <p:cNvSpPr txBox="1"/>
          <p:nvPr/>
        </p:nvSpPr>
        <p:spPr>
          <a:xfrm>
            <a:off x="8059918" y="1583703"/>
            <a:ext cx="3921550" cy="2585323"/>
          </a:xfrm>
          <a:prstGeom prst="rect">
            <a:avLst/>
          </a:prstGeom>
          <a:noFill/>
        </p:spPr>
        <p:txBody>
          <a:bodyPr wrap="square" rtlCol="0">
            <a:spAutoFit/>
          </a:bodyPr>
          <a:lstStyle/>
          <a:p>
            <a:pPr marL="285750" indent="-285750">
              <a:buFont typeface="Arial" panose="020B0604020202020204" pitchFamily="34" charset="0"/>
              <a:buChar char="•"/>
            </a:pPr>
            <a:r>
              <a:rPr lang="en-SE" dirty="0"/>
              <a:t>Sen är det mer </a:t>
            </a:r>
            <a:r>
              <a:rPr lang="en-SE" dirty="0" err="1"/>
              <a:t>komplicerat</a:t>
            </a:r>
            <a:r>
              <a:rPr lang="en-SE" dirty="0"/>
              <a:t> </a:t>
            </a:r>
            <a:r>
              <a:rPr lang="en-SE" dirty="0" err="1"/>
              <a:t>vilket</a:t>
            </a:r>
            <a:r>
              <a:rPr lang="en-SE" dirty="0"/>
              <a:t> kan </a:t>
            </a:r>
            <a:r>
              <a:rPr lang="en-SE" dirty="0" err="1"/>
              <a:t>ses</a:t>
            </a:r>
            <a:r>
              <a:rPr lang="en-SE" dirty="0"/>
              <a:t> </a:t>
            </a:r>
            <a:r>
              <a:rPr lang="en-SE" dirty="0" err="1"/>
              <a:t>här</a:t>
            </a:r>
            <a:r>
              <a:rPr lang="en-SE" dirty="0"/>
              <a:t>.</a:t>
            </a:r>
          </a:p>
          <a:p>
            <a:pPr marL="285750" indent="-285750">
              <a:buFont typeface="Arial" panose="020B0604020202020204" pitchFamily="34" charset="0"/>
              <a:buChar char="•"/>
            </a:pPr>
            <a:r>
              <a:rPr lang="en-SE" dirty="0" err="1"/>
              <a:t>Förgreningarna</a:t>
            </a:r>
            <a:r>
              <a:rPr lang="en-SE" dirty="0"/>
              <a:t> för </a:t>
            </a:r>
            <a:r>
              <a:rPr lang="en-SE" dirty="0" err="1"/>
              <a:t>vindkraftsparker</a:t>
            </a:r>
            <a:r>
              <a:rPr lang="en-SE" dirty="0"/>
              <a:t> </a:t>
            </a:r>
            <a:r>
              <a:rPr lang="en-SE" dirty="0" err="1"/>
              <a:t>gör</a:t>
            </a:r>
            <a:r>
              <a:rPr lang="en-SE" dirty="0"/>
              <a:t> systemet än mer </a:t>
            </a:r>
            <a:r>
              <a:rPr lang="en-SE" dirty="0" err="1"/>
              <a:t>komplicerat</a:t>
            </a:r>
            <a:r>
              <a:rPr lang="en-SE" dirty="0"/>
              <a:t>.</a:t>
            </a:r>
          </a:p>
          <a:p>
            <a:pPr marL="285750" indent="-285750">
              <a:buFont typeface="Arial" panose="020B0604020202020204" pitchFamily="34" charset="0"/>
              <a:buChar char="•"/>
            </a:pPr>
            <a:r>
              <a:rPr lang="en-SE" dirty="0"/>
              <a:t>Med mycket </a:t>
            </a:r>
            <a:r>
              <a:rPr lang="en-SE" dirty="0" err="1"/>
              <a:t>flera</a:t>
            </a:r>
            <a:r>
              <a:rPr lang="en-SE" dirty="0"/>
              <a:t> </a:t>
            </a:r>
            <a:r>
              <a:rPr lang="en-SE" dirty="0" err="1"/>
              <a:t>kombinationer</a:t>
            </a:r>
            <a:r>
              <a:rPr lang="en-SE" dirty="0"/>
              <a:t> av </a:t>
            </a:r>
            <a:r>
              <a:rPr lang="en-SE" dirty="0" err="1"/>
              <a:t>ovanliga</a:t>
            </a:r>
            <a:r>
              <a:rPr lang="en-SE" dirty="0"/>
              <a:t> </a:t>
            </a:r>
            <a:r>
              <a:rPr lang="en-SE" dirty="0" err="1"/>
              <a:t>driftsfall</a:t>
            </a:r>
            <a:r>
              <a:rPr lang="en-SE" dirty="0"/>
              <a:t> </a:t>
            </a:r>
            <a:r>
              <a:rPr lang="en-SE" dirty="0" err="1"/>
              <a:t>som</a:t>
            </a:r>
            <a:r>
              <a:rPr lang="en-SE" dirty="0"/>
              <a:t> SVK måste </a:t>
            </a:r>
            <a:r>
              <a:rPr lang="en-SE" dirty="0" err="1"/>
              <a:t>hantera</a:t>
            </a:r>
            <a:r>
              <a:rPr lang="en-SE" dirty="0"/>
              <a:t>.</a:t>
            </a:r>
          </a:p>
          <a:p>
            <a:pPr marL="285750" indent="-285750">
              <a:buFont typeface="Arial" panose="020B0604020202020204" pitchFamily="34" charset="0"/>
              <a:buChar char="•"/>
            </a:pPr>
            <a:r>
              <a:rPr lang="en-SE" dirty="0"/>
              <a:t> </a:t>
            </a:r>
            <a:r>
              <a:rPr lang="en-GB" dirty="0"/>
              <a:t>I</a:t>
            </a:r>
            <a:r>
              <a:rPr lang="en-SE" dirty="0"/>
              <a:t> </a:t>
            </a:r>
            <a:r>
              <a:rPr lang="en-SE" dirty="0" err="1"/>
              <a:t>varje</a:t>
            </a:r>
            <a:r>
              <a:rPr lang="en-SE" dirty="0"/>
              <a:t> </a:t>
            </a:r>
            <a:r>
              <a:rPr lang="en-SE" dirty="0" err="1"/>
              <a:t>ögonblick</a:t>
            </a:r>
            <a:r>
              <a:rPr lang="en-SE" dirty="0"/>
              <a:t>.</a:t>
            </a:r>
          </a:p>
          <a:p>
            <a:endParaRPr lang="en-SE" dirty="0"/>
          </a:p>
        </p:txBody>
      </p:sp>
      <p:sp>
        <p:nvSpPr>
          <p:cNvPr id="9" name="Callout: Line 8">
            <a:extLst>
              <a:ext uri="{FF2B5EF4-FFF2-40B4-BE49-F238E27FC236}">
                <a16:creationId xmlns:a16="http://schemas.microsoft.com/office/drawing/2014/main" id="{A0D0AB40-95F2-4200-ADF7-214836FFEE8D}"/>
              </a:ext>
            </a:extLst>
          </p:cNvPr>
          <p:cNvSpPr/>
          <p:nvPr/>
        </p:nvSpPr>
        <p:spPr>
          <a:xfrm>
            <a:off x="348792" y="2909266"/>
            <a:ext cx="1932495" cy="672920"/>
          </a:xfrm>
          <a:prstGeom prst="borderCallout1">
            <a:avLst>
              <a:gd name="adj1" fmla="val 49569"/>
              <a:gd name="adj2" fmla="val 100448"/>
              <a:gd name="adj3" fmla="val 81681"/>
              <a:gd name="adj4" fmla="val 25239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E" dirty="0" err="1"/>
              <a:t>Vindkraftsparker</a:t>
            </a:r>
            <a:endParaRPr lang="en-SE" dirty="0"/>
          </a:p>
        </p:txBody>
      </p:sp>
    </p:spTree>
    <p:extLst>
      <p:ext uri="{BB962C8B-B14F-4D97-AF65-F5344CB8AC3E}">
        <p14:creationId xmlns:p14="http://schemas.microsoft.com/office/powerpoint/2010/main" val="8032823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7041B8-E42C-4BBC-B7C5-B95CBE5B2392}"/>
              </a:ext>
            </a:extLst>
          </p:cNvPr>
          <p:cNvSpPr>
            <a:spLocks noGrp="1"/>
          </p:cNvSpPr>
          <p:nvPr>
            <p:ph type="title"/>
          </p:nvPr>
        </p:nvSpPr>
        <p:spPr>
          <a:xfrm>
            <a:off x="2128406" y="2676979"/>
            <a:ext cx="6672694" cy="1325563"/>
          </a:xfrm>
        </p:spPr>
        <p:txBody>
          <a:bodyPr>
            <a:normAutofit/>
          </a:bodyPr>
          <a:lstStyle/>
          <a:p>
            <a:r>
              <a:rPr lang="en-SE" sz="4000" b="1" dirty="0"/>
              <a:t>Vad är </a:t>
            </a:r>
            <a:r>
              <a:rPr lang="en-SE" sz="4000" b="1" dirty="0" err="1"/>
              <a:t>Elbrist</a:t>
            </a:r>
            <a:r>
              <a:rPr lang="en-SE" sz="4000" b="1" dirty="0"/>
              <a:t>, effekt och </a:t>
            </a:r>
            <a:r>
              <a:rPr lang="en-SE" sz="4000" b="1" dirty="0" err="1"/>
              <a:t>energi</a:t>
            </a:r>
            <a:r>
              <a:rPr lang="en-SE" sz="4000" b="1" dirty="0"/>
              <a:t>?</a:t>
            </a:r>
            <a:endParaRPr lang="sv-SE" sz="4000" b="1" dirty="0"/>
          </a:p>
        </p:txBody>
      </p:sp>
    </p:spTree>
    <p:extLst>
      <p:ext uri="{BB962C8B-B14F-4D97-AF65-F5344CB8AC3E}">
        <p14:creationId xmlns:p14="http://schemas.microsoft.com/office/powerpoint/2010/main" val="40727800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6BAD69-2F9E-4D06-AA1D-8E340848813F}"/>
              </a:ext>
            </a:extLst>
          </p:cNvPr>
          <p:cNvSpPr>
            <a:spLocks noGrp="1"/>
          </p:cNvSpPr>
          <p:nvPr>
            <p:ph type="title"/>
          </p:nvPr>
        </p:nvSpPr>
        <p:spPr/>
        <p:txBody>
          <a:bodyPr>
            <a:normAutofit/>
          </a:bodyPr>
          <a:lstStyle/>
          <a:p>
            <a:r>
              <a:rPr lang="en-SE" sz="4000" b="1" dirty="0"/>
              <a:t>Vad är e</a:t>
            </a:r>
            <a:r>
              <a:rPr lang="sv-SE" sz="4000" b="1" dirty="0"/>
              <a:t>lbrist</a:t>
            </a:r>
            <a:r>
              <a:rPr lang="en-SE" sz="4000" b="1" dirty="0"/>
              <a:t>?</a:t>
            </a:r>
            <a:endParaRPr lang="sv-SE" sz="4000" b="1" dirty="0"/>
          </a:p>
        </p:txBody>
      </p:sp>
      <p:pic>
        <p:nvPicPr>
          <p:cNvPr id="5" name="Content Placeholder 4" descr="Graphical user interface&#10;&#10;Description automatically generated">
            <a:extLst>
              <a:ext uri="{FF2B5EF4-FFF2-40B4-BE49-F238E27FC236}">
                <a16:creationId xmlns:a16="http://schemas.microsoft.com/office/drawing/2014/main" id="{84D3470E-5D78-403C-A71E-D0F297E38B39}"/>
              </a:ext>
            </a:extLst>
          </p:cNvPr>
          <p:cNvPicPr>
            <a:picLocks noGrp="1" noChangeAspect="1"/>
          </p:cNvPicPr>
          <p:nvPr>
            <p:ph idx="1"/>
          </p:nvPr>
        </p:nvPicPr>
        <p:blipFill rotWithShape="1">
          <a:blip r:embed="rId3">
            <a:extLst>
              <a:ext uri="{28A0092B-C50C-407E-A947-70E740481C1C}">
                <a14:useLocalDpi xmlns:a14="http://schemas.microsoft.com/office/drawing/2010/main" val="0"/>
              </a:ext>
            </a:extLst>
          </a:blip>
          <a:srcRect l="54189" t="29189" r="4626" b="11168"/>
          <a:stretch/>
        </p:blipFill>
        <p:spPr>
          <a:xfrm>
            <a:off x="6207759" y="2097722"/>
            <a:ext cx="3383915" cy="2468878"/>
          </a:xfrm>
        </p:spPr>
      </p:pic>
      <p:sp>
        <p:nvSpPr>
          <p:cNvPr id="3" name="TextBox 2">
            <a:extLst>
              <a:ext uri="{FF2B5EF4-FFF2-40B4-BE49-F238E27FC236}">
                <a16:creationId xmlns:a16="http://schemas.microsoft.com/office/drawing/2014/main" id="{94F92588-C12C-41C1-AAF3-899A571F2A1B}"/>
              </a:ext>
            </a:extLst>
          </p:cNvPr>
          <p:cNvSpPr txBox="1"/>
          <p:nvPr/>
        </p:nvSpPr>
        <p:spPr>
          <a:xfrm>
            <a:off x="838199" y="2052320"/>
            <a:ext cx="5146041" cy="2462213"/>
          </a:xfrm>
          <a:prstGeom prst="rect">
            <a:avLst/>
          </a:prstGeom>
          <a:noFill/>
        </p:spPr>
        <p:txBody>
          <a:bodyPr wrap="square" rtlCol="0">
            <a:spAutoFit/>
          </a:bodyPr>
          <a:lstStyle/>
          <a:p>
            <a:r>
              <a:rPr lang="en-SE" sz="2200" b="1" dirty="0" err="1"/>
              <a:t>Effektbrist</a:t>
            </a:r>
            <a:r>
              <a:rPr lang="en-SE" sz="2200" b="1" dirty="0"/>
              <a:t> </a:t>
            </a:r>
            <a:r>
              <a:rPr lang="en-SE" sz="2200" dirty="0"/>
              <a:t>– i </a:t>
            </a:r>
            <a:r>
              <a:rPr lang="en-SE" sz="2200" dirty="0" err="1"/>
              <a:t>ett</a:t>
            </a:r>
            <a:r>
              <a:rPr lang="en-SE" sz="2200" dirty="0"/>
              <a:t> </a:t>
            </a:r>
            <a:r>
              <a:rPr lang="en-SE" sz="2200" dirty="0" err="1"/>
              <a:t>givet</a:t>
            </a:r>
            <a:r>
              <a:rPr lang="en-SE" sz="2200" dirty="0"/>
              <a:t> </a:t>
            </a:r>
            <a:r>
              <a:rPr lang="en-SE" sz="2200" dirty="0" err="1"/>
              <a:t>ögonblick</a:t>
            </a:r>
            <a:r>
              <a:rPr lang="en-SE" sz="2200" dirty="0"/>
              <a:t> </a:t>
            </a:r>
            <a:r>
              <a:rPr lang="en-SE" sz="2200" dirty="0" err="1"/>
              <a:t>räcker</a:t>
            </a:r>
            <a:r>
              <a:rPr lang="en-SE" sz="2200" dirty="0"/>
              <a:t> inte den </a:t>
            </a:r>
            <a:r>
              <a:rPr lang="en-SE" sz="2200" dirty="0" err="1"/>
              <a:t>tillgängliga</a:t>
            </a:r>
            <a:r>
              <a:rPr lang="en-SE" sz="2200" dirty="0"/>
              <a:t> </a:t>
            </a:r>
            <a:r>
              <a:rPr lang="en-SE" sz="2200" dirty="0" err="1"/>
              <a:t>produktionen</a:t>
            </a:r>
            <a:r>
              <a:rPr lang="en-SE" sz="2200" dirty="0"/>
              <a:t> till.</a:t>
            </a:r>
          </a:p>
          <a:p>
            <a:r>
              <a:rPr lang="en-SE" sz="2200" b="1" dirty="0" err="1"/>
              <a:t>Nätkapacitetsbrist</a:t>
            </a:r>
            <a:r>
              <a:rPr lang="en-SE" sz="2200" b="1" dirty="0"/>
              <a:t> </a:t>
            </a:r>
            <a:r>
              <a:rPr lang="en-SE" sz="2200" dirty="0"/>
              <a:t>– effekt </a:t>
            </a:r>
            <a:r>
              <a:rPr lang="en-SE" sz="2200" dirty="0" err="1"/>
              <a:t>finns</a:t>
            </a:r>
            <a:r>
              <a:rPr lang="en-SE" sz="2200" dirty="0"/>
              <a:t> men </a:t>
            </a:r>
            <a:r>
              <a:rPr lang="en-SE" sz="2200" dirty="0" err="1"/>
              <a:t>elnäten</a:t>
            </a:r>
            <a:r>
              <a:rPr lang="en-SE" sz="2200" dirty="0"/>
              <a:t> kan inte </a:t>
            </a:r>
            <a:r>
              <a:rPr lang="en-SE" sz="2200" dirty="0" err="1"/>
              <a:t>transportera</a:t>
            </a:r>
            <a:r>
              <a:rPr lang="en-SE" sz="2200" dirty="0"/>
              <a:t> den </a:t>
            </a:r>
            <a:r>
              <a:rPr lang="en-SE" sz="2200" dirty="0" err="1"/>
              <a:t>efterfrågade</a:t>
            </a:r>
            <a:r>
              <a:rPr lang="en-SE" sz="2200" dirty="0"/>
              <a:t> </a:t>
            </a:r>
            <a:r>
              <a:rPr lang="en-SE" sz="2200" dirty="0" err="1"/>
              <a:t>elen</a:t>
            </a:r>
            <a:r>
              <a:rPr lang="en-SE" sz="2200" dirty="0"/>
              <a:t>.</a:t>
            </a:r>
          </a:p>
          <a:p>
            <a:r>
              <a:rPr lang="en-SE" sz="2200" b="1" dirty="0" err="1"/>
              <a:t>Energibrist</a:t>
            </a:r>
            <a:r>
              <a:rPr lang="en-SE" sz="2200" dirty="0"/>
              <a:t> – </a:t>
            </a:r>
            <a:r>
              <a:rPr lang="en-SE" sz="2200" dirty="0" err="1"/>
              <a:t>över</a:t>
            </a:r>
            <a:r>
              <a:rPr lang="en-SE" sz="2200" dirty="0"/>
              <a:t> </a:t>
            </a:r>
            <a:r>
              <a:rPr lang="en-SE" sz="2200" dirty="0" err="1"/>
              <a:t>året</a:t>
            </a:r>
            <a:r>
              <a:rPr lang="en-SE" sz="2200" dirty="0"/>
              <a:t> kan inte den </a:t>
            </a:r>
            <a:r>
              <a:rPr lang="en-SE" sz="2200" dirty="0" err="1"/>
              <a:t>efterfrågade</a:t>
            </a:r>
            <a:r>
              <a:rPr lang="en-SE" sz="2200" dirty="0"/>
              <a:t> </a:t>
            </a:r>
            <a:r>
              <a:rPr lang="en-SE" sz="2200" dirty="0" err="1"/>
              <a:t>energin</a:t>
            </a:r>
            <a:r>
              <a:rPr lang="en-SE" sz="2200" dirty="0"/>
              <a:t> produceras.</a:t>
            </a:r>
            <a:endParaRPr lang="en-GB" sz="2200" dirty="0"/>
          </a:p>
        </p:txBody>
      </p:sp>
      <p:sp>
        <p:nvSpPr>
          <p:cNvPr id="6" name="Rectangle 5">
            <a:extLst>
              <a:ext uri="{FF2B5EF4-FFF2-40B4-BE49-F238E27FC236}">
                <a16:creationId xmlns:a16="http://schemas.microsoft.com/office/drawing/2014/main" id="{9AFA5679-E206-64CB-E463-349977E8A998}"/>
              </a:ext>
            </a:extLst>
          </p:cNvPr>
          <p:cNvSpPr/>
          <p:nvPr/>
        </p:nvSpPr>
        <p:spPr>
          <a:xfrm>
            <a:off x="6207759" y="5414646"/>
            <a:ext cx="5431791" cy="74803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SE" sz="1400" dirty="0"/>
              <a:t>Om man </a:t>
            </a:r>
            <a:r>
              <a:rPr lang="en-SE" sz="1400" dirty="0" err="1"/>
              <a:t>har</a:t>
            </a:r>
            <a:r>
              <a:rPr lang="en-SE" sz="1400" dirty="0"/>
              <a:t> </a:t>
            </a:r>
            <a:r>
              <a:rPr lang="en-SE" sz="1400" dirty="0" err="1"/>
              <a:t>effektbalans</a:t>
            </a:r>
            <a:r>
              <a:rPr lang="en-SE" sz="1400" dirty="0"/>
              <a:t> </a:t>
            </a:r>
            <a:r>
              <a:rPr lang="en-SE" sz="1400" dirty="0" err="1"/>
              <a:t>har</a:t>
            </a:r>
            <a:r>
              <a:rPr lang="en-SE" sz="1400" dirty="0"/>
              <a:t> man </a:t>
            </a:r>
            <a:r>
              <a:rPr lang="en-SE" sz="1400" dirty="0" err="1"/>
              <a:t>alltid</a:t>
            </a:r>
            <a:r>
              <a:rPr lang="en-SE" sz="1400" dirty="0"/>
              <a:t> den </a:t>
            </a:r>
            <a:r>
              <a:rPr lang="en-SE" sz="1400" dirty="0" err="1"/>
              <a:t>energi</a:t>
            </a:r>
            <a:r>
              <a:rPr lang="en-SE" sz="1400" dirty="0"/>
              <a:t> </a:t>
            </a:r>
            <a:r>
              <a:rPr lang="en-SE" sz="1400" dirty="0" err="1"/>
              <a:t>som</a:t>
            </a:r>
            <a:r>
              <a:rPr lang="en-SE" sz="1400" dirty="0"/>
              <a:t> </a:t>
            </a:r>
            <a:r>
              <a:rPr lang="en-SE" sz="1400" dirty="0" err="1"/>
              <a:t>behövs</a:t>
            </a:r>
            <a:r>
              <a:rPr lang="en-SE" sz="1400" dirty="0"/>
              <a:t>.</a:t>
            </a:r>
          </a:p>
          <a:p>
            <a:pPr marL="285750" indent="-285750">
              <a:buFont typeface="Arial" panose="020B0604020202020204" pitchFamily="34" charset="0"/>
              <a:buChar char="•"/>
            </a:pPr>
            <a:r>
              <a:rPr lang="en-SE" sz="1400" dirty="0"/>
              <a:t>Det </a:t>
            </a:r>
            <a:r>
              <a:rPr lang="en-SE" sz="1400" dirty="0" err="1"/>
              <a:t>omvända</a:t>
            </a:r>
            <a:r>
              <a:rPr lang="en-SE" sz="1400" dirty="0"/>
              <a:t> </a:t>
            </a:r>
            <a:r>
              <a:rPr lang="en-SE" sz="1400" dirty="0" err="1"/>
              <a:t>gäller</a:t>
            </a:r>
            <a:r>
              <a:rPr lang="en-SE" sz="1400" dirty="0"/>
              <a:t> inte!</a:t>
            </a:r>
          </a:p>
        </p:txBody>
      </p:sp>
    </p:spTree>
    <p:extLst>
      <p:ext uri="{BB962C8B-B14F-4D97-AF65-F5344CB8AC3E}">
        <p14:creationId xmlns:p14="http://schemas.microsoft.com/office/powerpoint/2010/main" val="26764535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6BAD69-2F9E-4D06-AA1D-8E340848813F}"/>
              </a:ext>
            </a:extLst>
          </p:cNvPr>
          <p:cNvSpPr>
            <a:spLocks noGrp="1"/>
          </p:cNvSpPr>
          <p:nvPr>
            <p:ph type="title"/>
          </p:nvPr>
        </p:nvSpPr>
        <p:spPr/>
        <p:txBody>
          <a:bodyPr>
            <a:normAutofit/>
          </a:bodyPr>
          <a:lstStyle/>
          <a:p>
            <a:r>
              <a:rPr lang="en-SE" sz="4000" b="1" dirty="0"/>
              <a:t>Vad är e</a:t>
            </a:r>
            <a:r>
              <a:rPr lang="sv-SE" sz="4000" b="1" dirty="0"/>
              <a:t>lbrist</a:t>
            </a:r>
            <a:r>
              <a:rPr lang="en-SE" sz="4000" b="1" dirty="0"/>
              <a:t>?</a:t>
            </a:r>
            <a:endParaRPr lang="sv-SE" sz="4000" b="1" dirty="0"/>
          </a:p>
        </p:txBody>
      </p:sp>
      <p:sp>
        <p:nvSpPr>
          <p:cNvPr id="6" name="Rectangle 5">
            <a:extLst>
              <a:ext uri="{FF2B5EF4-FFF2-40B4-BE49-F238E27FC236}">
                <a16:creationId xmlns:a16="http://schemas.microsoft.com/office/drawing/2014/main" id="{870C5423-A556-42F1-98C3-27845B586694}"/>
              </a:ext>
            </a:extLst>
          </p:cNvPr>
          <p:cNvSpPr/>
          <p:nvPr/>
        </p:nvSpPr>
        <p:spPr>
          <a:xfrm>
            <a:off x="989029" y="1690688"/>
            <a:ext cx="8400068" cy="229071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400" b="1" dirty="0"/>
          </a:p>
          <a:p>
            <a:r>
              <a:rPr lang="en-SE" sz="1400" b="1" dirty="0"/>
              <a:t>M</a:t>
            </a:r>
            <a:r>
              <a:rPr lang="en-GB" sz="1400" b="1" dirty="0"/>
              <a:t>a</a:t>
            </a:r>
            <a:r>
              <a:rPr lang="en-SE" sz="1400" b="1" dirty="0"/>
              <a:t>n kan ha </a:t>
            </a:r>
            <a:r>
              <a:rPr lang="sv-SE" sz="1400" b="1" noProof="1"/>
              <a:t>elbrist</a:t>
            </a:r>
            <a:r>
              <a:rPr lang="en-SE" sz="1400" b="1" dirty="0"/>
              <a:t> och </a:t>
            </a:r>
            <a:r>
              <a:rPr lang="en-SE" sz="1400" b="1" dirty="0" err="1"/>
              <a:t>elöverskott</a:t>
            </a:r>
            <a:r>
              <a:rPr lang="en-SE" sz="1400" b="1" dirty="0"/>
              <a:t> </a:t>
            </a:r>
            <a:r>
              <a:rPr lang="en-SE" sz="1400" b="1" dirty="0" err="1"/>
              <a:t>samtidigt</a:t>
            </a:r>
            <a:r>
              <a:rPr lang="en-SE" sz="1400" b="1" dirty="0"/>
              <a:t> </a:t>
            </a:r>
            <a:r>
              <a:rPr lang="en-SE" sz="1400" b="1" dirty="0" err="1"/>
              <a:t>beroende</a:t>
            </a:r>
            <a:r>
              <a:rPr lang="en-SE" sz="1400" b="1" dirty="0"/>
              <a:t> </a:t>
            </a:r>
            <a:r>
              <a:rPr lang="en-SE" sz="1400" b="1" dirty="0" err="1"/>
              <a:t>på</a:t>
            </a:r>
            <a:r>
              <a:rPr lang="en-SE" sz="1400" b="1" dirty="0"/>
              <a:t> </a:t>
            </a:r>
            <a:r>
              <a:rPr lang="en-SE" sz="1400" b="1" dirty="0" err="1"/>
              <a:t>vad</a:t>
            </a:r>
            <a:r>
              <a:rPr lang="en-SE" sz="1400" b="1" dirty="0"/>
              <a:t> man </a:t>
            </a:r>
            <a:r>
              <a:rPr lang="en-SE" sz="1400" b="1" dirty="0" err="1"/>
              <a:t>tittar</a:t>
            </a:r>
            <a:r>
              <a:rPr lang="en-SE" sz="1400" b="1" dirty="0"/>
              <a:t> </a:t>
            </a:r>
            <a:r>
              <a:rPr lang="en-SE" sz="1400" b="1" dirty="0" err="1"/>
              <a:t>på</a:t>
            </a:r>
            <a:r>
              <a:rPr lang="en-SE" sz="1400" b="1" dirty="0"/>
              <a:t>.</a:t>
            </a:r>
            <a:endParaRPr lang="en-GB" sz="1400" b="1" dirty="0"/>
          </a:p>
          <a:p>
            <a:pPr marL="285750" indent="-285750">
              <a:buFontTx/>
              <a:buChar char="-"/>
            </a:pPr>
            <a:r>
              <a:rPr lang="en-GB" sz="1400" dirty="0"/>
              <a:t>Om man </a:t>
            </a:r>
            <a:r>
              <a:rPr lang="en-GB" sz="1400" dirty="0" err="1"/>
              <a:t>alltid</a:t>
            </a:r>
            <a:r>
              <a:rPr lang="en-GB" sz="1400" dirty="0"/>
              <a:t> har </a:t>
            </a:r>
            <a:r>
              <a:rPr lang="en-GB" sz="1400" dirty="0" err="1"/>
              <a:t>effektbalans</a:t>
            </a:r>
            <a:r>
              <a:rPr lang="en-GB" sz="1400" dirty="0"/>
              <a:t> </a:t>
            </a:r>
            <a:r>
              <a:rPr lang="en-GB" sz="1400" dirty="0" err="1"/>
              <a:t>så</a:t>
            </a:r>
            <a:r>
              <a:rPr lang="en-GB" sz="1400" dirty="0"/>
              <a:t> har man </a:t>
            </a:r>
            <a:r>
              <a:rPr lang="en-GB" sz="1400" dirty="0" err="1"/>
              <a:t>alltid</a:t>
            </a:r>
            <a:r>
              <a:rPr lang="en-GB" sz="1400" dirty="0"/>
              <a:t> </a:t>
            </a:r>
            <a:r>
              <a:rPr lang="en-GB" sz="1400" dirty="0" err="1"/>
              <a:t>tillräckligt</a:t>
            </a:r>
            <a:r>
              <a:rPr lang="en-GB" sz="1400" dirty="0"/>
              <a:t> med </a:t>
            </a:r>
            <a:r>
              <a:rPr lang="en-GB" sz="1400" dirty="0" err="1"/>
              <a:t>energi</a:t>
            </a:r>
            <a:r>
              <a:rPr lang="en-GB" sz="1400" dirty="0"/>
              <a:t> </a:t>
            </a:r>
            <a:r>
              <a:rPr lang="en-GB" sz="1400" dirty="0" err="1"/>
              <a:t>eller</a:t>
            </a:r>
            <a:r>
              <a:rPr lang="en-GB" sz="1400" dirty="0"/>
              <a:t> </a:t>
            </a:r>
            <a:r>
              <a:rPr lang="en-GB" sz="1400" dirty="0" err="1"/>
              <a:t>energiöverskott</a:t>
            </a:r>
            <a:r>
              <a:rPr lang="en-GB" sz="1400" dirty="0"/>
              <a:t>.</a:t>
            </a:r>
          </a:p>
          <a:p>
            <a:pPr marL="285750" indent="-285750">
              <a:buFontTx/>
              <a:buChar char="-"/>
            </a:pPr>
            <a:r>
              <a:rPr lang="en-GB" sz="1400" dirty="0"/>
              <a:t>Det </a:t>
            </a:r>
            <a:r>
              <a:rPr lang="en-GB" sz="1400" dirty="0" err="1"/>
              <a:t>omvända</a:t>
            </a:r>
            <a:r>
              <a:rPr lang="en-GB" sz="1400" dirty="0"/>
              <a:t> </a:t>
            </a:r>
            <a:r>
              <a:rPr lang="en-GB" sz="1400" dirty="0" err="1"/>
              <a:t>gäller</a:t>
            </a:r>
            <a:r>
              <a:rPr lang="en-GB" sz="1400" dirty="0"/>
              <a:t> att man kan ha </a:t>
            </a:r>
            <a:r>
              <a:rPr lang="en-GB" sz="1400" dirty="0" err="1"/>
              <a:t>energiöverskott</a:t>
            </a:r>
            <a:r>
              <a:rPr lang="en-GB" sz="1400" dirty="0"/>
              <a:t> men </a:t>
            </a:r>
            <a:r>
              <a:rPr lang="en-GB" sz="1400" dirty="0" err="1"/>
              <a:t>tidvis</a:t>
            </a:r>
            <a:r>
              <a:rPr lang="en-GB" sz="1400" dirty="0"/>
              <a:t> inte </a:t>
            </a:r>
            <a:r>
              <a:rPr lang="en-GB" sz="1400" dirty="0" err="1"/>
              <a:t>effektbalans</a:t>
            </a:r>
            <a:r>
              <a:rPr lang="en-GB" sz="1400" dirty="0"/>
              <a:t> </a:t>
            </a:r>
            <a:r>
              <a:rPr lang="en-GB" sz="1400" dirty="0" err="1"/>
              <a:t>dvs</a:t>
            </a:r>
            <a:r>
              <a:rPr lang="en-GB" sz="1400" dirty="0"/>
              <a:t> </a:t>
            </a:r>
            <a:r>
              <a:rPr lang="en-GB" sz="1400" dirty="0" err="1"/>
              <a:t>ett</a:t>
            </a:r>
            <a:r>
              <a:rPr lang="en-GB" sz="1400" dirty="0"/>
              <a:t> </a:t>
            </a:r>
            <a:r>
              <a:rPr lang="en-GB" sz="1400" dirty="0" err="1"/>
              <a:t>dåligt</a:t>
            </a:r>
            <a:r>
              <a:rPr lang="en-GB" sz="1400" dirty="0"/>
              <a:t> </a:t>
            </a:r>
            <a:r>
              <a:rPr lang="en-GB" sz="1400" dirty="0" err="1"/>
              <a:t>fungerande</a:t>
            </a:r>
            <a:r>
              <a:rPr lang="en-GB" sz="1400" dirty="0"/>
              <a:t> </a:t>
            </a:r>
            <a:r>
              <a:rPr lang="en-GB" sz="1400" dirty="0" err="1"/>
              <a:t>elsystem</a:t>
            </a:r>
            <a:r>
              <a:rPr lang="en-GB" sz="1400" dirty="0"/>
              <a:t> </a:t>
            </a:r>
            <a:r>
              <a:rPr lang="en-GB" sz="1400" dirty="0" err="1"/>
              <a:t>som</a:t>
            </a:r>
            <a:r>
              <a:rPr lang="en-GB" sz="1400" dirty="0"/>
              <a:t> hacker </a:t>
            </a:r>
            <a:r>
              <a:rPr lang="en-GB" sz="1400" dirty="0" err="1"/>
              <a:t>och</a:t>
            </a:r>
            <a:r>
              <a:rPr lang="en-GB" sz="1400" dirty="0"/>
              <a:t> </a:t>
            </a:r>
            <a:r>
              <a:rPr lang="en-GB" sz="1400" dirty="0" err="1"/>
              <a:t>tidvis</a:t>
            </a:r>
            <a:r>
              <a:rPr lang="en-GB" sz="1400" dirty="0"/>
              <a:t> </a:t>
            </a:r>
            <a:r>
              <a:rPr lang="en-GB" sz="1400" dirty="0" err="1"/>
              <a:t>stannar</a:t>
            </a:r>
            <a:r>
              <a:rPr lang="en-GB" sz="1400" dirty="0"/>
              <a:t> </a:t>
            </a:r>
            <a:r>
              <a:rPr lang="en-GB" sz="1400" dirty="0" err="1"/>
              <a:t>och</a:t>
            </a:r>
            <a:r>
              <a:rPr lang="en-GB" sz="1400" dirty="0"/>
              <a:t> </a:t>
            </a:r>
            <a:r>
              <a:rPr lang="en-GB" sz="1400" dirty="0" err="1"/>
              <a:t>kopplar</a:t>
            </a:r>
            <a:r>
              <a:rPr lang="en-GB" sz="1400" dirty="0"/>
              <a:t> </a:t>
            </a:r>
            <a:r>
              <a:rPr lang="en-GB" sz="1400" dirty="0" err="1"/>
              <a:t>ifrån</a:t>
            </a:r>
            <a:r>
              <a:rPr lang="en-GB" sz="1400" dirty="0"/>
              <a:t> </a:t>
            </a:r>
            <a:r>
              <a:rPr lang="en-GB" sz="1400" dirty="0" err="1"/>
              <a:t>förbrukare</a:t>
            </a:r>
            <a:r>
              <a:rPr lang="en-GB" sz="1400" dirty="0"/>
              <a:t>.</a:t>
            </a:r>
          </a:p>
          <a:p>
            <a:endParaRPr lang="en-GB" sz="1400" dirty="0"/>
          </a:p>
          <a:p>
            <a:r>
              <a:rPr lang="en-GB" sz="1400" b="1" dirty="0" err="1"/>
              <a:t>Så</a:t>
            </a:r>
            <a:r>
              <a:rPr lang="en-GB" sz="1400" b="1" dirty="0"/>
              <a:t>:</a:t>
            </a:r>
          </a:p>
          <a:p>
            <a:r>
              <a:rPr lang="en-GB" sz="1400" dirty="0" err="1"/>
              <a:t>Säger</a:t>
            </a:r>
            <a:r>
              <a:rPr lang="en-GB" sz="1400" dirty="0"/>
              <a:t> man att vi har </a:t>
            </a:r>
            <a:r>
              <a:rPr lang="en-GB" sz="1400" dirty="0" err="1"/>
              <a:t>elöverskott</a:t>
            </a:r>
            <a:r>
              <a:rPr lang="en-GB" sz="1400" dirty="0"/>
              <a:t> har man </a:t>
            </a:r>
            <a:r>
              <a:rPr lang="en-GB" sz="1400" dirty="0" err="1"/>
              <a:t>rätt</a:t>
            </a:r>
            <a:r>
              <a:rPr lang="en-GB" sz="1400" dirty="0"/>
              <a:t>. (</a:t>
            </a:r>
            <a:r>
              <a:rPr lang="en-GB" sz="1400" dirty="0" err="1"/>
              <a:t>energi</a:t>
            </a:r>
            <a:r>
              <a:rPr lang="en-GB" sz="1400" dirty="0"/>
              <a:t> per </a:t>
            </a:r>
            <a:r>
              <a:rPr lang="en-GB" sz="1400" dirty="0" err="1"/>
              <a:t>år</a:t>
            </a:r>
            <a:r>
              <a:rPr lang="en-GB" sz="1400" dirty="0"/>
              <a:t>)</a:t>
            </a:r>
          </a:p>
          <a:p>
            <a:r>
              <a:rPr lang="en-GB" sz="1400" dirty="0" err="1"/>
              <a:t>Säger</a:t>
            </a:r>
            <a:r>
              <a:rPr lang="en-GB" sz="1400" dirty="0"/>
              <a:t> man att vi har </a:t>
            </a:r>
            <a:r>
              <a:rPr lang="en-GB" sz="1400" dirty="0" err="1"/>
              <a:t>elunderskott</a:t>
            </a:r>
            <a:r>
              <a:rPr lang="en-GB" sz="1400" dirty="0"/>
              <a:t> har man </a:t>
            </a:r>
            <a:r>
              <a:rPr lang="en-GB" sz="1400" dirty="0" err="1"/>
              <a:t>rätt</a:t>
            </a:r>
            <a:r>
              <a:rPr lang="en-GB" sz="1400" dirty="0"/>
              <a:t> (</a:t>
            </a:r>
            <a:r>
              <a:rPr lang="en-GB" sz="1400" dirty="0" err="1"/>
              <a:t>effektbalans</a:t>
            </a:r>
            <a:r>
              <a:rPr lang="en-GB" sz="1400" dirty="0"/>
              <a:t> </a:t>
            </a:r>
            <a:r>
              <a:rPr lang="en-GB" sz="1400" dirty="0" err="1"/>
              <a:t>och</a:t>
            </a:r>
            <a:r>
              <a:rPr lang="en-GB" sz="1400" dirty="0"/>
              <a:t> </a:t>
            </a:r>
            <a:r>
              <a:rPr lang="en-GB" sz="1400" dirty="0" err="1"/>
              <a:t>överföringskapacitet</a:t>
            </a:r>
            <a:r>
              <a:rPr lang="en-GB" sz="1400" dirty="0"/>
              <a:t>)</a:t>
            </a:r>
          </a:p>
          <a:p>
            <a:r>
              <a:rPr lang="en-GB" sz="1400" dirty="0" err="1"/>
              <a:t>Säger</a:t>
            </a:r>
            <a:r>
              <a:rPr lang="en-GB" sz="1400" dirty="0"/>
              <a:t> man att vi inte har problem har man </a:t>
            </a:r>
            <a:r>
              <a:rPr lang="en-GB" sz="1400" dirty="0" err="1"/>
              <a:t>fel</a:t>
            </a:r>
            <a:r>
              <a:rPr lang="en-GB" sz="1400" dirty="0"/>
              <a:t>. (redan nu </a:t>
            </a:r>
            <a:r>
              <a:rPr lang="en-GB" sz="1400" dirty="0" err="1"/>
              <a:t>finns</a:t>
            </a:r>
            <a:r>
              <a:rPr lang="en-GB" sz="1400" dirty="0"/>
              <a:t> inga </a:t>
            </a:r>
            <a:r>
              <a:rPr lang="en-GB" sz="1400" dirty="0" err="1"/>
              <a:t>eller</a:t>
            </a:r>
            <a:r>
              <a:rPr lang="en-GB" sz="1400" dirty="0"/>
              <a:t> </a:t>
            </a:r>
            <a:r>
              <a:rPr lang="en-GB" sz="1400" dirty="0" err="1"/>
              <a:t>mycket</a:t>
            </a:r>
            <a:r>
              <a:rPr lang="en-GB" sz="1400" dirty="0"/>
              <a:t> </a:t>
            </a:r>
            <a:r>
              <a:rPr lang="en-GB" sz="1400" dirty="0" err="1"/>
              <a:t>små</a:t>
            </a:r>
            <a:r>
              <a:rPr lang="en-GB" sz="1400" dirty="0"/>
              <a:t> </a:t>
            </a:r>
            <a:r>
              <a:rPr lang="en-GB" sz="1400" dirty="0" err="1"/>
              <a:t>marginaler</a:t>
            </a:r>
            <a:r>
              <a:rPr lang="en-GB" sz="1400" dirty="0"/>
              <a:t> i </a:t>
            </a:r>
            <a:r>
              <a:rPr lang="en-GB" sz="1400" dirty="0" err="1"/>
              <a:t>område</a:t>
            </a:r>
            <a:r>
              <a:rPr lang="en-GB" sz="1400" dirty="0"/>
              <a:t> 3 </a:t>
            </a:r>
            <a:r>
              <a:rPr lang="en-GB" sz="1400" dirty="0" err="1"/>
              <a:t>och</a:t>
            </a:r>
            <a:r>
              <a:rPr lang="en-GB" sz="1400" dirty="0"/>
              <a:t> 4)</a:t>
            </a:r>
            <a:endParaRPr lang="en-SE" sz="1400" dirty="0"/>
          </a:p>
        </p:txBody>
      </p:sp>
      <p:sp>
        <p:nvSpPr>
          <p:cNvPr id="7" name="Rectangle 6">
            <a:extLst>
              <a:ext uri="{FF2B5EF4-FFF2-40B4-BE49-F238E27FC236}">
                <a16:creationId xmlns:a16="http://schemas.microsoft.com/office/drawing/2014/main" id="{FBBCB03F-1F68-4B0F-B856-8932A29FF1A6}"/>
              </a:ext>
            </a:extLst>
          </p:cNvPr>
          <p:cNvSpPr/>
          <p:nvPr/>
        </p:nvSpPr>
        <p:spPr>
          <a:xfrm>
            <a:off x="6436656" y="4680736"/>
            <a:ext cx="5329076" cy="181213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SE" sz="1400" dirty="0"/>
              <a:t>Att vi har </a:t>
            </a:r>
            <a:r>
              <a:rPr lang="en-SE" sz="1400" dirty="0" err="1"/>
              <a:t>energiöverskott</a:t>
            </a:r>
            <a:r>
              <a:rPr lang="en-SE" sz="1400" dirty="0"/>
              <a:t> per </a:t>
            </a:r>
            <a:r>
              <a:rPr lang="en-SE" sz="1400" dirty="0" err="1"/>
              <a:t>år</a:t>
            </a:r>
            <a:r>
              <a:rPr lang="en-SE" sz="1400" dirty="0"/>
              <a:t> betyder inte </a:t>
            </a:r>
            <a:r>
              <a:rPr lang="en-SE" sz="1400" dirty="0" err="1"/>
              <a:t>alls</a:t>
            </a:r>
            <a:r>
              <a:rPr lang="en-SE" sz="1400" dirty="0"/>
              <a:t> att systemet är ok. Det </a:t>
            </a:r>
            <a:r>
              <a:rPr lang="en-SE" sz="1400" dirty="0" err="1"/>
              <a:t>syns</a:t>
            </a:r>
            <a:r>
              <a:rPr lang="en-SE" sz="1400" dirty="0"/>
              <a:t> inte i </a:t>
            </a:r>
            <a:r>
              <a:rPr lang="en-SE" sz="1400" dirty="0" err="1"/>
              <a:t>energi</a:t>
            </a:r>
            <a:r>
              <a:rPr lang="en-SE" sz="1400" dirty="0"/>
              <a:t> </a:t>
            </a:r>
            <a:r>
              <a:rPr lang="en-SE" sz="1400" dirty="0" err="1"/>
              <a:t>diskussionen</a:t>
            </a:r>
            <a:r>
              <a:rPr lang="en-SE" sz="1400" dirty="0"/>
              <a:t> </a:t>
            </a:r>
            <a:r>
              <a:rPr lang="en-SE" sz="1400" dirty="0" err="1"/>
              <a:t>eftersom</a:t>
            </a:r>
            <a:r>
              <a:rPr lang="en-SE" sz="1400" dirty="0"/>
              <a:t> det är </a:t>
            </a:r>
            <a:r>
              <a:rPr lang="en-SE" sz="1400" dirty="0" err="1"/>
              <a:t>ett</a:t>
            </a:r>
            <a:r>
              <a:rPr lang="en-SE" sz="1400" dirty="0"/>
              <a:t> </a:t>
            </a:r>
            <a:r>
              <a:rPr lang="en-SE" sz="1400" dirty="0" err="1"/>
              <a:t>retroaktivt</a:t>
            </a:r>
            <a:r>
              <a:rPr lang="en-SE" sz="1400" dirty="0"/>
              <a:t> </a:t>
            </a:r>
            <a:r>
              <a:rPr lang="en-SE" sz="1400" dirty="0" err="1"/>
              <a:t>begrepp</a:t>
            </a:r>
            <a:r>
              <a:rPr lang="en-SE" sz="1400" dirty="0"/>
              <a:t> där </a:t>
            </a:r>
            <a:r>
              <a:rPr lang="en-SE" sz="1400" dirty="0" err="1"/>
              <a:t>även</a:t>
            </a:r>
            <a:r>
              <a:rPr lang="en-SE" sz="1400" dirty="0"/>
              <a:t> </a:t>
            </a:r>
            <a:r>
              <a:rPr lang="en-SE" sz="1400" dirty="0" err="1"/>
              <a:t>ett</a:t>
            </a:r>
            <a:r>
              <a:rPr lang="en-SE" sz="1400" dirty="0"/>
              <a:t> </a:t>
            </a:r>
            <a:r>
              <a:rPr lang="en-SE" sz="1400" dirty="0" err="1"/>
              <a:t>väldigt</a:t>
            </a:r>
            <a:r>
              <a:rPr lang="en-SE" sz="1400" dirty="0"/>
              <a:t> </a:t>
            </a:r>
            <a:r>
              <a:rPr lang="en-SE" sz="1400" dirty="0" err="1"/>
              <a:t>opålitligt</a:t>
            </a:r>
            <a:r>
              <a:rPr lang="en-SE" sz="1400" dirty="0"/>
              <a:t> </a:t>
            </a:r>
            <a:r>
              <a:rPr lang="en-SE" sz="1400" dirty="0" err="1"/>
              <a:t>elsystem</a:t>
            </a:r>
            <a:r>
              <a:rPr lang="en-SE" sz="1400" dirty="0"/>
              <a:t> </a:t>
            </a:r>
            <a:r>
              <a:rPr lang="en-SE" sz="1400" dirty="0" err="1"/>
              <a:t>som</a:t>
            </a:r>
            <a:r>
              <a:rPr lang="en-SE" sz="1400" dirty="0"/>
              <a:t> </a:t>
            </a:r>
            <a:r>
              <a:rPr lang="en-SE" sz="1400" dirty="0" err="1"/>
              <a:t>slår</a:t>
            </a:r>
            <a:r>
              <a:rPr lang="en-SE" sz="1400" dirty="0"/>
              <a:t> till och från </a:t>
            </a:r>
            <a:r>
              <a:rPr lang="en-SE" sz="1400" dirty="0" err="1"/>
              <a:t>fortfarande</a:t>
            </a:r>
            <a:r>
              <a:rPr lang="en-SE" sz="1400" dirty="0"/>
              <a:t> kan ha </a:t>
            </a:r>
            <a:r>
              <a:rPr lang="en-SE" sz="1400" dirty="0" err="1"/>
              <a:t>ett</a:t>
            </a:r>
            <a:r>
              <a:rPr lang="en-SE" sz="1400" dirty="0"/>
              <a:t> </a:t>
            </a:r>
            <a:r>
              <a:rPr lang="en-SE" sz="1400" dirty="0" err="1"/>
              <a:t>stort</a:t>
            </a:r>
            <a:r>
              <a:rPr lang="en-SE" sz="1400" dirty="0"/>
              <a:t> överskott per </a:t>
            </a:r>
            <a:r>
              <a:rPr lang="en-SE" sz="1400" dirty="0" err="1"/>
              <a:t>år</a:t>
            </a:r>
            <a:r>
              <a:rPr lang="en-SE" sz="1400" dirty="0"/>
              <a:t>. </a:t>
            </a:r>
          </a:p>
          <a:p>
            <a:endParaRPr lang="en-SE" sz="1400" dirty="0"/>
          </a:p>
          <a:p>
            <a:r>
              <a:rPr lang="en-SE" sz="1400" b="1" dirty="0"/>
              <a:t>Det är </a:t>
            </a:r>
            <a:r>
              <a:rPr lang="en-SE" sz="1400" b="1" dirty="0" err="1"/>
              <a:t>därför</a:t>
            </a:r>
            <a:r>
              <a:rPr lang="en-SE" sz="1400" b="1" dirty="0"/>
              <a:t> </a:t>
            </a:r>
            <a:r>
              <a:rPr lang="en-SE" sz="1400" b="1" dirty="0" err="1"/>
              <a:t>politiker</a:t>
            </a:r>
            <a:r>
              <a:rPr lang="en-GB" sz="1400" b="1" dirty="0"/>
              <a:t> </a:t>
            </a:r>
            <a:r>
              <a:rPr lang="en-GB" sz="1400" b="1" dirty="0" err="1"/>
              <a:t>och</a:t>
            </a:r>
            <a:r>
              <a:rPr lang="en-GB" sz="1400" b="1" dirty="0"/>
              <a:t> media</a:t>
            </a:r>
            <a:r>
              <a:rPr lang="en-SE" sz="1400" b="1" dirty="0"/>
              <a:t> </a:t>
            </a:r>
            <a:r>
              <a:rPr lang="en-SE" sz="1400" b="1" dirty="0" err="1"/>
              <a:t>ofta</a:t>
            </a:r>
            <a:r>
              <a:rPr lang="en-SE" sz="1400" b="1" dirty="0"/>
              <a:t> </a:t>
            </a:r>
            <a:r>
              <a:rPr lang="en-SE" sz="1400" b="1" dirty="0" err="1"/>
              <a:t>pratar</a:t>
            </a:r>
            <a:r>
              <a:rPr lang="en-SE" sz="1400" b="1" dirty="0"/>
              <a:t> om </a:t>
            </a:r>
            <a:r>
              <a:rPr lang="en-SE" sz="1400" b="1" dirty="0" err="1"/>
              <a:t>energi</a:t>
            </a:r>
            <a:r>
              <a:rPr lang="en-SE" sz="1400" b="1" dirty="0"/>
              <a:t> </a:t>
            </a:r>
            <a:r>
              <a:rPr lang="en-SE" sz="1400" b="1" dirty="0" err="1"/>
              <a:t>för</a:t>
            </a:r>
            <a:r>
              <a:rPr lang="en-SE" sz="1400" b="1" dirty="0"/>
              <a:t> det </a:t>
            </a:r>
            <a:r>
              <a:rPr lang="en-SE" sz="1400" b="1" dirty="0" err="1"/>
              <a:t>syns</a:t>
            </a:r>
            <a:r>
              <a:rPr lang="en-SE" sz="1400" b="1" dirty="0"/>
              <a:t> inte</a:t>
            </a:r>
            <a:r>
              <a:rPr lang="en-GB" sz="1400" b="1" dirty="0"/>
              <a:t> </a:t>
            </a:r>
            <a:r>
              <a:rPr lang="en-GB" sz="1400" b="1" dirty="0" err="1"/>
              <a:t>då</a:t>
            </a:r>
            <a:r>
              <a:rPr lang="en-GB" sz="1400" b="1" dirty="0"/>
              <a:t> </a:t>
            </a:r>
            <a:r>
              <a:rPr lang="en-SE" sz="1400" b="1" dirty="0"/>
              <a:t>att något </a:t>
            </a:r>
            <a:r>
              <a:rPr lang="en-SE" sz="1400" b="1" dirty="0" err="1"/>
              <a:t>dåligt</a:t>
            </a:r>
            <a:r>
              <a:rPr lang="en-GB" sz="1400" b="1" dirty="0"/>
              <a:t> </a:t>
            </a:r>
            <a:r>
              <a:rPr lang="en-GB" sz="1400" b="1" dirty="0" err="1"/>
              <a:t>håller</a:t>
            </a:r>
            <a:r>
              <a:rPr lang="en-GB" sz="1400" b="1" dirty="0"/>
              <a:t> </a:t>
            </a:r>
            <a:r>
              <a:rPr lang="en-GB" sz="1400" b="1" dirty="0" err="1"/>
              <a:t>på</a:t>
            </a:r>
            <a:r>
              <a:rPr lang="en-GB" sz="1400" b="1" dirty="0"/>
              <a:t> att </a:t>
            </a:r>
            <a:r>
              <a:rPr lang="en-GB" sz="1400" b="1" dirty="0" err="1"/>
              <a:t>hända</a:t>
            </a:r>
            <a:r>
              <a:rPr lang="en-GB" sz="1400" b="1" dirty="0"/>
              <a:t> med </a:t>
            </a:r>
            <a:r>
              <a:rPr lang="en-GB" sz="1400" b="1" dirty="0" err="1"/>
              <a:t>elsystemet</a:t>
            </a:r>
            <a:r>
              <a:rPr lang="en-GB" sz="1400" b="1" dirty="0"/>
              <a:t>.</a:t>
            </a:r>
          </a:p>
          <a:p>
            <a:r>
              <a:rPr lang="en-GB" sz="1400" b="1" dirty="0"/>
              <a:t>Man </a:t>
            </a:r>
            <a:r>
              <a:rPr lang="en-GB" sz="1400" b="1" dirty="0" err="1"/>
              <a:t>pratar</a:t>
            </a:r>
            <a:r>
              <a:rPr lang="en-GB" sz="1400" b="1" dirty="0"/>
              <a:t> </a:t>
            </a:r>
            <a:r>
              <a:rPr lang="en-GB" sz="1400" b="1" dirty="0" err="1"/>
              <a:t>således</a:t>
            </a:r>
            <a:r>
              <a:rPr lang="en-GB" sz="1400" b="1" dirty="0"/>
              <a:t> om </a:t>
            </a:r>
            <a:r>
              <a:rPr lang="en-GB" sz="1400" b="1" dirty="0" err="1"/>
              <a:t>något</a:t>
            </a:r>
            <a:r>
              <a:rPr lang="en-GB" sz="1400" b="1" dirty="0"/>
              <a:t> </a:t>
            </a:r>
            <a:r>
              <a:rPr lang="en-GB" sz="1400" b="1" dirty="0" err="1"/>
              <a:t>som</a:t>
            </a:r>
            <a:r>
              <a:rPr lang="en-GB" sz="1400" b="1" dirty="0"/>
              <a:t> </a:t>
            </a:r>
            <a:r>
              <a:rPr lang="en-GB" sz="1400" b="1" dirty="0" err="1"/>
              <a:t>låter</a:t>
            </a:r>
            <a:r>
              <a:rPr lang="en-GB" sz="1400" b="1" dirty="0"/>
              <a:t> bra men inte fungerar!</a:t>
            </a:r>
            <a:endParaRPr lang="en-SE" sz="1400" b="1" dirty="0"/>
          </a:p>
        </p:txBody>
      </p:sp>
    </p:spTree>
    <p:extLst>
      <p:ext uri="{BB962C8B-B14F-4D97-AF65-F5344CB8AC3E}">
        <p14:creationId xmlns:p14="http://schemas.microsoft.com/office/powerpoint/2010/main" val="23728399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6BAD69-2F9E-4D06-AA1D-8E340848813F}"/>
              </a:ext>
            </a:extLst>
          </p:cNvPr>
          <p:cNvSpPr>
            <a:spLocks noGrp="1"/>
          </p:cNvSpPr>
          <p:nvPr>
            <p:ph type="title"/>
          </p:nvPr>
        </p:nvSpPr>
        <p:spPr/>
        <p:txBody>
          <a:bodyPr/>
          <a:lstStyle/>
          <a:p>
            <a:r>
              <a:rPr lang="en-SE" b="1" dirty="0"/>
              <a:t>Effekt (kW) och </a:t>
            </a:r>
            <a:r>
              <a:rPr lang="en-SE" b="1" dirty="0" err="1"/>
              <a:t>Energi</a:t>
            </a:r>
            <a:r>
              <a:rPr lang="en-SE" b="1" dirty="0"/>
              <a:t> (kWh)</a:t>
            </a:r>
            <a:endParaRPr lang="sv-SE" b="1" dirty="0"/>
          </a:p>
        </p:txBody>
      </p:sp>
      <p:pic>
        <p:nvPicPr>
          <p:cNvPr id="4" name="Picture 3">
            <a:extLst>
              <a:ext uri="{FF2B5EF4-FFF2-40B4-BE49-F238E27FC236}">
                <a16:creationId xmlns:a16="http://schemas.microsoft.com/office/drawing/2014/main" id="{FF660E7D-9282-48C9-9EBA-FB3B05F0608C}"/>
              </a:ext>
            </a:extLst>
          </p:cNvPr>
          <p:cNvPicPr>
            <a:picLocks noChangeAspect="1"/>
          </p:cNvPicPr>
          <p:nvPr/>
        </p:nvPicPr>
        <p:blipFill>
          <a:blip r:embed="rId3"/>
          <a:stretch>
            <a:fillRect/>
          </a:stretch>
        </p:blipFill>
        <p:spPr>
          <a:xfrm>
            <a:off x="983616" y="1478343"/>
            <a:ext cx="6118230" cy="4245124"/>
          </a:xfrm>
          <a:prstGeom prst="rect">
            <a:avLst/>
          </a:prstGeom>
        </p:spPr>
      </p:pic>
      <p:pic>
        <p:nvPicPr>
          <p:cNvPr id="5" name="Picture 4">
            <a:extLst>
              <a:ext uri="{FF2B5EF4-FFF2-40B4-BE49-F238E27FC236}">
                <a16:creationId xmlns:a16="http://schemas.microsoft.com/office/drawing/2014/main" id="{B20975EA-BBF5-46C7-8A5B-F4A16CD8F09E}"/>
              </a:ext>
            </a:extLst>
          </p:cNvPr>
          <p:cNvPicPr>
            <a:picLocks noChangeAspect="1"/>
          </p:cNvPicPr>
          <p:nvPr/>
        </p:nvPicPr>
        <p:blipFill>
          <a:blip r:embed="rId4"/>
          <a:stretch>
            <a:fillRect/>
          </a:stretch>
        </p:blipFill>
        <p:spPr>
          <a:xfrm>
            <a:off x="8153400" y="2363672"/>
            <a:ext cx="3749046" cy="2055928"/>
          </a:xfrm>
          <a:prstGeom prst="rect">
            <a:avLst/>
          </a:prstGeom>
        </p:spPr>
      </p:pic>
      <p:sp>
        <p:nvSpPr>
          <p:cNvPr id="3" name="TextBox 2">
            <a:extLst>
              <a:ext uri="{FF2B5EF4-FFF2-40B4-BE49-F238E27FC236}">
                <a16:creationId xmlns:a16="http://schemas.microsoft.com/office/drawing/2014/main" id="{50A81B41-F2A9-C3D6-3135-8DCFBF95A819}"/>
              </a:ext>
            </a:extLst>
          </p:cNvPr>
          <p:cNvSpPr txBox="1"/>
          <p:nvPr/>
        </p:nvSpPr>
        <p:spPr>
          <a:xfrm>
            <a:off x="7448550" y="5077136"/>
            <a:ext cx="4562475" cy="646331"/>
          </a:xfrm>
          <a:prstGeom prst="rect">
            <a:avLst/>
          </a:prstGeom>
          <a:solidFill>
            <a:srgbClr val="FFC000"/>
          </a:solidFill>
        </p:spPr>
        <p:txBody>
          <a:bodyPr wrap="square" rtlCol="0">
            <a:spAutoFit/>
          </a:bodyPr>
          <a:lstStyle/>
          <a:p>
            <a:r>
              <a:rPr lang="en-SE" dirty="0"/>
              <a:t>Det </a:t>
            </a:r>
            <a:r>
              <a:rPr lang="en-SE" dirty="0" err="1"/>
              <a:t>skall</a:t>
            </a:r>
            <a:r>
              <a:rPr lang="en-SE" dirty="0"/>
              <a:t> </a:t>
            </a:r>
            <a:r>
              <a:rPr lang="en-SE" dirty="0" err="1"/>
              <a:t>noteras</a:t>
            </a:r>
            <a:r>
              <a:rPr lang="en-SE" dirty="0"/>
              <a:t> att 1 </a:t>
            </a:r>
            <a:r>
              <a:rPr lang="en-SE" dirty="0" err="1"/>
              <a:t>TWh</a:t>
            </a:r>
            <a:r>
              <a:rPr lang="en-SE" dirty="0"/>
              <a:t> är 1 </a:t>
            </a:r>
            <a:r>
              <a:rPr lang="en-SE" dirty="0" err="1"/>
              <a:t>miljard</a:t>
            </a:r>
            <a:r>
              <a:rPr lang="en-SE" dirty="0"/>
              <a:t> kWh. Det är </a:t>
            </a:r>
            <a:r>
              <a:rPr lang="en-SE" dirty="0" err="1"/>
              <a:t>enorma</a:t>
            </a:r>
            <a:r>
              <a:rPr lang="en-SE" dirty="0"/>
              <a:t> </a:t>
            </a:r>
            <a:r>
              <a:rPr lang="en-SE" dirty="0" err="1"/>
              <a:t>mängder</a:t>
            </a:r>
            <a:r>
              <a:rPr lang="en-SE" dirty="0"/>
              <a:t> </a:t>
            </a:r>
            <a:r>
              <a:rPr lang="en-SE" dirty="0" err="1"/>
              <a:t>energi</a:t>
            </a:r>
            <a:r>
              <a:rPr lang="en-SE" dirty="0"/>
              <a:t> i de </a:t>
            </a:r>
            <a:r>
              <a:rPr lang="en-SE" dirty="0" err="1"/>
              <a:t>uttrycken</a:t>
            </a:r>
            <a:r>
              <a:rPr lang="en-SE" dirty="0"/>
              <a:t>.</a:t>
            </a:r>
            <a:endParaRPr lang="sv-FI" dirty="0"/>
          </a:p>
        </p:txBody>
      </p:sp>
    </p:spTree>
    <p:extLst>
      <p:ext uri="{BB962C8B-B14F-4D97-AF65-F5344CB8AC3E}">
        <p14:creationId xmlns:p14="http://schemas.microsoft.com/office/powerpoint/2010/main" val="40400412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7041B8-E42C-4BBC-B7C5-B95CBE5B2392}"/>
              </a:ext>
            </a:extLst>
          </p:cNvPr>
          <p:cNvSpPr>
            <a:spLocks noGrp="1"/>
          </p:cNvSpPr>
          <p:nvPr>
            <p:ph type="title"/>
          </p:nvPr>
        </p:nvSpPr>
        <p:spPr>
          <a:xfrm>
            <a:off x="731668" y="168663"/>
            <a:ext cx="10515600" cy="1325563"/>
          </a:xfrm>
        </p:spPr>
        <p:txBody>
          <a:bodyPr>
            <a:normAutofit/>
          </a:bodyPr>
          <a:lstStyle/>
          <a:p>
            <a:r>
              <a:rPr lang="en-SE" sz="4000" b="1" dirty="0" err="1"/>
              <a:t>Effektbalans</a:t>
            </a:r>
            <a:r>
              <a:rPr lang="en-SE" sz="4000" b="1" dirty="0"/>
              <a:t> </a:t>
            </a:r>
            <a:endParaRPr lang="sv-SE" sz="4000" b="1" dirty="0"/>
          </a:p>
        </p:txBody>
      </p:sp>
      <p:pic>
        <p:nvPicPr>
          <p:cNvPr id="7" name="Content Placeholder 6" descr="A picture containing sky, outdoor, rock, day&#10;&#10;Description automatically generated">
            <a:extLst>
              <a:ext uri="{FF2B5EF4-FFF2-40B4-BE49-F238E27FC236}">
                <a16:creationId xmlns:a16="http://schemas.microsoft.com/office/drawing/2014/main" id="{C570E81C-9168-4B49-BFCF-74A9017863CD}"/>
              </a:ext>
            </a:extLst>
          </p:cNvPr>
          <p:cNvPicPr>
            <a:picLocks noGrp="1" noChangeAspect="1"/>
          </p:cNvPicPr>
          <p:nvPr>
            <p:ph idx="1"/>
          </p:nvPr>
        </p:nvPicPr>
        <p:blipFill rotWithShape="1">
          <a:blip r:embed="rId3">
            <a:extLst>
              <a:ext uri="{28A0092B-C50C-407E-A947-70E740481C1C}">
                <a14:useLocalDpi xmlns:a14="http://schemas.microsoft.com/office/drawing/2010/main" val="0"/>
              </a:ext>
            </a:extLst>
          </a:blip>
          <a:srcRect l="8825" r="9063"/>
          <a:stretch/>
        </p:blipFill>
        <p:spPr>
          <a:xfrm>
            <a:off x="3437641" y="2072007"/>
            <a:ext cx="5316717" cy="3674742"/>
          </a:xfrm>
        </p:spPr>
      </p:pic>
    </p:spTree>
    <p:extLst>
      <p:ext uri="{BB962C8B-B14F-4D97-AF65-F5344CB8AC3E}">
        <p14:creationId xmlns:p14="http://schemas.microsoft.com/office/powerpoint/2010/main" val="12191372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6604C1-BB9A-4086-93CF-C3D4A06B5A90}"/>
              </a:ext>
            </a:extLst>
          </p:cNvPr>
          <p:cNvSpPr>
            <a:spLocks noGrp="1"/>
          </p:cNvSpPr>
          <p:nvPr>
            <p:ph type="title"/>
          </p:nvPr>
        </p:nvSpPr>
        <p:spPr/>
        <p:txBody>
          <a:bodyPr>
            <a:normAutofit/>
          </a:bodyPr>
          <a:lstStyle/>
          <a:p>
            <a:r>
              <a:rPr lang="en-SE" sz="4000" b="1" dirty="0" err="1"/>
              <a:t>Elsystemet</a:t>
            </a:r>
            <a:r>
              <a:rPr lang="en-SE" sz="4000" b="1" dirty="0"/>
              <a:t> – en </a:t>
            </a:r>
            <a:r>
              <a:rPr lang="en-SE" sz="4000" b="1" dirty="0" err="1"/>
              <a:t>effektbaserad</a:t>
            </a:r>
            <a:r>
              <a:rPr lang="en-SE" sz="4000" b="1" dirty="0"/>
              <a:t> </a:t>
            </a:r>
            <a:r>
              <a:rPr lang="en-SE" sz="4000" b="1" dirty="0" err="1"/>
              <a:t>maskin</a:t>
            </a:r>
            <a:endParaRPr lang="sv-SE" sz="4000" b="1" dirty="0"/>
          </a:p>
        </p:txBody>
      </p:sp>
      <p:sp>
        <p:nvSpPr>
          <p:cNvPr id="3" name="Content Placeholder 2">
            <a:extLst>
              <a:ext uri="{FF2B5EF4-FFF2-40B4-BE49-F238E27FC236}">
                <a16:creationId xmlns:a16="http://schemas.microsoft.com/office/drawing/2014/main" id="{5F115430-E19D-400B-9BE7-E0B67BCDC762}"/>
              </a:ext>
            </a:extLst>
          </p:cNvPr>
          <p:cNvSpPr>
            <a:spLocks noGrp="1"/>
          </p:cNvSpPr>
          <p:nvPr>
            <p:ph idx="1"/>
          </p:nvPr>
        </p:nvSpPr>
        <p:spPr>
          <a:xfrm>
            <a:off x="838200" y="1512888"/>
            <a:ext cx="10515600" cy="1636973"/>
          </a:xfrm>
        </p:spPr>
        <p:txBody>
          <a:bodyPr>
            <a:noAutofit/>
          </a:bodyPr>
          <a:lstStyle/>
          <a:p>
            <a:r>
              <a:rPr lang="sv-SE" sz="2000" dirty="0"/>
              <a:t>Ett </a:t>
            </a:r>
            <a:r>
              <a:rPr lang="en-SE" sz="2000" dirty="0"/>
              <a:t>el</a:t>
            </a:r>
            <a:r>
              <a:rPr lang="sv-SE" sz="2000" dirty="0"/>
              <a:t>system är grovt beskrivet en maskin vars effektivitet beror på förhållandet mellan förmågan att producera och överföra el</a:t>
            </a:r>
            <a:r>
              <a:rPr lang="en-SE" sz="2000" dirty="0"/>
              <a:t> (effekt).</a:t>
            </a:r>
            <a:endParaRPr lang="sv-SE" sz="2000" dirty="0"/>
          </a:p>
          <a:p>
            <a:r>
              <a:rPr lang="en-SE" sz="2000" dirty="0" err="1"/>
              <a:t>Effekten</a:t>
            </a:r>
            <a:r>
              <a:rPr lang="en-SE" sz="2000" dirty="0"/>
              <a:t> (kw) är det </a:t>
            </a:r>
            <a:r>
              <a:rPr lang="en-SE" sz="2000" dirty="0" err="1"/>
              <a:t>som</a:t>
            </a:r>
            <a:r>
              <a:rPr lang="en-SE" sz="2000" dirty="0"/>
              <a:t> </a:t>
            </a:r>
            <a:r>
              <a:rPr lang="en-SE" sz="2000" dirty="0" err="1"/>
              <a:t>används</a:t>
            </a:r>
            <a:r>
              <a:rPr lang="en-SE" sz="2000" dirty="0"/>
              <a:t> och är </a:t>
            </a:r>
            <a:r>
              <a:rPr lang="en-SE" sz="2000" dirty="0" err="1"/>
              <a:t>momentan</a:t>
            </a:r>
            <a:r>
              <a:rPr lang="en-SE" sz="2000" dirty="0"/>
              <a:t>.</a:t>
            </a:r>
          </a:p>
          <a:p>
            <a:r>
              <a:rPr lang="en-SE" sz="2000" dirty="0"/>
              <a:t>Om </a:t>
            </a:r>
            <a:r>
              <a:rPr lang="en-SE" sz="2000" dirty="0" err="1"/>
              <a:t>producerad</a:t>
            </a:r>
            <a:r>
              <a:rPr lang="en-SE" sz="2000" dirty="0"/>
              <a:t> och </a:t>
            </a:r>
            <a:r>
              <a:rPr lang="en-SE" sz="2000" dirty="0" err="1"/>
              <a:t>konsumerad</a:t>
            </a:r>
            <a:r>
              <a:rPr lang="en-SE" sz="2000" dirty="0"/>
              <a:t> effekt inte är i </a:t>
            </a:r>
            <a:r>
              <a:rPr lang="en-SE" sz="2000" dirty="0" err="1"/>
              <a:t>balans</a:t>
            </a:r>
            <a:r>
              <a:rPr lang="en-SE" sz="2000" dirty="0"/>
              <a:t> i </a:t>
            </a:r>
            <a:r>
              <a:rPr lang="en-SE" sz="2000" dirty="0" err="1"/>
              <a:t>varje</a:t>
            </a:r>
            <a:r>
              <a:rPr lang="en-SE" sz="2000" dirty="0"/>
              <a:t> </a:t>
            </a:r>
            <a:r>
              <a:rPr lang="en-SE" sz="2000" dirty="0" err="1"/>
              <a:t>tidpunkt</a:t>
            </a:r>
            <a:r>
              <a:rPr lang="en-SE" sz="2000" dirty="0"/>
              <a:t> </a:t>
            </a:r>
            <a:r>
              <a:rPr lang="en-SE" sz="2000" dirty="0" err="1"/>
              <a:t>börjar</a:t>
            </a:r>
            <a:r>
              <a:rPr lang="en-SE" sz="2000" dirty="0"/>
              <a:t> systemet </a:t>
            </a:r>
            <a:r>
              <a:rPr lang="en-SE" sz="2000" dirty="0" err="1"/>
              <a:t>direkt</a:t>
            </a:r>
            <a:r>
              <a:rPr lang="en-SE" sz="2000" dirty="0"/>
              <a:t> att </a:t>
            </a:r>
            <a:r>
              <a:rPr lang="en-SE" sz="2000" dirty="0" err="1"/>
              <a:t>reagera</a:t>
            </a:r>
            <a:r>
              <a:rPr lang="en-SE" sz="2000" dirty="0"/>
              <a:t> och i </a:t>
            </a:r>
            <a:r>
              <a:rPr lang="en-SE" sz="2000" dirty="0" err="1"/>
              <a:t>värsta</a:t>
            </a:r>
            <a:r>
              <a:rPr lang="en-SE" sz="2000" dirty="0"/>
              <a:t> fall </a:t>
            </a:r>
            <a:r>
              <a:rPr lang="en-SE" sz="2000" dirty="0" err="1"/>
              <a:t>kollapsa</a:t>
            </a:r>
            <a:r>
              <a:rPr lang="en-SE" sz="2000" dirty="0"/>
              <a:t>.</a:t>
            </a:r>
          </a:p>
        </p:txBody>
      </p:sp>
      <p:pic>
        <p:nvPicPr>
          <p:cNvPr id="4" name="Picture 3" descr="Diagram&#10;&#10;Description automatically generated">
            <a:extLst>
              <a:ext uri="{FF2B5EF4-FFF2-40B4-BE49-F238E27FC236}">
                <a16:creationId xmlns:a16="http://schemas.microsoft.com/office/drawing/2014/main" id="{E175AF28-C722-4A88-89EE-AD55F426349D}"/>
              </a:ext>
            </a:extLst>
          </p:cNvPr>
          <p:cNvPicPr>
            <a:picLocks noChangeAspect="1"/>
          </p:cNvPicPr>
          <p:nvPr/>
        </p:nvPicPr>
        <p:blipFill rotWithShape="1">
          <a:blip r:embed="rId3">
            <a:extLst>
              <a:ext uri="{28A0092B-C50C-407E-A947-70E740481C1C}">
                <a14:useLocalDpi xmlns:a14="http://schemas.microsoft.com/office/drawing/2010/main" val="0"/>
              </a:ext>
            </a:extLst>
          </a:blip>
          <a:srcRect l="1627" t="19814" r="1795" b="14252"/>
          <a:stretch/>
        </p:blipFill>
        <p:spPr>
          <a:xfrm>
            <a:off x="2167029" y="3429000"/>
            <a:ext cx="7142229" cy="3102096"/>
          </a:xfrm>
          <a:prstGeom prst="rect">
            <a:avLst/>
          </a:prstGeom>
        </p:spPr>
      </p:pic>
    </p:spTree>
    <p:extLst>
      <p:ext uri="{BB962C8B-B14F-4D97-AF65-F5344CB8AC3E}">
        <p14:creationId xmlns:p14="http://schemas.microsoft.com/office/powerpoint/2010/main" val="30551787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511ACD-998E-4644-BCAB-ADEF8443C31B}"/>
              </a:ext>
            </a:extLst>
          </p:cNvPr>
          <p:cNvSpPr>
            <a:spLocks noGrp="1"/>
          </p:cNvSpPr>
          <p:nvPr>
            <p:ph type="title"/>
          </p:nvPr>
        </p:nvSpPr>
        <p:spPr/>
        <p:txBody>
          <a:bodyPr>
            <a:normAutofit/>
          </a:bodyPr>
          <a:lstStyle/>
          <a:p>
            <a:r>
              <a:rPr lang="sv-SE" sz="4000" b="1" dirty="0"/>
              <a:t>Effekt</a:t>
            </a:r>
            <a:r>
              <a:rPr lang="en-SE" sz="4000" b="1" dirty="0"/>
              <a:t>b</a:t>
            </a:r>
            <a:r>
              <a:rPr lang="sv-SE" sz="4000" b="1" dirty="0"/>
              <a:t>alans</a:t>
            </a:r>
          </a:p>
        </p:txBody>
      </p:sp>
      <p:sp>
        <p:nvSpPr>
          <p:cNvPr id="3" name="Content Placeholder 2">
            <a:extLst>
              <a:ext uri="{FF2B5EF4-FFF2-40B4-BE49-F238E27FC236}">
                <a16:creationId xmlns:a16="http://schemas.microsoft.com/office/drawing/2014/main" id="{5A20C228-92C2-4CD7-AB77-124BEDA087A6}"/>
              </a:ext>
            </a:extLst>
          </p:cNvPr>
          <p:cNvSpPr>
            <a:spLocks noGrp="1"/>
          </p:cNvSpPr>
          <p:nvPr>
            <p:ph idx="1"/>
          </p:nvPr>
        </p:nvSpPr>
        <p:spPr>
          <a:xfrm>
            <a:off x="838200" y="1497152"/>
            <a:ext cx="10515600" cy="1846123"/>
          </a:xfrm>
        </p:spPr>
        <p:txBody>
          <a:bodyPr/>
          <a:lstStyle/>
          <a:p>
            <a:r>
              <a:rPr lang="sv-SE" sz="1600" b="1" dirty="0">
                <a:effectLst/>
                <a:latin typeface="Calibri" panose="020F0502020204030204" pitchFamily="34" charset="0"/>
                <a:ea typeface="Calibri" panose="020F0502020204030204" pitchFamily="34" charset="0"/>
                <a:cs typeface="Times New Roman" panose="02020603050405020304" pitchFamily="18" charset="0"/>
              </a:rPr>
              <a:t>El kan inte lagras i stor omfattning  (kWh) </a:t>
            </a:r>
          </a:p>
          <a:p>
            <a:r>
              <a:rPr lang="sv-SE" sz="1600" dirty="0">
                <a:effectLst/>
                <a:latin typeface="Calibri" panose="020F0502020204030204" pitchFamily="34" charset="0"/>
                <a:ea typeface="Calibri" panose="020F0502020204030204" pitchFamily="34" charset="0"/>
                <a:cs typeface="Times New Roman" panose="02020603050405020304" pitchFamily="18" charset="0"/>
              </a:rPr>
              <a:t>Om användningen av el skulle bli större än vad som för stunden är möjligt att producera, eller importera, uppstår en </a:t>
            </a:r>
            <a:r>
              <a:rPr lang="sv-SE" sz="1600" b="1" dirty="0">
                <a:effectLst/>
                <a:latin typeface="Calibri" panose="020F0502020204030204" pitchFamily="34" charset="0"/>
                <a:ea typeface="Calibri" panose="020F0502020204030204" pitchFamily="34" charset="0"/>
                <a:cs typeface="Times New Roman" panose="02020603050405020304" pitchFamily="18" charset="0"/>
              </a:rPr>
              <a:t>effektbrist</a:t>
            </a:r>
            <a:r>
              <a:rPr lang="en-SE" sz="1600" b="1" dirty="0">
                <a:effectLst/>
                <a:latin typeface="Calibri" panose="020F0502020204030204" pitchFamily="34" charset="0"/>
                <a:ea typeface="Calibri" panose="020F0502020204030204" pitchFamily="34" charset="0"/>
                <a:cs typeface="Times New Roman" panose="02020603050405020304" pitchFamily="18" charset="0"/>
              </a:rPr>
              <a:t> (kW)</a:t>
            </a:r>
            <a:r>
              <a:rPr lang="sv-SE" sz="1600" dirty="0">
                <a:effectLst/>
                <a:latin typeface="Calibri" panose="020F0502020204030204" pitchFamily="34" charset="0"/>
                <a:ea typeface="Calibri" panose="020F0502020204030204" pitchFamily="34" charset="0"/>
                <a:cs typeface="Times New Roman" panose="02020603050405020304" pitchFamily="18" charset="0"/>
              </a:rPr>
              <a:t> </a:t>
            </a:r>
            <a:r>
              <a:rPr lang="en-SE" sz="1600" dirty="0">
                <a:effectLst/>
                <a:latin typeface="Calibri" panose="020F0502020204030204" pitchFamily="34" charset="0"/>
                <a:ea typeface="Calibri" panose="020F0502020204030204" pitchFamily="34" charset="0"/>
                <a:cs typeface="Times New Roman" panose="02020603050405020304" pitchFamily="18" charset="0"/>
              </a:rPr>
              <a:t>och </a:t>
            </a:r>
            <a:r>
              <a:rPr lang="sv-SE" sz="1600" dirty="0">
                <a:latin typeface="Calibri" panose="020F0502020204030204" pitchFamily="34" charset="0"/>
                <a:ea typeface="Calibri" panose="020F0502020204030204" pitchFamily="34" charset="0"/>
                <a:cs typeface="Times New Roman" panose="02020603050405020304" pitchFamily="18" charset="0"/>
              </a:rPr>
              <a:t>frekvensen i nätet gå</a:t>
            </a:r>
            <a:r>
              <a:rPr lang="en-SE" sz="1600" dirty="0">
                <a:latin typeface="Calibri" panose="020F0502020204030204" pitchFamily="34" charset="0"/>
                <a:ea typeface="Calibri" panose="020F0502020204030204" pitchFamily="34" charset="0"/>
                <a:cs typeface="Times New Roman" panose="02020603050405020304" pitchFamily="18" charset="0"/>
              </a:rPr>
              <a:t>r</a:t>
            </a:r>
            <a:r>
              <a:rPr lang="sv-SE" sz="1600" dirty="0">
                <a:latin typeface="Calibri" panose="020F0502020204030204" pitchFamily="34" charset="0"/>
                <a:ea typeface="Calibri" panose="020F0502020204030204" pitchFamily="34" charset="0"/>
                <a:cs typeface="Times New Roman" panose="02020603050405020304" pitchFamily="18" charset="0"/>
              </a:rPr>
              <a:t> ner!</a:t>
            </a:r>
            <a:endParaRPr lang="sv-SE" sz="1600" dirty="0">
              <a:effectLst/>
              <a:latin typeface="Calibri" panose="020F0502020204030204" pitchFamily="34" charset="0"/>
              <a:ea typeface="Calibri" panose="020F0502020204030204" pitchFamily="34" charset="0"/>
              <a:cs typeface="Times New Roman" panose="02020603050405020304" pitchFamily="18" charset="0"/>
            </a:endParaRPr>
          </a:p>
          <a:p>
            <a:r>
              <a:rPr lang="sv-SE" sz="1600" dirty="0">
                <a:effectLst/>
                <a:latin typeface="Calibri" panose="020F0502020204030204" pitchFamily="34" charset="0"/>
                <a:ea typeface="Calibri" panose="020F0502020204030204" pitchFamily="34" charset="0"/>
                <a:cs typeface="Times New Roman" panose="02020603050405020304" pitchFamily="18" charset="0"/>
              </a:rPr>
              <a:t>Då detta skulle kunna leda till allvarliga konsekvenser i samhället finns det förberedda åtgärder för att både förebygga och lindra konsekvenserna av det</a:t>
            </a:r>
            <a:r>
              <a:rPr lang="en-SE" sz="1600" dirty="0">
                <a:effectLst/>
                <a:latin typeface="Calibri" panose="020F0502020204030204" pitchFamily="34" charset="0"/>
                <a:ea typeface="Calibri" panose="020F0502020204030204" pitchFamily="34" charset="0"/>
                <a:cs typeface="Times New Roman" panose="02020603050405020304" pitchFamily="18" charset="0"/>
              </a:rPr>
              <a:t>.</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600" dirty="0">
                <a:latin typeface="Calibri" panose="020F0502020204030204" pitchFamily="34" charset="0"/>
                <a:ea typeface="Calibri" panose="020F0502020204030204" pitchFamily="34" charset="0"/>
                <a:cs typeface="Times New Roman" panose="02020603050405020304" pitchFamily="18" charset="0"/>
              </a:rPr>
              <a:t>Hela </a:t>
            </a:r>
            <a:r>
              <a:rPr lang="en-GB" sz="1600" dirty="0" err="1">
                <a:latin typeface="Calibri" panose="020F0502020204030204" pitchFamily="34" charset="0"/>
                <a:ea typeface="Calibri" panose="020F0502020204030204" pitchFamily="34" charset="0"/>
                <a:cs typeface="Times New Roman" panose="02020603050405020304" pitchFamily="18" charset="0"/>
              </a:rPr>
              <a:t>vår</a:t>
            </a:r>
            <a:r>
              <a:rPr lang="en-GB" sz="1600" dirty="0">
                <a:latin typeface="Calibri" panose="020F0502020204030204" pitchFamily="34" charset="0"/>
                <a:ea typeface="Calibri" panose="020F0502020204030204" pitchFamily="34" charset="0"/>
                <a:cs typeface="Times New Roman" panose="02020603050405020304" pitchFamily="18" charset="0"/>
              </a:rPr>
              <a:t> </a:t>
            </a:r>
            <a:r>
              <a:rPr lang="en-GB" sz="1600" dirty="0" err="1">
                <a:latin typeface="Calibri" panose="020F0502020204030204" pitchFamily="34" charset="0"/>
                <a:ea typeface="Calibri" panose="020F0502020204030204" pitchFamily="34" charset="0"/>
                <a:cs typeface="Times New Roman" panose="02020603050405020304" pitchFamily="18" charset="0"/>
              </a:rPr>
              <a:t>välfärd</a:t>
            </a:r>
            <a:r>
              <a:rPr lang="en-GB" sz="1600" dirty="0">
                <a:latin typeface="Calibri" panose="020F0502020204030204" pitchFamily="34" charset="0"/>
                <a:ea typeface="Calibri" panose="020F0502020204030204" pitchFamily="34" charset="0"/>
                <a:cs typeface="Times New Roman" panose="02020603050405020304" pitchFamily="18" charset="0"/>
              </a:rPr>
              <a:t> </a:t>
            </a:r>
            <a:r>
              <a:rPr lang="en-GB" sz="1600" dirty="0" err="1">
                <a:latin typeface="Calibri" panose="020F0502020204030204" pitchFamily="34" charset="0"/>
                <a:ea typeface="Calibri" panose="020F0502020204030204" pitchFamily="34" charset="0"/>
                <a:cs typeface="Times New Roman" panose="02020603050405020304" pitchFamily="18" charset="0"/>
              </a:rPr>
              <a:t>bygger</a:t>
            </a:r>
            <a:r>
              <a:rPr lang="en-GB" sz="1600" dirty="0">
                <a:latin typeface="Calibri" panose="020F0502020204030204" pitchFamily="34" charset="0"/>
                <a:ea typeface="Calibri" panose="020F0502020204030204" pitchFamily="34" charset="0"/>
                <a:cs typeface="Times New Roman" panose="02020603050405020304" pitchFamily="18" charset="0"/>
              </a:rPr>
              <a:t> </a:t>
            </a:r>
            <a:r>
              <a:rPr lang="en-GB" sz="1600" dirty="0" err="1">
                <a:latin typeface="Calibri" panose="020F0502020204030204" pitchFamily="34" charset="0"/>
                <a:ea typeface="Calibri" panose="020F0502020204030204" pitchFamily="34" charset="0"/>
                <a:cs typeface="Times New Roman" panose="02020603050405020304" pitchFamily="18" charset="0"/>
              </a:rPr>
              <a:t>på</a:t>
            </a:r>
            <a:r>
              <a:rPr lang="en-GB" sz="1600" dirty="0">
                <a:latin typeface="Calibri" panose="020F0502020204030204" pitchFamily="34" charset="0"/>
                <a:ea typeface="Calibri" panose="020F0502020204030204" pitchFamily="34" charset="0"/>
                <a:cs typeface="Times New Roman" panose="02020603050405020304" pitchFamily="18" charset="0"/>
              </a:rPr>
              <a:t> </a:t>
            </a:r>
            <a:r>
              <a:rPr lang="en-GB" sz="1600" dirty="0" err="1">
                <a:latin typeface="Calibri" panose="020F0502020204030204" pitchFamily="34" charset="0"/>
                <a:ea typeface="Calibri" panose="020F0502020204030204" pitchFamily="34" charset="0"/>
                <a:cs typeface="Times New Roman" panose="02020603050405020304" pitchFamily="18" charset="0"/>
              </a:rPr>
              <a:t>säker</a:t>
            </a:r>
            <a:r>
              <a:rPr lang="en-GB" sz="1600" dirty="0">
                <a:latin typeface="Calibri" panose="020F0502020204030204" pitchFamily="34" charset="0"/>
                <a:ea typeface="Calibri" panose="020F0502020204030204" pitchFamily="34" charset="0"/>
                <a:cs typeface="Times New Roman" panose="02020603050405020304" pitchFamily="18" charset="0"/>
              </a:rPr>
              <a:t> </a:t>
            </a:r>
            <a:r>
              <a:rPr lang="en-GB" sz="1600" dirty="0" err="1">
                <a:latin typeface="Calibri" panose="020F0502020204030204" pitchFamily="34" charset="0"/>
                <a:ea typeface="Calibri" panose="020F0502020204030204" pitchFamily="34" charset="0"/>
                <a:cs typeface="Times New Roman" panose="02020603050405020304" pitchFamily="18" charset="0"/>
              </a:rPr>
              <a:t>tillgång</a:t>
            </a:r>
            <a:r>
              <a:rPr lang="en-GB" sz="1600" dirty="0">
                <a:latin typeface="Calibri" panose="020F0502020204030204" pitchFamily="34" charset="0"/>
                <a:ea typeface="Calibri" panose="020F0502020204030204" pitchFamily="34" charset="0"/>
                <a:cs typeface="Times New Roman" panose="02020603050405020304" pitchFamily="18" charset="0"/>
              </a:rPr>
              <a:t> till el.</a:t>
            </a:r>
            <a:endParaRPr lang="sv-SE" sz="1600" dirty="0">
              <a:effectLst/>
              <a:latin typeface="Calibri" panose="020F0502020204030204" pitchFamily="34" charset="0"/>
              <a:ea typeface="Calibri" panose="020F0502020204030204" pitchFamily="34"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C822A61F-8340-46C5-9D1D-3559A3BA5B0D}"/>
              </a:ext>
            </a:extLst>
          </p:cNvPr>
          <p:cNvCxnSpPr/>
          <p:nvPr/>
        </p:nvCxnSpPr>
        <p:spPr>
          <a:xfrm flipV="1">
            <a:off x="2572861" y="4884079"/>
            <a:ext cx="3524435" cy="266330"/>
          </a:xfrm>
          <a:prstGeom prst="line">
            <a:avLst/>
          </a:prstGeom>
          <a:ln w="44450"/>
        </p:spPr>
        <p:style>
          <a:lnRef idx="1">
            <a:schemeClr val="dk1"/>
          </a:lnRef>
          <a:fillRef idx="0">
            <a:schemeClr val="dk1"/>
          </a:fillRef>
          <a:effectRef idx="0">
            <a:schemeClr val="dk1"/>
          </a:effectRef>
          <a:fontRef idx="minor">
            <a:schemeClr val="tx1"/>
          </a:fontRef>
        </p:style>
      </p:cxnSp>
      <p:cxnSp>
        <p:nvCxnSpPr>
          <p:cNvPr id="6" name="Straight Connector 5">
            <a:extLst>
              <a:ext uri="{FF2B5EF4-FFF2-40B4-BE49-F238E27FC236}">
                <a16:creationId xmlns:a16="http://schemas.microsoft.com/office/drawing/2014/main" id="{3CBB2885-48B1-459A-9AB2-9A31E89A2A1C}"/>
              </a:ext>
            </a:extLst>
          </p:cNvPr>
          <p:cNvCxnSpPr>
            <a:cxnSpLocks/>
          </p:cNvCxnSpPr>
          <p:nvPr/>
        </p:nvCxnSpPr>
        <p:spPr>
          <a:xfrm>
            <a:off x="4335078" y="5017244"/>
            <a:ext cx="0" cy="465943"/>
          </a:xfrm>
          <a:prstGeom prst="line">
            <a:avLst/>
          </a:prstGeom>
          <a:ln w="44450"/>
        </p:spPr>
        <p:style>
          <a:lnRef idx="1">
            <a:schemeClr val="dk1"/>
          </a:lnRef>
          <a:fillRef idx="0">
            <a:schemeClr val="dk1"/>
          </a:fillRef>
          <a:effectRef idx="0">
            <a:schemeClr val="dk1"/>
          </a:effectRef>
          <a:fontRef idx="minor">
            <a:schemeClr val="tx1"/>
          </a:fontRef>
        </p:style>
      </p:cxnSp>
      <p:sp>
        <p:nvSpPr>
          <p:cNvPr id="11" name="TextBox 10">
            <a:extLst>
              <a:ext uri="{FF2B5EF4-FFF2-40B4-BE49-F238E27FC236}">
                <a16:creationId xmlns:a16="http://schemas.microsoft.com/office/drawing/2014/main" id="{B46243AF-6AA2-4172-927D-9CF948B51C8D}"/>
              </a:ext>
            </a:extLst>
          </p:cNvPr>
          <p:cNvSpPr txBox="1"/>
          <p:nvPr/>
        </p:nvSpPr>
        <p:spPr>
          <a:xfrm>
            <a:off x="1749299" y="4672122"/>
            <a:ext cx="1440872" cy="307777"/>
          </a:xfrm>
          <a:prstGeom prst="rect">
            <a:avLst/>
          </a:prstGeom>
          <a:solidFill>
            <a:schemeClr val="bg1">
              <a:lumMod val="85000"/>
            </a:schemeClr>
          </a:solidFill>
          <a:ln w="22225">
            <a:solidFill>
              <a:schemeClr val="accent1">
                <a:shade val="50000"/>
              </a:schemeClr>
            </a:solidFill>
          </a:ln>
        </p:spPr>
        <p:txBody>
          <a:bodyPr wrap="square" rtlCol="0">
            <a:spAutoFit/>
          </a:bodyPr>
          <a:lstStyle/>
          <a:p>
            <a:r>
              <a:rPr lang="sv-SE" sz="1400" dirty="0"/>
              <a:t>Konsumtion (kW)</a:t>
            </a:r>
          </a:p>
        </p:txBody>
      </p:sp>
      <p:sp>
        <p:nvSpPr>
          <p:cNvPr id="12" name="TextBox 11">
            <a:extLst>
              <a:ext uri="{FF2B5EF4-FFF2-40B4-BE49-F238E27FC236}">
                <a16:creationId xmlns:a16="http://schemas.microsoft.com/office/drawing/2014/main" id="{E6387E0D-D6F8-4723-BB5B-3E8AEC489D22}"/>
              </a:ext>
            </a:extLst>
          </p:cNvPr>
          <p:cNvSpPr txBox="1"/>
          <p:nvPr/>
        </p:nvSpPr>
        <p:spPr>
          <a:xfrm>
            <a:off x="5253015" y="4470323"/>
            <a:ext cx="1440872" cy="307777"/>
          </a:xfrm>
          <a:prstGeom prst="rect">
            <a:avLst/>
          </a:prstGeom>
          <a:solidFill>
            <a:schemeClr val="bg1">
              <a:lumMod val="85000"/>
            </a:schemeClr>
          </a:solidFill>
          <a:ln w="22225">
            <a:solidFill>
              <a:schemeClr val="accent1">
                <a:shade val="50000"/>
              </a:schemeClr>
            </a:solidFill>
          </a:ln>
        </p:spPr>
        <p:txBody>
          <a:bodyPr wrap="square" rtlCol="0">
            <a:spAutoFit/>
          </a:bodyPr>
          <a:lstStyle/>
          <a:p>
            <a:r>
              <a:rPr lang="sv-SE" sz="1400"/>
              <a:t>Produktion (kW)</a:t>
            </a:r>
          </a:p>
        </p:txBody>
      </p:sp>
      <p:pic>
        <p:nvPicPr>
          <p:cNvPr id="8" name="Picture 7">
            <a:extLst>
              <a:ext uri="{FF2B5EF4-FFF2-40B4-BE49-F238E27FC236}">
                <a16:creationId xmlns:a16="http://schemas.microsoft.com/office/drawing/2014/main" id="{9AD7A166-9F9B-423B-83B6-777FF6867919}"/>
              </a:ext>
            </a:extLst>
          </p:cNvPr>
          <p:cNvPicPr>
            <a:picLocks noChangeAspect="1"/>
          </p:cNvPicPr>
          <p:nvPr/>
        </p:nvPicPr>
        <p:blipFill rotWithShape="1">
          <a:blip r:embed="rId3"/>
          <a:srcRect t="16574" b="1"/>
          <a:stretch/>
        </p:blipFill>
        <p:spPr>
          <a:xfrm>
            <a:off x="8066741" y="4346934"/>
            <a:ext cx="2660730" cy="1270791"/>
          </a:xfrm>
          <a:prstGeom prst="rect">
            <a:avLst/>
          </a:prstGeom>
        </p:spPr>
      </p:pic>
    </p:spTree>
    <p:extLst>
      <p:ext uri="{BB962C8B-B14F-4D97-AF65-F5344CB8AC3E}">
        <p14:creationId xmlns:p14="http://schemas.microsoft.com/office/powerpoint/2010/main" val="37383872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7041B8-E42C-4BBC-B7C5-B95CBE5B2392}"/>
              </a:ext>
            </a:extLst>
          </p:cNvPr>
          <p:cNvSpPr>
            <a:spLocks noGrp="1"/>
          </p:cNvSpPr>
          <p:nvPr>
            <p:ph type="title"/>
          </p:nvPr>
        </p:nvSpPr>
        <p:spPr>
          <a:xfrm>
            <a:off x="770069" y="463722"/>
            <a:ext cx="10515600" cy="1325563"/>
          </a:xfrm>
        </p:spPr>
        <p:txBody>
          <a:bodyPr>
            <a:normAutofit/>
          </a:bodyPr>
          <a:lstStyle/>
          <a:p>
            <a:r>
              <a:rPr lang="en-SE" sz="4000" b="1" dirty="0" err="1"/>
              <a:t>Effektbalans</a:t>
            </a:r>
            <a:r>
              <a:rPr lang="en-SE" sz="4000" b="1" dirty="0"/>
              <a:t>, </a:t>
            </a:r>
            <a:r>
              <a:rPr lang="en-SE" sz="4000" b="1" dirty="0" err="1"/>
              <a:t>både</a:t>
            </a:r>
            <a:r>
              <a:rPr lang="en-SE" sz="4000" b="1" dirty="0"/>
              <a:t> </a:t>
            </a:r>
            <a:r>
              <a:rPr lang="en-SE" sz="4000" b="1" dirty="0" err="1"/>
              <a:t>mekanisk</a:t>
            </a:r>
            <a:r>
              <a:rPr lang="en-SE" sz="4000" b="1" dirty="0"/>
              <a:t> och </a:t>
            </a:r>
            <a:r>
              <a:rPr lang="en-SE" sz="4000" b="1" dirty="0" err="1"/>
              <a:t>elektrisk</a:t>
            </a:r>
            <a:endParaRPr lang="sv-SE" sz="4000" b="1" dirty="0"/>
          </a:p>
        </p:txBody>
      </p:sp>
      <p:pic>
        <p:nvPicPr>
          <p:cNvPr id="9" name="Content Placeholder 8" descr="Timeline&#10;&#10;Description automatically generated">
            <a:extLst>
              <a:ext uri="{FF2B5EF4-FFF2-40B4-BE49-F238E27FC236}">
                <a16:creationId xmlns:a16="http://schemas.microsoft.com/office/drawing/2014/main" id="{52527B94-BEC8-41AA-87B0-588FA9E7E65E}"/>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863211" y="1917826"/>
            <a:ext cx="8976430" cy="3425699"/>
          </a:xfrm>
        </p:spPr>
      </p:pic>
      <p:sp>
        <p:nvSpPr>
          <p:cNvPr id="3" name="TextBox 2">
            <a:extLst>
              <a:ext uri="{FF2B5EF4-FFF2-40B4-BE49-F238E27FC236}">
                <a16:creationId xmlns:a16="http://schemas.microsoft.com/office/drawing/2014/main" id="{DDF9619B-4AE3-4054-998D-F2643F9974D2}"/>
              </a:ext>
            </a:extLst>
          </p:cNvPr>
          <p:cNvSpPr txBox="1"/>
          <p:nvPr/>
        </p:nvSpPr>
        <p:spPr>
          <a:xfrm>
            <a:off x="1455701" y="5572125"/>
            <a:ext cx="8976430" cy="923330"/>
          </a:xfrm>
          <a:prstGeom prst="rect">
            <a:avLst/>
          </a:prstGeom>
          <a:noFill/>
        </p:spPr>
        <p:txBody>
          <a:bodyPr wrap="square" rtlCol="0">
            <a:spAutoFit/>
          </a:bodyPr>
          <a:lstStyle/>
          <a:p>
            <a:pPr marL="285750" indent="-285750">
              <a:buFont typeface="Arial" panose="020B0604020202020204" pitchFamily="34" charset="0"/>
              <a:buChar char="•"/>
            </a:pPr>
            <a:r>
              <a:rPr lang="en-SE" dirty="0"/>
              <a:t>För </a:t>
            </a:r>
            <a:r>
              <a:rPr lang="en-SE" dirty="0" err="1"/>
              <a:t>kortvariga</a:t>
            </a:r>
            <a:r>
              <a:rPr lang="en-SE" dirty="0"/>
              <a:t> </a:t>
            </a:r>
            <a:r>
              <a:rPr lang="en-SE" dirty="0" err="1"/>
              <a:t>snabba</a:t>
            </a:r>
            <a:r>
              <a:rPr lang="en-SE" dirty="0"/>
              <a:t> </a:t>
            </a:r>
            <a:r>
              <a:rPr lang="en-SE" dirty="0" err="1"/>
              <a:t>svängningar</a:t>
            </a:r>
            <a:r>
              <a:rPr lang="en-SE" dirty="0"/>
              <a:t> i </a:t>
            </a:r>
            <a:r>
              <a:rPr lang="en-SE" dirty="0" err="1"/>
              <a:t>nätet</a:t>
            </a:r>
            <a:r>
              <a:rPr lang="en-SE" dirty="0"/>
              <a:t> </a:t>
            </a:r>
            <a:r>
              <a:rPr lang="en-SE" dirty="0" err="1"/>
              <a:t>behövs</a:t>
            </a:r>
            <a:r>
              <a:rPr lang="en-SE" dirty="0"/>
              <a:t> </a:t>
            </a:r>
            <a:r>
              <a:rPr lang="en-SE" dirty="0" err="1"/>
              <a:t>stora</a:t>
            </a:r>
            <a:r>
              <a:rPr lang="en-SE" dirty="0"/>
              <a:t> </a:t>
            </a:r>
            <a:r>
              <a:rPr lang="en-SE" dirty="0" err="1"/>
              <a:t>svängmassor</a:t>
            </a:r>
            <a:r>
              <a:rPr lang="en-SE" dirty="0"/>
              <a:t> för att </a:t>
            </a:r>
            <a:r>
              <a:rPr lang="en-SE" dirty="0" err="1"/>
              <a:t>stabilisera</a:t>
            </a:r>
            <a:r>
              <a:rPr lang="en-SE" dirty="0"/>
              <a:t> systemet så att inte </a:t>
            </a:r>
            <a:r>
              <a:rPr lang="en-SE" dirty="0" err="1"/>
              <a:t>ansluten</a:t>
            </a:r>
            <a:r>
              <a:rPr lang="en-SE" dirty="0"/>
              <a:t> </a:t>
            </a:r>
            <a:r>
              <a:rPr lang="en-SE" dirty="0" err="1"/>
              <a:t>utrustning</a:t>
            </a:r>
            <a:r>
              <a:rPr lang="en-SE" dirty="0"/>
              <a:t> </a:t>
            </a:r>
            <a:r>
              <a:rPr lang="en-SE" dirty="0" err="1"/>
              <a:t>skadas</a:t>
            </a:r>
            <a:r>
              <a:rPr lang="en-SE" dirty="0"/>
              <a:t>.</a:t>
            </a:r>
          </a:p>
          <a:p>
            <a:pPr marL="285750" indent="-285750">
              <a:buFont typeface="Arial" panose="020B0604020202020204" pitchFamily="34" charset="0"/>
              <a:buChar char="•"/>
            </a:pPr>
            <a:r>
              <a:rPr lang="en-SE" dirty="0"/>
              <a:t>Det </a:t>
            </a:r>
            <a:r>
              <a:rPr lang="en-SE" dirty="0" err="1"/>
              <a:t>finns</a:t>
            </a:r>
            <a:r>
              <a:rPr lang="en-SE" dirty="0"/>
              <a:t> </a:t>
            </a:r>
            <a:r>
              <a:rPr lang="en-SE" dirty="0" err="1"/>
              <a:t>stora</a:t>
            </a:r>
            <a:r>
              <a:rPr lang="en-SE" dirty="0"/>
              <a:t> </a:t>
            </a:r>
            <a:r>
              <a:rPr lang="en-SE" dirty="0" err="1"/>
              <a:t>svängmassor</a:t>
            </a:r>
            <a:r>
              <a:rPr lang="en-SE" dirty="0"/>
              <a:t> i kärnkraft och </a:t>
            </a:r>
            <a:r>
              <a:rPr lang="en-SE" dirty="0" err="1"/>
              <a:t>vattenkraft</a:t>
            </a:r>
            <a:r>
              <a:rPr lang="en-SE" dirty="0"/>
              <a:t> men inte i </a:t>
            </a:r>
            <a:r>
              <a:rPr lang="en-SE" dirty="0" err="1"/>
              <a:t>vind</a:t>
            </a:r>
            <a:r>
              <a:rPr lang="en-GB" dirty="0"/>
              <a:t>kraft</a:t>
            </a:r>
            <a:r>
              <a:rPr lang="en-SE" dirty="0"/>
              <a:t> och </a:t>
            </a:r>
            <a:r>
              <a:rPr lang="en-SE" dirty="0" err="1"/>
              <a:t>solkraft</a:t>
            </a:r>
            <a:r>
              <a:rPr lang="en-SE" dirty="0"/>
              <a:t>.</a:t>
            </a:r>
          </a:p>
        </p:txBody>
      </p:sp>
    </p:spTree>
    <p:extLst>
      <p:ext uri="{BB962C8B-B14F-4D97-AF65-F5344CB8AC3E}">
        <p14:creationId xmlns:p14="http://schemas.microsoft.com/office/powerpoint/2010/main" val="40208789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7041B8-E42C-4BBC-B7C5-B95CBE5B2392}"/>
              </a:ext>
            </a:extLst>
          </p:cNvPr>
          <p:cNvSpPr>
            <a:spLocks noGrp="1"/>
          </p:cNvSpPr>
          <p:nvPr>
            <p:ph type="title"/>
          </p:nvPr>
        </p:nvSpPr>
        <p:spPr>
          <a:xfrm>
            <a:off x="2918980" y="2591254"/>
            <a:ext cx="7406119" cy="1325563"/>
          </a:xfrm>
        </p:spPr>
        <p:txBody>
          <a:bodyPr>
            <a:normAutofit/>
          </a:bodyPr>
          <a:lstStyle/>
          <a:p>
            <a:r>
              <a:rPr lang="en-SE" sz="4000" b="1" dirty="0" err="1"/>
              <a:t>Elsystemets</a:t>
            </a:r>
            <a:r>
              <a:rPr lang="en-SE" sz="4000" b="1" dirty="0"/>
              <a:t> design</a:t>
            </a:r>
            <a:br>
              <a:rPr lang="en-SE" sz="4000" b="1" dirty="0"/>
            </a:br>
            <a:r>
              <a:rPr lang="en-SE" sz="2400" b="1" dirty="0"/>
              <a:t>Risk</a:t>
            </a:r>
            <a:r>
              <a:rPr lang="en-GB" sz="2400" b="1" dirty="0"/>
              <a:t>er</a:t>
            </a:r>
            <a:r>
              <a:rPr lang="en-SE" sz="2400" b="1" dirty="0"/>
              <a:t> och </a:t>
            </a:r>
            <a:r>
              <a:rPr lang="en-SE" sz="2400" b="1" dirty="0" err="1"/>
              <a:t>leveranssäkerhet</a:t>
            </a:r>
            <a:endParaRPr lang="sv-SE" sz="2400" b="1" dirty="0"/>
          </a:p>
        </p:txBody>
      </p:sp>
    </p:spTree>
    <p:extLst>
      <p:ext uri="{BB962C8B-B14F-4D97-AF65-F5344CB8AC3E}">
        <p14:creationId xmlns:p14="http://schemas.microsoft.com/office/powerpoint/2010/main" val="16789134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81C2D0-2E8F-4B49-8A2F-3188FBDED5DB}"/>
              </a:ext>
            </a:extLst>
          </p:cNvPr>
          <p:cNvSpPr>
            <a:spLocks noGrp="1"/>
          </p:cNvSpPr>
          <p:nvPr>
            <p:ph type="title"/>
          </p:nvPr>
        </p:nvSpPr>
        <p:spPr/>
        <p:txBody>
          <a:bodyPr/>
          <a:lstStyle/>
          <a:p>
            <a:r>
              <a:rPr lang="sv-SE" b="1"/>
              <a:t>System</a:t>
            </a:r>
            <a:r>
              <a:rPr lang="en-SE" b="1"/>
              <a:t>ets </a:t>
            </a:r>
            <a:r>
              <a:rPr lang="sv-SE" b="1"/>
              <a:t>funktion</a:t>
            </a:r>
            <a:endParaRPr lang="sv-SE" b="1" dirty="0"/>
          </a:p>
        </p:txBody>
      </p:sp>
      <p:sp>
        <p:nvSpPr>
          <p:cNvPr id="3" name="Content Placeholder 2">
            <a:extLst>
              <a:ext uri="{FF2B5EF4-FFF2-40B4-BE49-F238E27FC236}">
                <a16:creationId xmlns:a16="http://schemas.microsoft.com/office/drawing/2014/main" id="{98FEA647-2216-47FB-85B6-B095BF75A402}"/>
              </a:ext>
            </a:extLst>
          </p:cNvPr>
          <p:cNvSpPr>
            <a:spLocks noGrp="1"/>
          </p:cNvSpPr>
          <p:nvPr>
            <p:ph idx="1"/>
          </p:nvPr>
        </p:nvSpPr>
        <p:spPr/>
        <p:txBody>
          <a:bodyPr>
            <a:normAutofit/>
          </a:bodyPr>
          <a:lstStyle/>
          <a:p>
            <a:r>
              <a:rPr lang="en-SE" sz="2000" dirty="0" err="1">
                <a:effectLst/>
                <a:latin typeface="Calibri" panose="020F0502020204030204" pitchFamily="34" charset="0"/>
                <a:ea typeface="Calibri" panose="020F0502020204030204" pitchFamily="34" charset="0"/>
                <a:cs typeface="Times New Roman" panose="02020603050405020304" pitchFamily="18" charset="0"/>
              </a:rPr>
              <a:t>Ett</a:t>
            </a:r>
            <a:r>
              <a:rPr lang="en-SE" sz="2000" dirty="0">
                <a:effectLst/>
                <a:latin typeface="Calibri" panose="020F0502020204030204" pitchFamily="34" charset="0"/>
                <a:ea typeface="Calibri" panose="020F0502020204030204" pitchFamily="34" charset="0"/>
                <a:cs typeface="Times New Roman" panose="02020603050405020304" pitchFamily="18" charset="0"/>
              </a:rPr>
              <a:t> </a:t>
            </a:r>
            <a:r>
              <a:rPr lang="sv-SE" sz="2000" dirty="0">
                <a:effectLst/>
                <a:latin typeface="Calibri" panose="020F0502020204030204" pitchFamily="34" charset="0"/>
                <a:ea typeface="Calibri" panose="020F0502020204030204" pitchFamily="34" charset="0"/>
                <a:cs typeface="Times New Roman" panose="02020603050405020304" pitchFamily="18" charset="0"/>
              </a:rPr>
              <a:t>elsystem i balans är </a:t>
            </a:r>
            <a:r>
              <a:rPr lang="en-SE" sz="2000" dirty="0" err="1">
                <a:effectLst/>
                <a:latin typeface="Calibri" panose="020F0502020204030204" pitchFamily="34" charset="0"/>
                <a:ea typeface="Calibri" panose="020F0502020204030204" pitchFamily="34" charset="0"/>
                <a:cs typeface="Times New Roman" panose="02020603050405020304" pitchFamily="18" charset="0"/>
              </a:rPr>
              <a:t>ett</a:t>
            </a:r>
            <a:r>
              <a:rPr lang="en-SE" sz="2000" dirty="0">
                <a:effectLst/>
                <a:latin typeface="Calibri" panose="020F0502020204030204" pitchFamily="34" charset="0"/>
                <a:ea typeface="Calibri" panose="020F0502020204030204" pitchFamily="34" charset="0"/>
                <a:cs typeface="Times New Roman" panose="02020603050405020304" pitchFamily="18" charset="0"/>
              </a:rPr>
              <a:t> måste</a:t>
            </a:r>
            <a:r>
              <a:rPr lang="sv-SE" sz="2000" dirty="0">
                <a:effectLst/>
                <a:latin typeface="Calibri" panose="020F0502020204030204" pitchFamily="34" charset="0"/>
                <a:ea typeface="Calibri" panose="020F0502020204030204" pitchFamily="34" charset="0"/>
                <a:cs typeface="Times New Roman" panose="02020603050405020304" pitchFamily="18" charset="0"/>
              </a:rPr>
              <a:t> för </a:t>
            </a:r>
            <a:r>
              <a:rPr lang="en-SE" sz="2000" dirty="0" err="1">
                <a:effectLst/>
                <a:latin typeface="Calibri" panose="020F0502020204030204" pitchFamily="34" charset="0"/>
                <a:ea typeface="Calibri" panose="020F0502020204030204" pitchFamily="34" charset="0"/>
                <a:cs typeface="Times New Roman" panose="02020603050405020304" pitchFamily="18" charset="0"/>
              </a:rPr>
              <a:t>leveranssäkerheten</a:t>
            </a:r>
            <a:r>
              <a:rPr lang="en-SE" sz="2000" dirty="0">
                <a:effectLst/>
                <a:latin typeface="Calibri" panose="020F0502020204030204" pitchFamily="34" charset="0"/>
                <a:ea typeface="Calibri" panose="020F0502020204030204" pitchFamily="34" charset="0"/>
                <a:cs typeface="Times New Roman" panose="02020603050405020304" pitchFamily="18" charset="0"/>
              </a:rPr>
              <a:t> och </a:t>
            </a:r>
            <a:r>
              <a:rPr lang="en-SE" sz="2000" dirty="0" err="1">
                <a:effectLst/>
                <a:latin typeface="Calibri" panose="020F0502020204030204" pitchFamily="34" charset="0"/>
                <a:ea typeface="Calibri" panose="020F0502020204030204" pitchFamily="34" charset="0"/>
                <a:cs typeface="Times New Roman" panose="02020603050405020304" pitchFamily="18" charset="0"/>
              </a:rPr>
              <a:t>elkvalite</a:t>
            </a:r>
            <a:r>
              <a:rPr lang="en-SE" sz="2000" dirty="0">
                <a:effectLst/>
                <a:latin typeface="Calibri" panose="020F0502020204030204" pitchFamily="34" charset="0"/>
                <a:ea typeface="Calibri" panose="020F0502020204030204" pitchFamily="34" charset="0"/>
                <a:cs typeface="Times New Roman" panose="02020603050405020304" pitchFamily="18" charset="0"/>
              </a:rPr>
              <a:t>.</a:t>
            </a:r>
          </a:p>
          <a:p>
            <a:r>
              <a:rPr lang="en-SE" sz="2000" dirty="0"/>
              <a:t>Svenska </a:t>
            </a:r>
            <a:r>
              <a:rPr lang="en-SE" sz="2000" dirty="0" err="1"/>
              <a:t>kraftnät</a:t>
            </a:r>
            <a:r>
              <a:rPr lang="en-SE" sz="2000" dirty="0"/>
              <a:t> </a:t>
            </a:r>
            <a:r>
              <a:rPr lang="en-SE" sz="2000" dirty="0" err="1"/>
              <a:t>beräknar</a:t>
            </a:r>
            <a:r>
              <a:rPr lang="en-SE" sz="2000" dirty="0"/>
              <a:t> </a:t>
            </a:r>
            <a:r>
              <a:rPr lang="en-SE" sz="2000" dirty="0" err="1"/>
              <a:t>hela</a:t>
            </a:r>
            <a:r>
              <a:rPr lang="en-SE" sz="2000" dirty="0"/>
              <a:t> </a:t>
            </a:r>
            <a:r>
              <a:rPr lang="en-SE" sz="2000" dirty="0" err="1"/>
              <a:t>tiden</a:t>
            </a:r>
            <a:r>
              <a:rPr lang="en-SE" sz="2000" dirty="0"/>
              <a:t> </a:t>
            </a:r>
            <a:r>
              <a:rPr lang="en-SE" sz="2000" dirty="0" err="1"/>
              <a:t>hur</a:t>
            </a:r>
            <a:r>
              <a:rPr lang="en-SE" sz="2000" dirty="0"/>
              <a:t> </a:t>
            </a:r>
            <a:r>
              <a:rPr lang="en-SE" sz="2000" dirty="0" err="1"/>
              <a:t>flödena</a:t>
            </a:r>
            <a:r>
              <a:rPr lang="en-SE" sz="2000" dirty="0"/>
              <a:t> i </a:t>
            </a:r>
            <a:r>
              <a:rPr lang="en-SE" sz="2000" dirty="0" err="1"/>
              <a:t>nätet</a:t>
            </a:r>
            <a:r>
              <a:rPr lang="en-SE" sz="2000" dirty="0"/>
              <a:t> </a:t>
            </a:r>
            <a:r>
              <a:rPr lang="en-SE" sz="2000" dirty="0" err="1"/>
              <a:t>troligtvis</a:t>
            </a:r>
            <a:r>
              <a:rPr lang="en-SE" sz="2000" dirty="0"/>
              <a:t> </a:t>
            </a:r>
            <a:r>
              <a:rPr lang="en-SE" sz="2000" dirty="0" err="1"/>
              <a:t>kommer</a:t>
            </a:r>
            <a:r>
              <a:rPr lang="en-SE" sz="2000" dirty="0"/>
              <a:t> att </a:t>
            </a:r>
            <a:r>
              <a:rPr lang="en-SE" sz="2000" dirty="0" err="1"/>
              <a:t>bli</a:t>
            </a:r>
            <a:r>
              <a:rPr lang="en-SE" sz="2000" dirty="0"/>
              <a:t> </a:t>
            </a:r>
            <a:r>
              <a:rPr lang="en-SE" sz="2000" dirty="0" err="1"/>
              <a:t>inklusive</a:t>
            </a:r>
            <a:r>
              <a:rPr lang="en-SE" sz="2000" dirty="0"/>
              <a:t> </a:t>
            </a:r>
            <a:r>
              <a:rPr lang="en-SE" sz="2000" dirty="0" err="1"/>
              <a:t>planerade</a:t>
            </a:r>
            <a:r>
              <a:rPr lang="en-SE" sz="2000" dirty="0"/>
              <a:t> </a:t>
            </a:r>
            <a:r>
              <a:rPr lang="en-SE" sz="2000" dirty="0" err="1"/>
              <a:t>avbrott</a:t>
            </a:r>
            <a:r>
              <a:rPr lang="en-SE" sz="2000" dirty="0"/>
              <a:t> och </a:t>
            </a:r>
            <a:r>
              <a:rPr lang="en-SE" sz="2000" dirty="0" err="1"/>
              <a:t>underhåll</a:t>
            </a:r>
            <a:r>
              <a:rPr lang="en-SE" sz="2000" dirty="0"/>
              <a:t>.</a:t>
            </a:r>
          </a:p>
          <a:p>
            <a:r>
              <a:rPr lang="en-SE" sz="2000" dirty="0"/>
              <a:t>Systemet måste också </a:t>
            </a:r>
            <a:r>
              <a:rPr lang="en-SE" sz="2000" dirty="0" err="1"/>
              <a:t>klara</a:t>
            </a:r>
            <a:r>
              <a:rPr lang="en-SE" sz="2000" dirty="0"/>
              <a:t> </a:t>
            </a:r>
            <a:r>
              <a:rPr lang="en-SE" sz="2000" dirty="0" err="1"/>
              <a:t>plöstliga</a:t>
            </a:r>
            <a:r>
              <a:rPr lang="en-SE" sz="2000" dirty="0"/>
              <a:t> </a:t>
            </a:r>
            <a:r>
              <a:rPr lang="en-SE" sz="2000" dirty="0" err="1"/>
              <a:t>bortfall</a:t>
            </a:r>
            <a:r>
              <a:rPr lang="en-SE" sz="2000" dirty="0"/>
              <a:t> av </a:t>
            </a:r>
            <a:r>
              <a:rPr lang="en-SE" sz="2000" dirty="0" err="1"/>
              <a:t>stora</a:t>
            </a:r>
            <a:r>
              <a:rPr lang="en-SE" sz="2000" dirty="0"/>
              <a:t> produktions </a:t>
            </a:r>
            <a:r>
              <a:rPr lang="en-SE" sz="2000" dirty="0" err="1"/>
              <a:t>källor</a:t>
            </a:r>
            <a:r>
              <a:rPr lang="en-SE" sz="2000" dirty="0"/>
              <a:t> det </a:t>
            </a:r>
            <a:r>
              <a:rPr lang="en-SE" sz="2000" dirty="0" err="1"/>
              <a:t>s.k.</a:t>
            </a:r>
            <a:r>
              <a:rPr lang="en-SE" sz="2000" dirty="0"/>
              <a:t> N-1 </a:t>
            </a:r>
            <a:r>
              <a:rPr lang="en-SE" sz="2000" dirty="0" err="1"/>
              <a:t>kriteriet</a:t>
            </a:r>
            <a:endParaRPr lang="en-SE" sz="2000" dirty="0"/>
          </a:p>
          <a:p>
            <a:r>
              <a:rPr lang="en-SE" sz="2000" dirty="0"/>
              <a:t>Detta måste </a:t>
            </a:r>
            <a:r>
              <a:rPr lang="en-SE" sz="2000" dirty="0" err="1"/>
              <a:t>klaras</a:t>
            </a:r>
            <a:r>
              <a:rPr lang="en-SE" sz="2000" dirty="0"/>
              <a:t> </a:t>
            </a:r>
            <a:r>
              <a:rPr lang="en-SE" sz="2000" dirty="0" err="1"/>
              <a:t>alla</a:t>
            </a:r>
            <a:r>
              <a:rPr lang="en-SE" sz="2000" dirty="0"/>
              <a:t> </a:t>
            </a:r>
            <a:r>
              <a:rPr lang="en-SE" sz="2000" dirty="0" err="1"/>
              <a:t>dagar</a:t>
            </a:r>
            <a:r>
              <a:rPr lang="en-SE" sz="2000" dirty="0"/>
              <a:t> om </a:t>
            </a:r>
            <a:r>
              <a:rPr lang="en-SE" sz="2000" dirty="0" err="1"/>
              <a:t>året</a:t>
            </a:r>
            <a:r>
              <a:rPr lang="en-SE" sz="2000" dirty="0"/>
              <a:t> i </a:t>
            </a:r>
            <a:r>
              <a:rPr lang="en-SE" sz="2000" dirty="0" err="1"/>
              <a:t>varje</a:t>
            </a:r>
            <a:r>
              <a:rPr lang="en-SE" sz="2000" dirty="0"/>
              <a:t> </a:t>
            </a:r>
            <a:r>
              <a:rPr lang="en-SE" sz="2000" dirty="0" err="1"/>
              <a:t>ögonblick</a:t>
            </a:r>
            <a:r>
              <a:rPr lang="en-SE" sz="2000" dirty="0"/>
              <a:t> </a:t>
            </a:r>
            <a:r>
              <a:rPr lang="en-SE" sz="2000" dirty="0" err="1"/>
              <a:t>inklusive</a:t>
            </a:r>
            <a:r>
              <a:rPr lang="en-SE" sz="2000" dirty="0"/>
              <a:t> en 10-års </a:t>
            </a:r>
            <a:r>
              <a:rPr lang="en-SE" sz="2000" dirty="0" err="1"/>
              <a:t>vinter</a:t>
            </a:r>
            <a:r>
              <a:rPr lang="en-SE" sz="2000" dirty="0"/>
              <a:t>.</a:t>
            </a:r>
          </a:p>
          <a:p>
            <a:r>
              <a:rPr lang="sv-SE" sz="2000" dirty="0"/>
              <a:t>Stora satsningar på okontrollerbara energislag</a:t>
            </a:r>
            <a:r>
              <a:rPr lang="en-SE" sz="2000" dirty="0"/>
              <a:t> </a:t>
            </a:r>
            <a:r>
              <a:rPr lang="en-SE" sz="2000" dirty="0" err="1"/>
              <a:t>minskar</a:t>
            </a:r>
            <a:r>
              <a:rPr lang="en-SE" sz="2000" dirty="0"/>
              <a:t> </a:t>
            </a:r>
            <a:r>
              <a:rPr lang="en-SE" sz="2000" dirty="0" err="1"/>
              <a:t>marginalerna</a:t>
            </a:r>
            <a:r>
              <a:rPr lang="en-SE" sz="2000" dirty="0"/>
              <a:t> i systemet</a:t>
            </a:r>
            <a:r>
              <a:rPr lang="sv-SE" sz="2000" dirty="0"/>
              <a:t> drastiskt.</a:t>
            </a:r>
          </a:p>
          <a:p>
            <a:r>
              <a:rPr lang="en-SE" sz="2000" dirty="0"/>
              <a:t>O</a:t>
            </a:r>
            <a:r>
              <a:rPr lang="sv-SE" sz="2000" dirty="0"/>
              <a:t>mställningen</a:t>
            </a:r>
            <a:r>
              <a:rPr lang="en-SE" sz="2000" dirty="0"/>
              <a:t> </a:t>
            </a:r>
            <a:r>
              <a:rPr lang="en-SE" sz="2000" dirty="0" err="1"/>
              <a:t>som</a:t>
            </a:r>
            <a:r>
              <a:rPr lang="en-SE" sz="2000" dirty="0"/>
              <a:t> </a:t>
            </a:r>
            <a:r>
              <a:rPr lang="en-SE" sz="2000" dirty="0" err="1"/>
              <a:t>pågår</a:t>
            </a:r>
            <a:r>
              <a:rPr lang="sv-SE" sz="2000" dirty="0"/>
              <a:t> kräver omfattande ombyggnation av hela det svenska elsystemet.</a:t>
            </a:r>
          </a:p>
          <a:p>
            <a:r>
              <a:rPr lang="sv-SE" sz="2000" dirty="0"/>
              <a:t>Distributionsnätet och reservkraft blir oerhört viktigt</a:t>
            </a:r>
            <a:r>
              <a:rPr lang="en-SE" sz="2000" dirty="0"/>
              <a:t> </a:t>
            </a:r>
            <a:r>
              <a:rPr lang="en-SE" sz="2000" dirty="0" err="1"/>
              <a:t>för</a:t>
            </a:r>
            <a:r>
              <a:rPr lang="en-SE" sz="2000" dirty="0"/>
              <a:t> </a:t>
            </a:r>
            <a:r>
              <a:rPr lang="en-SE" sz="2000" dirty="0" err="1"/>
              <a:t>leveranssäkerheten</a:t>
            </a:r>
            <a:r>
              <a:rPr lang="en-SE" sz="2000" dirty="0"/>
              <a:t>.</a:t>
            </a:r>
            <a:endParaRPr lang="sv-SE" sz="2000" dirty="0"/>
          </a:p>
          <a:p>
            <a:endParaRPr lang="en-SE" sz="2400" dirty="0"/>
          </a:p>
          <a:p>
            <a:endParaRPr lang="sv-SE" dirty="0"/>
          </a:p>
        </p:txBody>
      </p:sp>
      <p:pic>
        <p:nvPicPr>
          <p:cNvPr id="5" name="Picture 4">
            <a:extLst>
              <a:ext uri="{FF2B5EF4-FFF2-40B4-BE49-F238E27FC236}">
                <a16:creationId xmlns:a16="http://schemas.microsoft.com/office/drawing/2014/main" id="{67C34370-ED10-40F5-85BC-B4B62554ED53}"/>
              </a:ext>
            </a:extLst>
          </p:cNvPr>
          <p:cNvPicPr>
            <a:picLocks noChangeAspect="1"/>
          </p:cNvPicPr>
          <p:nvPr/>
        </p:nvPicPr>
        <p:blipFill rotWithShape="1">
          <a:blip r:embed="rId3"/>
          <a:srcRect t="3245" b="2179"/>
          <a:stretch/>
        </p:blipFill>
        <p:spPr>
          <a:xfrm>
            <a:off x="8035935" y="365125"/>
            <a:ext cx="3063864" cy="1133475"/>
          </a:xfrm>
          <a:prstGeom prst="rect">
            <a:avLst/>
          </a:prstGeom>
        </p:spPr>
      </p:pic>
    </p:spTree>
    <p:extLst>
      <p:ext uri="{BB962C8B-B14F-4D97-AF65-F5344CB8AC3E}">
        <p14:creationId xmlns:p14="http://schemas.microsoft.com/office/powerpoint/2010/main" val="29850258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F87DE1-5151-42FE-9A85-41E0A6B019E7}"/>
              </a:ext>
            </a:extLst>
          </p:cNvPr>
          <p:cNvSpPr>
            <a:spLocks noGrp="1"/>
          </p:cNvSpPr>
          <p:nvPr>
            <p:ph type="title"/>
          </p:nvPr>
        </p:nvSpPr>
        <p:spPr/>
        <p:txBody>
          <a:bodyPr>
            <a:normAutofit/>
          </a:bodyPr>
          <a:lstStyle/>
          <a:p>
            <a:r>
              <a:rPr lang="en-SE" sz="4000" b="1" dirty="0"/>
              <a:t>Risk</a:t>
            </a:r>
            <a:r>
              <a:rPr lang="en-GB" sz="4000" b="1" dirty="0"/>
              <a:t>er</a:t>
            </a:r>
            <a:r>
              <a:rPr lang="en-SE" sz="4000" b="1" dirty="0"/>
              <a:t>, </a:t>
            </a:r>
            <a:r>
              <a:rPr lang="en-SE" sz="4000" b="1" dirty="0" err="1"/>
              <a:t>leveranssäkerhet</a:t>
            </a:r>
            <a:endParaRPr lang="sv-SE" sz="4000" b="1" dirty="0"/>
          </a:p>
        </p:txBody>
      </p:sp>
      <p:sp>
        <p:nvSpPr>
          <p:cNvPr id="4" name="Content Placeholder 3">
            <a:extLst>
              <a:ext uri="{FF2B5EF4-FFF2-40B4-BE49-F238E27FC236}">
                <a16:creationId xmlns:a16="http://schemas.microsoft.com/office/drawing/2014/main" id="{39284DEE-6965-48A2-AB52-9BD278A305C6}"/>
              </a:ext>
            </a:extLst>
          </p:cNvPr>
          <p:cNvSpPr>
            <a:spLocks noGrp="1"/>
          </p:cNvSpPr>
          <p:nvPr>
            <p:ph idx="1"/>
          </p:nvPr>
        </p:nvSpPr>
        <p:spPr>
          <a:xfrm>
            <a:off x="838200" y="1474703"/>
            <a:ext cx="10887075" cy="4059322"/>
          </a:xfrm>
        </p:spPr>
        <p:txBody>
          <a:bodyPr>
            <a:noAutofit/>
          </a:bodyPr>
          <a:lstStyle/>
          <a:p>
            <a:r>
              <a:rPr lang="sv-SE" sz="2000" dirty="0"/>
              <a:t>Svenska kraftnät har i ett antal år uttryckt bekymmer för den framtida nätfunktionen och att effektbalansen snabbt försämras genom kärnkraftens avveckling</a:t>
            </a:r>
            <a:r>
              <a:rPr lang="en-SE" sz="2000" dirty="0"/>
              <a:t> och </a:t>
            </a:r>
            <a:r>
              <a:rPr lang="en-SE" sz="2000" dirty="0" err="1"/>
              <a:t>satsningar</a:t>
            </a:r>
            <a:r>
              <a:rPr lang="en-SE" sz="2000" dirty="0"/>
              <a:t> </a:t>
            </a:r>
            <a:r>
              <a:rPr lang="en-SE" sz="2000" dirty="0" err="1"/>
              <a:t>på</a:t>
            </a:r>
            <a:r>
              <a:rPr lang="en-SE" sz="2000" dirty="0"/>
              <a:t> </a:t>
            </a:r>
            <a:r>
              <a:rPr lang="en-SE" sz="2000" dirty="0" err="1"/>
              <a:t>oplanerbar</a:t>
            </a:r>
            <a:r>
              <a:rPr lang="en-SE" sz="2000" dirty="0"/>
              <a:t> kraft</a:t>
            </a:r>
            <a:r>
              <a:rPr lang="sv-SE" sz="2000" dirty="0"/>
              <a:t>.</a:t>
            </a:r>
            <a:endParaRPr lang="en-SE" sz="2000" dirty="0"/>
          </a:p>
          <a:p>
            <a:r>
              <a:rPr lang="en-SE" sz="2000" dirty="0"/>
              <a:t>Redan </a:t>
            </a:r>
            <a:r>
              <a:rPr lang="en-SE" sz="2000" dirty="0" err="1"/>
              <a:t>idag</a:t>
            </a:r>
            <a:r>
              <a:rPr lang="en-SE" sz="2000" dirty="0"/>
              <a:t> är det </a:t>
            </a:r>
            <a:r>
              <a:rPr lang="en-SE" sz="2000" dirty="0" err="1"/>
              <a:t>stora</a:t>
            </a:r>
            <a:r>
              <a:rPr lang="en-SE" sz="2000" dirty="0"/>
              <a:t> problem i </a:t>
            </a:r>
            <a:r>
              <a:rPr lang="en-SE" sz="2000" dirty="0" err="1"/>
              <a:t>område</a:t>
            </a:r>
            <a:r>
              <a:rPr lang="en-SE" sz="2000" dirty="0"/>
              <a:t> 3 och 4. Systemet är </a:t>
            </a:r>
            <a:r>
              <a:rPr lang="en-SE" sz="2000" dirty="0" err="1"/>
              <a:t>på</a:t>
            </a:r>
            <a:r>
              <a:rPr lang="en-SE" sz="2000" dirty="0"/>
              <a:t> </a:t>
            </a:r>
            <a:r>
              <a:rPr lang="en-SE" sz="2000" dirty="0" err="1"/>
              <a:t>gränsen</a:t>
            </a:r>
            <a:r>
              <a:rPr lang="en-SE" sz="2000" dirty="0"/>
              <a:t> den kalla </a:t>
            </a:r>
            <a:r>
              <a:rPr lang="en-SE" sz="2000" dirty="0" err="1"/>
              <a:t>årstiden</a:t>
            </a:r>
            <a:r>
              <a:rPr lang="en-SE" sz="2000" dirty="0"/>
              <a:t>.</a:t>
            </a:r>
          </a:p>
          <a:p>
            <a:r>
              <a:rPr lang="en-SE" sz="2000" dirty="0" err="1"/>
              <a:t>Enbart</a:t>
            </a:r>
            <a:r>
              <a:rPr lang="en-SE" sz="2000" dirty="0"/>
              <a:t> </a:t>
            </a:r>
            <a:r>
              <a:rPr lang="en-SE" sz="2000" dirty="0" err="1"/>
              <a:t>ett</a:t>
            </a:r>
            <a:r>
              <a:rPr lang="en-SE" sz="2000" dirty="0"/>
              <a:t> </a:t>
            </a:r>
            <a:r>
              <a:rPr lang="en-SE" sz="2000" dirty="0" err="1"/>
              <a:t>förstärkt</a:t>
            </a:r>
            <a:r>
              <a:rPr lang="en-SE" sz="2000" dirty="0"/>
              <a:t> </a:t>
            </a:r>
            <a:r>
              <a:rPr lang="en-SE" sz="2000" dirty="0" err="1"/>
              <a:t>nät</a:t>
            </a:r>
            <a:r>
              <a:rPr lang="en-SE" sz="2000" dirty="0"/>
              <a:t> </a:t>
            </a:r>
            <a:r>
              <a:rPr lang="en-SE" sz="2000" dirty="0" err="1"/>
              <a:t>räcker</a:t>
            </a:r>
            <a:r>
              <a:rPr lang="en-SE" sz="2000" dirty="0"/>
              <a:t> inte heller. Överproduktion i Norr </a:t>
            </a:r>
            <a:r>
              <a:rPr lang="en-SE" sz="2000" dirty="0" err="1"/>
              <a:t>kommer</a:t>
            </a:r>
            <a:r>
              <a:rPr lang="en-SE" sz="2000" dirty="0"/>
              <a:t> att </a:t>
            </a:r>
            <a:r>
              <a:rPr lang="en-SE" sz="2000" dirty="0" err="1"/>
              <a:t>slukas</a:t>
            </a:r>
            <a:r>
              <a:rPr lang="en-SE" sz="2000" dirty="0"/>
              <a:t> av </a:t>
            </a:r>
            <a:r>
              <a:rPr lang="en-SE" sz="2000" dirty="0" err="1"/>
              <a:t>kommande</a:t>
            </a:r>
            <a:r>
              <a:rPr lang="en-SE" sz="2000" dirty="0"/>
              <a:t> </a:t>
            </a:r>
            <a:r>
              <a:rPr lang="en-SE" sz="2000" dirty="0" err="1"/>
              <a:t>industrietableringar</a:t>
            </a:r>
            <a:r>
              <a:rPr lang="en-SE" sz="2000" dirty="0"/>
              <a:t> i Norr.</a:t>
            </a:r>
          </a:p>
          <a:p>
            <a:r>
              <a:rPr lang="en-SE" sz="2000" b="1" dirty="0" err="1"/>
              <a:t>Historiskt</a:t>
            </a:r>
            <a:r>
              <a:rPr lang="en-SE" sz="2000" b="1" dirty="0"/>
              <a:t> </a:t>
            </a:r>
            <a:r>
              <a:rPr lang="en-SE" sz="2000" b="1" dirty="0" err="1"/>
              <a:t>regelbundna</a:t>
            </a:r>
            <a:r>
              <a:rPr lang="en-SE" sz="2000" b="1" dirty="0"/>
              <a:t> </a:t>
            </a:r>
            <a:r>
              <a:rPr lang="en-SE" sz="2000" b="1" dirty="0" err="1"/>
              <a:t>mönster</a:t>
            </a:r>
            <a:r>
              <a:rPr lang="en-SE" sz="2000" b="1" dirty="0"/>
              <a:t> </a:t>
            </a:r>
            <a:r>
              <a:rPr lang="en-SE" sz="2000" b="1" dirty="0" err="1"/>
              <a:t>bryts</a:t>
            </a:r>
            <a:r>
              <a:rPr lang="en-SE" sz="2000" b="1" dirty="0"/>
              <a:t> nu. </a:t>
            </a:r>
          </a:p>
          <a:p>
            <a:r>
              <a:rPr lang="en-SE" sz="2000" b="1" dirty="0"/>
              <a:t>Systemet blir </a:t>
            </a:r>
            <a:r>
              <a:rPr lang="en-SE" sz="2000" b="1" dirty="0" err="1"/>
              <a:t>mindre</a:t>
            </a:r>
            <a:r>
              <a:rPr lang="en-SE" sz="2000" b="1" dirty="0"/>
              <a:t> </a:t>
            </a:r>
            <a:r>
              <a:rPr lang="en-SE" sz="2000" b="1" dirty="0" err="1"/>
              <a:t>förutsägbart</a:t>
            </a:r>
            <a:r>
              <a:rPr lang="en-SE" sz="2000" b="1" dirty="0"/>
              <a:t> och elpriserna </a:t>
            </a:r>
            <a:r>
              <a:rPr lang="en-SE" sz="2000" b="1" dirty="0" err="1"/>
              <a:t>kommer</a:t>
            </a:r>
            <a:r>
              <a:rPr lang="en-SE" sz="2000" b="1" dirty="0"/>
              <a:t> att </a:t>
            </a:r>
            <a:r>
              <a:rPr lang="en-SE" sz="2000" b="1" dirty="0" err="1"/>
              <a:t>bli</a:t>
            </a:r>
            <a:r>
              <a:rPr lang="en-SE" sz="2000" b="1" dirty="0"/>
              <a:t> mer </a:t>
            </a:r>
            <a:r>
              <a:rPr lang="en-SE" sz="2000" b="1" dirty="0" err="1"/>
              <a:t>volatila</a:t>
            </a:r>
            <a:r>
              <a:rPr lang="en-SE" sz="2000" b="1" dirty="0"/>
              <a:t> och </a:t>
            </a:r>
            <a:r>
              <a:rPr lang="en-SE" sz="2000" b="1" dirty="0" err="1"/>
              <a:t>kopplade</a:t>
            </a:r>
            <a:r>
              <a:rPr lang="en-SE" sz="2000" b="1" dirty="0"/>
              <a:t> till </a:t>
            </a:r>
            <a:r>
              <a:rPr lang="en-SE" sz="2000" b="1" dirty="0" err="1"/>
              <a:t>priser</a:t>
            </a:r>
            <a:r>
              <a:rPr lang="en-SE" sz="2000" b="1" dirty="0"/>
              <a:t> </a:t>
            </a:r>
            <a:r>
              <a:rPr lang="en-SE" sz="2000" b="1" dirty="0" err="1"/>
              <a:t>på</a:t>
            </a:r>
            <a:r>
              <a:rPr lang="en-SE" sz="2000" b="1" dirty="0"/>
              <a:t> </a:t>
            </a:r>
            <a:r>
              <a:rPr lang="en-SE" sz="2000" b="1" dirty="0" err="1"/>
              <a:t>kontinenten</a:t>
            </a:r>
            <a:r>
              <a:rPr lang="en-SE" sz="2000" b="1" dirty="0"/>
              <a:t> – </a:t>
            </a:r>
            <a:r>
              <a:rPr lang="en-SE" sz="2000" b="1" dirty="0" err="1"/>
              <a:t>dvs</a:t>
            </a:r>
            <a:r>
              <a:rPr lang="en-SE" sz="2000" b="1" dirty="0"/>
              <a:t> högre </a:t>
            </a:r>
            <a:r>
              <a:rPr lang="en-SE" sz="2000" b="1" dirty="0" err="1"/>
              <a:t>snittpriser</a:t>
            </a:r>
            <a:r>
              <a:rPr lang="en-SE" sz="2000" b="1" dirty="0"/>
              <a:t>.</a:t>
            </a:r>
            <a:endParaRPr lang="sv-SE" sz="2000" b="1" dirty="0"/>
          </a:p>
          <a:p>
            <a:endParaRPr lang="sv-SE" sz="2000" dirty="0"/>
          </a:p>
        </p:txBody>
      </p:sp>
    </p:spTree>
    <p:extLst>
      <p:ext uri="{BB962C8B-B14F-4D97-AF65-F5344CB8AC3E}">
        <p14:creationId xmlns:p14="http://schemas.microsoft.com/office/powerpoint/2010/main" val="25097356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F87DE1-5151-42FE-9A85-41E0A6B019E7}"/>
              </a:ext>
            </a:extLst>
          </p:cNvPr>
          <p:cNvSpPr>
            <a:spLocks noGrp="1"/>
          </p:cNvSpPr>
          <p:nvPr>
            <p:ph type="title"/>
          </p:nvPr>
        </p:nvSpPr>
        <p:spPr/>
        <p:txBody>
          <a:bodyPr>
            <a:normAutofit/>
          </a:bodyPr>
          <a:lstStyle/>
          <a:p>
            <a:r>
              <a:rPr lang="en-SE" sz="4000" b="1" dirty="0"/>
              <a:t>Risk</a:t>
            </a:r>
            <a:r>
              <a:rPr lang="en-GB" sz="4000" b="1" dirty="0"/>
              <a:t>er</a:t>
            </a:r>
            <a:r>
              <a:rPr lang="en-SE" sz="4000" b="1" dirty="0"/>
              <a:t>, </a:t>
            </a:r>
            <a:r>
              <a:rPr lang="en-GB" sz="4000" b="1" dirty="0"/>
              <a:t>l</a:t>
            </a:r>
            <a:r>
              <a:rPr lang="en-SE" sz="4000" b="1" dirty="0" err="1"/>
              <a:t>everanssäkerhet</a:t>
            </a:r>
            <a:endParaRPr lang="sv-SE" sz="4000" b="1" dirty="0"/>
          </a:p>
        </p:txBody>
      </p:sp>
      <p:sp>
        <p:nvSpPr>
          <p:cNvPr id="4" name="Content Placeholder 3">
            <a:extLst>
              <a:ext uri="{FF2B5EF4-FFF2-40B4-BE49-F238E27FC236}">
                <a16:creationId xmlns:a16="http://schemas.microsoft.com/office/drawing/2014/main" id="{39284DEE-6965-48A2-AB52-9BD278A305C6}"/>
              </a:ext>
            </a:extLst>
          </p:cNvPr>
          <p:cNvSpPr>
            <a:spLocks noGrp="1"/>
          </p:cNvSpPr>
          <p:nvPr>
            <p:ph idx="1"/>
          </p:nvPr>
        </p:nvSpPr>
        <p:spPr>
          <a:xfrm>
            <a:off x="838199" y="1388978"/>
            <a:ext cx="10887075" cy="5469022"/>
          </a:xfrm>
        </p:spPr>
        <p:txBody>
          <a:bodyPr>
            <a:noAutofit/>
          </a:bodyPr>
          <a:lstStyle/>
          <a:p>
            <a:r>
              <a:rPr lang="en-SE" sz="2000" dirty="0"/>
              <a:t>De </a:t>
            </a:r>
            <a:r>
              <a:rPr lang="en-SE" sz="2000" dirty="0" err="1"/>
              <a:t>trender</a:t>
            </a:r>
            <a:r>
              <a:rPr lang="en-SE" sz="2000" dirty="0"/>
              <a:t> </a:t>
            </a:r>
            <a:r>
              <a:rPr lang="en-SE" sz="2000" dirty="0" err="1"/>
              <a:t>som</a:t>
            </a:r>
            <a:r>
              <a:rPr lang="en-SE" sz="2000" dirty="0"/>
              <a:t> är </a:t>
            </a:r>
            <a:r>
              <a:rPr lang="en-SE" sz="2000" dirty="0" err="1"/>
              <a:t>allvarliga</a:t>
            </a:r>
            <a:r>
              <a:rPr lang="en-SE" sz="2000" dirty="0"/>
              <a:t> nu och måste </a:t>
            </a:r>
            <a:r>
              <a:rPr lang="en-SE" sz="2000" dirty="0" err="1"/>
              <a:t>brytas</a:t>
            </a:r>
            <a:r>
              <a:rPr lang="en-SE" sz="2000" dirty="0"/>
              <a:t> </a:t>
            </a:r>
            <a:r>
              <a:rPr lang="en-SE" sz="2000" dirty="0" err="1"/>
              <a:t>före</a:t>
            </a:r>
            <a:r>
              <a:rPr lang="en-SE" sz="2000" dirty="0"/>
              <a:t> 2030 är:</a:t>
            </a:r>
          </a:p>
          <a:p>
            <a:pPr lvl="1"/>
            <a:r>
              <a:rPr lang="en-GB" sz="1600" dirty="0"/>
              <a:t>E</a:t>
            </a:r>
            <a:r>
              <a:rPr lang="en-SE" sz="1600" dirty="0" err="1"/>
              <a:t>ffektbalansen</a:t>
            </a:r>
            <a:r>
              <a:rPr lang="en-SE" sz="1600" dirty="0"/>
              <a:t> </a:t>
            </a:r>
            <a:r>
              <a:rPr lang="en-SE" sz="1600" dirty="0" err="1"/>
              <a:t>minskar</a:t>
            </a:r>
            <a:r>
              <a:rPr lang="en-SE" sz="1600" dirty="0"/>
              <a:t>.</a:t>
            </a:r>
          </a:p>
          <a:p>
            <a:pPr lvl="1"/>
            <a:r>
              <a:rPr lang="en-SE" sz="1600" dirty="0" err="1"/>
              <a:t>Överföringskapaciteten</a:t>
            </a:r>
            <a:r>
              <a:rPr lang="en-SE" sz="1600" dirty="0"/>
              <a:t> </a:t>
            </a:r>
            <a:r>
              <a:rPr lang="en-SE" sz="1600" dirty="0" err="1"/>
              <a:t>minskar</a:t>
            </a:r>
            <a:r>
              <a:rPr lang="en-SE" sz="1600" dirty="0"/>
              <a:t>.</a:t>
            </a:r>
          </a:p>
          <a:p>
            <a:r>
              <a:rPr lang="en-SE" sz="2000" dirty="0"/>
              <a:t>M</a:t>
            </a:r>
            <a:r>
              <a:rPr lang="en-GB" sz="2000" dirty="0"/>
              <a:t>a</a:t>
            </a:r>
            <a:r>
              <a:rPr lang="en-SE" sz="2000" dirty="0" err="1"/>
              <a:t>rginalerna</a:t>
            </a:r>
            <a:r>
              <a:rPr lang="en-SE" sz="2000" dirty="0"/>
              <a:t> är </a:t>
            </a:r>
            <a:r>
              <a:rPr lang="en-SE" sz="2000" dirty="0" err="1"/>
              <a:t>små</a:t>
            </a:r>
            <a:r>
              <a:rPr lang="en-SE" sz="2000" dirty="0"/>
              <a:t> och de </a:t>
            </a:r>
            <a:r>
              <a:rPr lang="en-SE" sz="2000" dirty="0" err="1"/>
              <a:t>minskar</a:t>
            </a:r>
            <a:r>
              <a:rPr lang="en-SE" sz="2000" dirty="0"/>
              <a:t> fort.</a:t>
            </a:r>
          </a:p>
          <a:p>
            <a:pPr lvl="1"/>
            <a:r>
              <a:rPr lang="en-GB" sz="1600" dirty="0"/>
              <a:t>N</a:t>
            </a:r>
            <a:r>
              <a:rPr lang="en-SE" sz="1600" dirty="0"/>
              <a:t>är vår konsumtion nu tar fart är de </a:t>
            </a:r>
            <a:r>
              <a:rPr lang="en-SE" sz="1600" dirty="0" err="1"/>
              <a:t>små</a:t>
            </a:r>
            <a:r>
              <a:rPr lang="en-SE" sz="1600" dirty="0"/>
              <a:t> </a:t>
            </a:r>
            <a:r>
              <a:rPr lang="en-SE" sz="1600" dirty="0" err="1"/>
              <a:t>marginaler</a:t>
            </a:r>
            <a:r>
              <a:rPr lang="en-SE" sz="1600" dirty="0"/>
              <a:t> </a:t>
            </a:r>
            <a:r>
              <a:rPr lang="en-SE" sz="1600" dirty="0" err="1"/>
              <a:t>som</a:t>
            </a:r>
            <a:r>
              <a:rPr lang="en-SE" sz="1600" dirty="0"/>
              <a:t> </a:t>
            </a:r>
            <a:r>
              <a:rPr lang="en-SE" sz="1600" dirty="0" err="1"/>
              <a:t>finns</a:t>
            </a:r>
            <a:r>
              <a:rPr lang="en-SE" sz="1600" dirty="0"/>
              <a:t> </a:t>
            </a:r>
            <a:r>
              <a:rPr lang="en-SE" sz="1600" dirty="0" err="1"/>
              <a:t>snabbt</a:t>
            </a:r>
            <a:r>
              <a:rPr lang="en-SE" sz="1600" dirty="0"/>
              <a:t> </a:t>
            </a:r>
            <a:r>
              <a:rPr lang="en-SE" sz="1600" dirty="0" err="1"/>
              <a:t>borta</a:t>
            </a:r>
            <a:r>
              <a:rPr lang="en-SE" sz="1600" dirty="0"/>
              <a:t>.</a:t>
            </a:r>
          </a:p>
          <a:p>
            <a:r>
              <a:rPr lang="en-SE" sz="2000" dirty="0"/>
              <a:t>70/30 </a:t>
            </a:r>
            <a:r>
              <a:rPr lang="en-SE" sz="2000" dirty="0" err="1"/>
              <a:t>regeln</a:t>
            </a:r>
            <a:r>
              <a:rPr lang="en-SE" sz="2000" dirty="0"/>
              <a:t> med EU </a:t>
            </a:r>
            <a:r>
              <a:rPr lang="en-SE" sz="2000" dirty="0" err="1"/>
              <a:t>bryts</a:t>
            </a:r>
            <a:r>
              <a:rPr lang="en-SE" sz="2000" dirty="0"/>
              <a:t> </a:t>
            </a:r>
            <a:r>
              <a:rPr lang="en-SE" sz="2000" dirty="0" err="1"/>
              <a:t>för</a:t>
            </a:r>
            <a:r>
              <a:rPr lang="en-SE" sz="2000" dirty="0"/>
              <a:t> att </a:t>
            </a:r>
            <a:r>
              <a:rPr lang="en-SE" sz="2000" dirty="0" err="1"/>
              <a:t>hålla</a:t>
            </a:r>
            <a:r>
              <a:rPr lang="en-SE" sz="2000" dirty="0"/>
              <a:t> </a:t>
            </a:r>
            <a:r>
              <a:rPr lang="en-SE" sz="2000" dirty="0" err="1"/>
              <a:t>systemt</a:t>
            </a:r>
            <a:r>
              <a:rPr lang="en-SE" sz="2000" dirty="0"/>
              <a:t> </a:t>
            </a:r>
            <a:r>
              <a:rPr lang="en-SE" sz="2000" dirty="0" err="1"/>
              <a:t>stabilt</a:t>
            </a:r>
            <a:endParaRPr lang="en-SE" sz="2000" dirty="0"/>
          </a:p>
          <a:p>
            <a:pPr lvl="1"/>
            <a:r>
              <a:rPr lang="sv-SE" sz="1600" dirty="0"/>
              <a:t>Vi får inte stoppa export enligt marknadregler även vid bortkoppling i </a:t>
            </a:r>
            <a:r>
              <a:rPr lang="en-SE" sz="1600" dirty="0"/>
              <a:t>S</a:t>
            </a:r>
            <a:r>
              <a:rPr lang="sv-SE" sz="1600" dirty="0"/>
              <a:t>verige</a:t>
            </a:r>
            <a:r>
              <a:rPr lang="en-SE" sz="1600" dirty="0"/>
              <a:t>.</a:t>
            </a:r>
            <a:endParaRPr lang="sv-SE" sz="1600" dirty="0"/>
          </a:p>
          <a:p>
            <a:pPr lvl="1"/>
            <a:r>
              <a:rPr lang="en-GB" sz="1600" dirty="0"/>
              <a:t>Ö</a:t>
            </a:r>
            <a:r>
              <a:rPr lang="en-SE" sz="1600" dirty="0" err="1"/>
              <a:t>verföringkapacitet</a:t>
            </a:r>
            <a:r>
              <a:rPr lang="en-SE" sz="1600" dirty="0"/>
              <a:t> </a:t>
            </a:r>
            <a:r>
              <a:rPr lang="en-SE" sz="1600" dirty="0" err="1"/>
              <a:t>stryps</a:t>
            </a:r>
            <a:r>
              <a:rPr lang="en-SE" sz="1600" dirty="0"/>
              <a:t>, för </a:t>
            </a:r>
            <a:r>
              <a:rPr lang="en-SE" sz="1600" dirty="0" err="1"/>
              <a:t>risken</a:t>
            </a:r>
            <a:r>
              <a:rPr lang="en-SE" sz="1600" dirty="0"/>
              <a:t> för en </a:t>
            </a:r>
            <a:r>
              <a:rPr lang="en-SE" sz="1600" dirty="0" err="1"/>
              <a:t>dominoeffekt</a:t>
            </a:r>
            <a:r>
              <a:rPr lang="en-SE" sz="1600" dirty="0"/>
              <a:t> </a:t>
            </a:r>
            <a:r>
              <a:rPr lang="en-SE" sz="1600" dirty="0" err="1"/>
              <a:t>ökar</a:t>
            </a:r>
            <a:r>
              <a:rPr lang="en-SE" sz="1600" dirty="0"/>
              <a:t>, </a:t>
            </a:r>
            <a:r>
              <a:rPr lang="en-GB" sz="1600" dirty="0" err="1"/>
              <a:t>d.v.s</a:t>
            </a:r>
            <a:r>
              <a:rPr lang="en-GB" sz="1600" dirty="0"/>
              <a:t> </a:t>
            </a:r>
            <a:r>
              <a:rPr lang="en-GB" sz="1600" dirty="0" err="1"/>
              <a:t>att</a:t>
            </a:r>
            <a:r>
              <a:rPr lang="en-GB" sz="1600" dirty="0"/>
              <a:t> </a:t>
            </a:r>
            <a:r>
              <a:rPr lang="en-SE" sz="1600" dirty="0" err="1"/>
              <a:t>ett</a:t>
            </a:r>
            <a:r>
              <a:rPr lang="en-SE" sz="1600" dirty="0"/>
              <a:t> </a:t>
            </a:r>
            <a:r>
              <a:rPr lang="en-SE" sz="1600" dirty="0" err="1"/>
              <a:t>litet</a:t>
            </a:r>
            <a:r>
              <a:rPr lang="en-SE" sz="1600" dirty="0"/>
              <a:t> </a:t>
            </a:r>
            <a:r>
              <a:rPr lang="en-SE" sz="1600" dirty="0" err="1"/>
              <a:t>fel</a:t>
            </a:r>
            <a:r>
              <a:rPr lang="en-SE" sz="1600" dirty="0"/>
              <a:t> </a:t>
            </a:r>
            <a:r>
              <a:rPr lang="en-SE" sz="1600" dirty="0" err="1"/>
              <a:t>leder</a:t>
            </a:r>
            <a:r>
              <a:rPr lang="en-SE" sz="1600" dirty="0"/>
              <a:t> till en </a:t>
            </a:r>
            <a:r>
              <a:rPr lang="en-SE" sz="1600" dirty="0" err="1"/>
              <a:t>kedja</a:t>
            </a:r>
            <a:r>
              <a:rPr lang="en-SE" sz="1600" dirty="0"/>
              <a:t> av </a:t>
            </a:r>
            <a:r>
              <a:rPr lang="en-SE" sz="1600" dirty="0" err="1"/>
              <a:t>fel</a:t>
            </a:r>
            <a:r>
              <a:rPr lang="en-SE" sz="1600" dirty="0"/>
              <a:t>.</a:t>
            </a:r>
          </a:p>
          <a:p>
            <a:r>
              <a:rPr lang="en-SE" sz="2000" dirty="0" err="1"/>
              <a:t>Antalet</a:t>
            </a:r>
            <a:r>
              <a:rPr lang="en-SE" sz="2000" dirty="0"/>
              <a:t> </a:t>
            </a:r>
            <a:r>
              <a:rPr lang="en-SE" sz="2000" dirty="0" err="1"/>
              <a:t>störda</a:t>
            </a:r>
            <a:r>
              <a:rPr lang="en-SE" sz="2000" dirty="0"/>
              <a:t> </a:t>
            </a:r>
            <a:r>
              <a:rPr lang="en-SE" sz="2000" dirty="0" err="1"/>
              <a:t>driftsfall</a:t>
            </a:r>
            <a:r>
              <a:rPr lang="en-SE" sz="2000" dirty="0"/>
              <a:t> ökar fort, redan nu 200 per </a:t>
            </a:r>
            <a:r>
              <a:rPr lang="en-SE" sz="2000" dirty="0" err="1"/>
              <a:t>år</a:t>
            </a:r>
            <a:r>
              <a:rPr lang="en-SE" sz="2000" dirty="0"/>
              <a:t>!</a:t>
            </a:r>
          </a:p>
          <a:p>
            <a:r>
              <a:rPr lang="en-SE" sz="2000" dirty="0"/>
              <a:t>En </a:t>
            </a:r>
            <a:r>
              <a:rPr lang="en-SE" sz="2000" dirty="0" err="1"/>
              <a:t>konsekvens</a:t>
            </a:r>
            <a:r>
              <a:rPr lang="en-SE" sz="2000" dirty="0"/>
              <a:t> </a:t>
            </a:r>
            <a:r>
              <a:rPr lang="en-SE" sz="2000" dirty="0" err="1"/>
              <a:t>analys</a:t>
            </a:r>
            <a:r>
              <a:rPr lang="en-SE" sz="2000" dirty="0"/>
              <a:t> av </a:t>
            </a:r>
            <a:r>
              <a:rPr lang="en-SE" sz="2000" dirty="0" err="1"/>
              <a:t>oplanerbar</a:t>
            </a:r>
            <a:r>
              <a:rPr lang="en-SE" sz="2000" dirty="0"/>
              <a:t> kraft </a:t>
            </a:r>
            <a:r>
              <a:rPr lang="en-SE" sz="2000" dirty="0" err="1"/>
              <a:t>behövs</a:t>
            </a:r>
            <a:r>
              <a:rPr lang="en-SE" sz="2000" dirty="0"/>
              <a:t>.</a:t>
            </a:r>
          </a:p>
          <a:p>
            <a:r>
              <a:rPr lang="en-SE" sz="2000" dirty="0"/>
              <a:t>Det </a:t>
            </a:r>
            <a:r>
              <a:rPr lang="en-SE" sz="2000" dirty="0" err="1"/>
              <a:t>kommer</a:t>
            </a:r>
            <a:r>
              <a:rPr lang="en-SE" sz="2000" dirty="0"/>
              <a:t> att ta </a:t>
            </a:r>
            <a:r>
              <a:rPr lang="en-SE" sz="2000" dirty="0" err="1"/>
              <a:t>minst</a:t>
            </a:r>
            <a:r>
              <a:rPr lang="en-SE" sz="2000" dirty="0"/>
              <a:t> 10 </a:t>
            </a:r>
            <a:r>
              <a:rPr lang="en-SE" sz="2000" dirty="0" err="1"/>
              <a:t>år</a:t>
            </a:r>
            <a:r>
              <a:rPr lang="en-SE" sz="2000" dirty="0"/>
              <a:t> att </a:t>
            </a:r>
            <a:r>
              <a:rPr lang="en-SE" sz="2000" dirty="0" err="1"/>
              <a:t>fixa</a:t>
            </a:r>
            <a:r>
              <a:rPr lang="en-SE" sz="2000" dirty="0"/>
              <a:t> </a:t>
            </a:r>
            <a:r>
              <a:rPr lang="en-SE" sz="2000" dirty="0" err="1"/>
              <a:t>effektbalansen</a:t>
            </a:r>
            <a:r>
              <a:rPr lang="en-SE" sz="2000" dirty="0"/>
              <a:t> om vi </a:t>
            </a:r>
            <a:r>
              <a:rPr lang="en-SE" sz="2000" dirty="0" err="1"/>
              <a:t>börjar</a:t>
            </a:r>
            <a:r>
              <a:rPr lang="en-SE" sz="2000" dirty="0"/>
              <a:t> nu med </a:t>
            </a:r>
            <a:r>
              <a:rPr lang="en-SE" sz="2000" dirty="0" err="1"/>
              <a:t>byggande</a:t>
            </a:r>
            <a:r>
              <a:rPr lang="en-SE" sz="2000" dirty="0"/>
              <a:t> av bas och </a:t>
            </a:r>
            <a:r>
              <a:rPr lang="en-SE" sz="2000" dirty="0" err="1"/>
              <a:t>reglerkraft</a:t>
            </a:r>
            <a:r>
              <a:rPr lang="en-SE" sz="2000" dirty="0"/>
              <a:t> </a:t>
            </a:r>
            <a:r>
              <a:rPr lang="en-SE" sz="2000" dirty="0" err="1"/>
              <a:t>som</a:t>
            </a:r>
            <a:r>
              <a:rPr lang="en-SE" sz="2000" dirty="0"/>
              <a:t> </a:t>
            </a:r>
            <a:r>
              <a:rPr lang="sv-FI" sz="2000" dirty="0"/>
              <a:t>c</a:t>
            </a:r>
            <a:r>
              <a:rPr lang="en-SE" sz="2000" dirty="0" err="1"/>
              <a:t>omplement</a:t>
            </a:r>
            <a:r>
              <a:rPr lang="en-SE" sz="2000" dirty="0"/>
              <a:t> till </a:t>
            </a:r>
            <a:r>
              <a:rPr lang="en-SE" sz="2000" dirty="0" err="1"/>
              <a:t>utbyggnaden</a:t>
            </a:r>
            <a:r>
              <a:rPr lang="en-SE" sz="2000" dirty="0"/>
              <a:t> av </a:t>
            </a:r>
            <a:r>
              <a:rPr lang="en-SE" sz="2000" dirty="0" err="1"/>
              <a:t>oplanerbar</a:t>
            </a:r>
            <a:r>
              <a:rPr lang="en-SE" sz="2000" dirty="0"/>
              <a:t> kraft.</a:t>
            </a:r>
            <a:endParaRPr lang="sv-SE" sz="2000" dirty="0"/>
          </a:p>
        </p:txBody>
      </p:sp>
      <p:pic>
        <p:nvPicPr>
          <p:cNvPr id="5" name="Picture 4">
            <a:extLst>
              <a:ext uri="{FF2B5EF4-FFF2-40B4-BE49-F238E27FC236}">
                <a16:creationId xmlns:a16="http://schemas.microsoft.com/office/drawing/2014/main" id="{455C3703-9F52-4A8F-8C97-3A5D89B8F8BE}"/>
              </a:ext>
            </a:extLst>
          </p:cNvPr>
          <p:cNvPicPr>
            <a:picLocks noChangeAspect="1"/>
          </p:cNvPicPr>
          <p:nvPr/>
        </p:nvPicPr>
        <p:blipFill rotWithShape="1">
          <a:blip r:embed="rId3"/>
          <a:srcRect t="-1" b="72852"/>
          <a:stretch/>
        </p:blipFill>
        <p:spPr>
          <a:xfrm>
            <a:off x="8529155" y="280193"/>
            <a:ext cx="3481869" cy="1495425"/>
          </a:xfrm>
          <a:prstGeom prst="rect">
            <a:avLst/>
          </a:prstGeom>
        </p:spPr>
      </p:pic>
    </p:spTree>
    <p:extLst>
      <p:ext uri="{BB962C8B-B14F-4D97-AF65-F5344CB8AC3E}">
        <p14:creationId xmlns:p14="http://schemas.microsoft.com/office/powerpoint/2010/main" val="22269686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32B8AA-DFD2-46AA-8528-9D613210E50A}"/>
              </a:ext>
            </a:extLst>
          </p:cNvPr>
          <p:cNvSpPr>
            <a:spLocks noGrp="1"/>
          </p:cNvSpPr>
          <p:nvPr>
            <p:ph type="title"/>
          </p:nvPr>
        </p:nvSpPr>
        <p:spPr>
          <a:xfrm>
            <a:off x="638175" y="238895"/>
            <a:ext cx="10515600" cy="1325563"/>
          </a:xfrm>
        </p:spPr>
        <p:txBody>
          <a:bodyPr>
            <a:normAutofit/>
          </a:bodyPr>
          <a:lstStyle/>
          <a:p>
            <a:r>
              <a:rPr lang="en-SE" sz="4000" b="1" dirty="0"/>
              <a:t>Risk</a:t>
            </a:r>
            <a:r>
              <a:rPr lang="en-GB" sz="4000" b="1" dirty="0"/>
              <a:t>er</a:t>
            </a:r>
            <a:r>
              <a:rPr lang="en-SE" sz="4000" b="1" dirty="0"/>
              <a:t>, </a:t>
            </a:r>
            <a:r>
              <a:rPr lang="sv-SE" sz="4000" b="1" dirty="0"/>
              <a:t>El</a:t>
            </a:r>
            <a:r>
              <a:rPr lang="en-SE" sz="4000" b="1" dirty="0" err="1"/>
              <a:t>priser</a:t>
            </a:r>
            <a:endParaRPr lang="sv-SE" sz="4000" b="1" dirty="0"/>
          </a:p>
        </p:txBody>
      </p:sp>
      <p:pic>
        <p:nvPicPr>
          <p:cNvPr id="7" name="Picture 6" descr="Graphical user interface, application&#10;&#10;Description automatically generated">
            <a:extLst>
              <a:ext uri="{FF2B5EF4-FFF2-40B4-BE49-F238E27FC236}">
                <a16:creationId xmlns:a16="http://schemas.microsoft.com/office/drawing/2014/main" id="{5EF0EB34-5AE3-4650-87F3-20F925D32B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14094" y="2352782"/>
            <a:ext cx="5101153" cy="3975224"/>
          </a:xfrm>
          <a:prstGeom prst="rect">
            <a:avLst/>
          </a:prstGeom>
        </p:spPr>
      </p:pic>
      <p:sp>
        <p:nvSpPr>
          <p:cNvPr id="8" name="TextBox 7">
            <a:extLst>
              <a:ext uri="{FF2B5EF4-FFF2-40B4-BE49-F238E27FC236}">
                <a16:creationId xmlns:a16="http://schemas.microsoft.com/office/drawing/2014/main" id="{84F81743-E02C-4FA1-81D9-D4B3FA3A5F57}"/>
              </a:ext>
            </a:extLst>
          </p:cNvPr>
          <p:cNvSpPr txBox="1"/>
          <p:nvPr/>
        </p:nvSpPr>
        <p:spPr>
          <a:xfrm>
            <a:off x="734585" y="1435400"/>
            <a:ext cx="7954402" cy="523220"/>
          </a:xfrm>
          <a:prstGeom prst="rect">
            <a:avLst/>
          </a:prstGeom>
          <a:solidFill>
            <a:schemeClr val="bg1">
              <a:lumMod val="85000"/>
            </a:schemeClr>
          </a:solidFill>
        </p:spPr>
        <p:txBody>
          <a:bodyPr wrap="square">
            <a:spAutoFit/>
          </a:bodyPr>
          <a:lstStyle/>
          <a:p>
            <a:pPr marL="285750" indent="-285750" algn="l">
              <a:buFont typeface="Arial" panose="020B0604020202020204" pitchFamily="34" charset="0"/>
              <a:buChar char="•"/>
            </a:pPr>
            <a:r>
              <a:rPr lang="sv-SE" sz="1400" b="0" i="0" u="none" strike="noStrike" baseline="0" dirty="0">
                <a:latin typeface="CIDFont+F2"/>
              </a:rPr>
              <a:t>Högst elkostnader har Europas ledande vindkraftsländer Danmark, Belgien och Tyskland.</a:t>
            </a:r>
          </a:p>
          <a:p>
            <a:pPr marL="285750" indent="-285750" algn="l">
              <a:buFont typeface="Arial" panose="020B0604020202020204" pitchFamily="34" charset="0"/>
              <a:buChar char="•"/>
            </a:pPr>
            <a:r>
              <a:rPr lang="sv-SE" sz="1400" dirty="0">
                <a:latin typeface="CIDFont+F2"/>
              </a:rPr>
              <a:t>V</a:t>
            </a:r>
            <a:r>
              <a:rPr lang="sv-SE" sz="1400" i="0" u="none" strike="noStrike" baseline="0" dirty="0">
                <a:latin typeface="CIDFont+F2"/>
              </a:rPr>
              <a:t>ilka också har Europas högsta koldioxidutsläpp.</a:t>
            </a:r>
          </a:p>
        </p:txBody>
      </p:sp>
    </p:spTree>
    <p:extLst>
      <p:ext uri="{BB962C8B-B14F-4D97-AF65-F5344CB8AC3E}">
        <p14:creationId xmlns:p14="http://schemas.microsoft.com/office/powerpoint/2010/main" val="100203485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32B8AA-DFD2-46AA-8528-9D613210E50A}"/>
              </a:ext>
            </a:extLst>
          </p:cNvPr>
          <p:cNvSpPr>
            <a:spLocks noGrp="1"/>
          </p:cNvSpPr>
          <p:nvPr>
            <p:ph type="title"/>
          </p:nvPr>
        </p:nvSpPr>
        <p:spPr>
          <a:xfrm>
            <a:off x="638175" y="238895"/>
            <a:ext cx="10515600" cy="1325563"/>
          </a:xfrm>
        </p:spPr>
        <p:txBody>
          <a:bodyPr>
            <a:normAutofit/>
          </a:bodyPr>
          <a:lstStyle/>
          <a:p>
            <a:r>
              <a:rPr lang="en-SE" sz="4000" b="1" dirty="0"/>
              <a:t>Risk</a:t>
            </a:r>
            <a:r>
              <a:rPr lang="en-GB" sz="4000" b="1" dirty="0"/>
              <a:t>er</a:t>
            </a:r>
            <a:r>
              <a:rPr lang="en-SE" sz="4000" b="1" dirty="0"/>
              <a:t>, </a:t>
            </a:r>
            <a:r>
              <a:rPr lang="en-GB" sz="4000" b="1" dirty="0" err="1"/>
              <a:t>Höga</a:t>
            </a:r>
            <a:r>
              <a:rPr lang="en-GB" sz="4000" b="1" dirty="0"/>
              <a:t> </a:t>
            </a:r>
            <a:r>
              <a:rPr lang="sv-SE" sz="4000" b="1" dirty="0"/>
              <a:t>El</a:t>
            </a:r>
            <a:r>
              <a:rPr lang="en-SE" sz="4000" b="1" dirty="0" err="1"/>
              <a:t>priser</a:t>
            </a:r>
            <a:r>
              <a:rPr lang="en-GB" sz="4000" b="1" dirty="0"/>
              <a:t> -&gt; </a:t>
            </a:r>
            <a:r>
              <a:rPr lang="en-GB" sz="4000" b="1" dirty="0" err="1"/>
              <a:t>Höga</a:t>
            </a:r>
            <a:r>
              <a:rPr lang="en-GB" sz="4000" b="1" dirty="0"/>
              <a:t> </a:t>
            </a:r>
            <a:r>
              <a:rPr lang="en-GB" sz="4000" b="1" dirty="0" err="1"/>
              <a:t>utsläpp</a:t>
            </a:r>
            <a:endParaRPr lang="sv-SE" sz="4000" b="1" dirty="0"/>
          </a:p>
        </p:txBody>
      </p:sp>
      <p:sp>
        <p:nvSpPr>
          <p:cNvPr id="8" name="TextBox 7">
            <a:extLst>
              <a:ext uri="{FF2B5EF4-FFF2-40B4-BE49-F238E27FC236}">
                <a16:creationId xmlns:a16="http://schemas.microsoft.com/office/drawing/2014/main" id="{84F81743-E02C-4FA1-81D9-D4B3FA3A5F57}"/>
              </a:ext>
            </a:extLst>
          </p:cNvPr>
          <p:cNvSpPr txBox="1"/>
          <p:nvPr/>
        </p:nvSpPr>
        <p:spPr>
          <a:xfrm>
            <a:off x="734585" y="1435400"/>
            <a:ext cx="7954402" cy="523220"/>
          </a:xfrm>
          <a:prstGeom prst="rect">
            <a:avLst/>
          </a:prstGeom>
          <a:solidFill>
            <a:schemeClr val="bg1">
              <a:lumMod val="85000"/>
            </a:schemeClr>
          </a:solidFill>
        </p:spPr>
        <p:txBody>
          <a:bodyPr wrap="square">
            <a:spAutoFit/>
          </a:bodyPr>
          <a:lstStyle/>
          <a:p>
            <a:pPr marL="285750" indent="-285750" algn="l">
              <a:buFont typeface="Arial" panose="020B0604020202020204" pitchFamily="34" charset="0"/>
              <a:buChar char="•"/>
            </a:pPr>
            <a:r>
              <a:rPr lang="sv-SE" sz="1400" b="0" i="0" u="none" strike="noStrike" baseline="0" dirty="0">
                <a:latin typeface="CIDFont+F2"/>
              </a:rPr>
              <a:t>Högst elkostnader har Europas ledande vindkraftsländer Danmark, Belgien och Tyskland.</a:t>
            </a:r>
          </a:p>
          <a:p>
            <a:pPr marL="285750" indent="-285750" algn="l">
              <a:buFont typeface="Arial" panose="020B0604020202020204" pitchFamily="34" charset="0"/>
              <a:buChar char="•"/>
            </a:pPr>
            <a:r>
              <a:rPr lang="sv-SE" sz="1400" dirty="0">
                <a:latin typeface="CIDFont+F2"/>
              </a:rPr>
              <a:t>V</a:t>
            </a:r>
            <a:r>
              <a:rPr lang="sv-SE" sz="1400" i="0" u="none" strike="noStrike" baseline="0" dirty="0">
                <a:latin typeface="CIDFont+F2"/>
              </a:rPr>
              <a:t>ilka också har Europas högsta koldioxidutsläpp.</a:t>
            </a:r>
          </a:p>
        </p:txBody>
      </p:sp>
      <p:pic>
        <p:nvPicPr>
          <p:cNvPr id="4" name="Picture 3" descr="A picture containing text&#10;&#10;Description automatically generated">
            <a:extLst>
              <a:ext uri="{FF2B5EF4-FFF2-40B4-BE49-F238E27FC236}">
                <a16:creationId xmlns:a16="http://schemas.microsoft.com/office/drawing/2014/main" id="{637E7F41-6930-4D3B-96D5-D2AE80E7144A}"/>
              </a:ext>
            </a:extLst>
          </p:cNvPr>
          <p:cNvPicPr>
            <a:picLocks noChangeAspect="1"/>
          </p:cNvPicPr>
          <p:nvPr/>
        </p:nvPicPr>
        <p:blipFill rotWithShape="1">
          <a:blip r:embed="rId3">
            <a:extLst>
              <a:ext uri="{28A0092B-C50C-407E-A947-70E740481C1C}">
                <a14:useLocalDpi xmlns:a14="http://schemas.microsoft.com/office/drawing/2010/main" val="0"/>
              </a:ext>
            </a:extLst>
          </a:blip>
          <a:srcRect t="3164" b="2335"/>
          <a:stretch/>
        </p:blipFill>
        <p:spPr>
          <a:xfrm>
            <a:off x="734585" y="2047104"/>
            <a:ext cx="7876980" cy="4810896"/>
          </a:xfrm>
          <a:prstGeom prst="rect">
            <a:avLst/>
          </a:prstGeom>
        </p:spPr>
      </p:pic>
      <p:sp>
        <p:nvSpPr>
          <p:cNvPr id="3" name="TextBox 2">
            <a:extLst>
              <a:ext uri="{FF2B5EF4-FFF2-40B4-BE49-F238E27FC236}">
                <a16:creationId xmlns:a16="http://schemas.microsoft.com/office/drawing/2014/main" id="{E0060A84-B744-4859-86DA-2AB0674FF719}"/>
              </a:ext>
            </a:extLst>
          </p:cNvPr>
          <p:cNvSpPr txBox="1"/>
          <p:nvPr/>
        </p:nvSpPr>
        <p:spPr>
          <a:xfrm>
            <a:off x="4762112" y="4138368"/>
            <a:ext cx="560892" cy="215444"/>
          </a:xfrm>
          <a:prstGeom prst="rect">
            <a:avLst/>
          </a:prstGeom>
          <a:solidFill>
            <a:schemeClr val="bg1">
              <a:lumMod val="85000"/>
            </a:schemeClr>
          </a:solidFill>
        </p:spPr>
        <p:txBody>
          <a:bodyPr wrap="square" rtlCol="0">
            <a:spAutoFit/>
          </a:bodyPr>
          <a:lstStyle/>
          <a:p>
            <a:r>
              <a:rPr lang="en-GB" sz="800" dirty="0" err="1"/>
              <a:t>Tyskland</a:t>
            </a:r>
            <a:endParaRPr lang="en-SE" sz="800" dirty="0"/>
          </a:p>
        </p:txBody>
      </p:sp>
      <p:sp>
        <p:nvSpPr>
          <p:cNvPr id="6" name="TextBox 5">
            <a:extLst>
              <a:ext uri="{FF2B5EF4-FFF2-40B4-BE49-F238E27FC236}">
                <a16:creationId xmlns:a16="http://schemas.microsoft.com/office/drawing/2014/main" id="{35D93388-55F2-487A-ADDC-6B1BF1284B1C}"/>
              </a:ext>
            </a:extLst>
          </p:cNvPr>
          <p:cNvSpPr txBox="1"/>
          <p:nvPr/>
        </p:nvSpPr>
        <p:spPr>
          <a:xfrm>
            <a:off x="5461264" y="6110139"/>
            <a:ext cx="634736" cy="215444"/>
          </a:xfrm>
          <a:prstGeom prst="rect">
            <a:avLst/>
          </a:prstGeom>
          <a:solidFill>
            <a:schemeClr val="bg1">
              <a:lumMod val="85000"/>
            </a:schemeClr>
          </a:solidFill>
        </p:spPr>
        <p:txBody>
          <a:bodyPr wrap="square" rtlCol="0">
            <a:spAutoFit/>
          </a:bodyPr>
          <a:lstStyle/>
          <a:p>
            <a:r>
              <a:rPr lang="en-GB" sz="800" dirty="0" err="1"/>
              <a:t>Frankrike</a:t>
            </a:r>
            <a:endParaRPr lang="en-SE" sz="800" dirty="0"/>
          </a:p>
        </p:txBody>
      </p:sp>
    </p:spTree>
    <p:extLst>
      <p:ext uri="{BB962C8B-B14F-4D97-AF65-F5344CB8AC3E}">
        <p14:creationId xmlns:p14="http://schemas.microsoft.com/office/powerpoint/2010/main" val="2304735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32B8AA-DFD2-46AA-8528-9D613210E50A}"/>
              </a:ext>
            </a:extLst>
          </p:cNvPr>
          <p:cNvSpPr>
            <a:spLocks noGrp="1"/>
          </p:cNvSpPr>
          <p:nvPr>
            <p:ph type="title"/>
          </p:nvPr>
        </p:nvSpPr>
        <p:spPr>
          <a:xfrm>
            <a:off x="638175" y="238895"/>
            <a:ext cx="10515600" cy="1325563"/>
          </a:xfrm>
        </p:spPr>
        <p:txBody>
          <a:bodyPr>
            <a:normAutofit/>
          </a:bodyPr>
          <a:lstStyle/>
          <a:p>
            <a:r>
              <a:rPr lang="en-SE" sz="4000" b="1" dirty="0"/>
              <a:t>Risk</a:t>
            </a:r>
            <a:r>
              <a:rPr lang="en-GB" sz="4000" b="1" dirty="0"/>
              <a:t>er</a:t>
            </a:r>
            <a:r>
              <a:rPr lang="en-SE" sz="4000" b="1" dirty="0"/>
              <a:t>, </a:t>
            </a:r>
            <a:r>
              <a:rPr lang="en-GB" sz="4000" b="1" dirty="0" err="1"/>
              <a:t>Höga</a:t>
            </a:r>
            <a:r>
              <a:rPr lang="en-GB" sz="4000" b="1" dirty="0"/>
              <a:t> </a:t>
            </a:r>
            <a:r>
              <a:rPr lang="sv-SE" sz="4000" b="1" dirty="0"/>
              <a:t>El</a:t>
            </a:r>
            <a:r>
              <a:rPr lang="en-SE" sz="4000" b="1" dirty="0" err="1"/>
              <a:t>priser</a:t>
            </a:r>
            <a:r>
              <a:rPr lang="en-GB" sz="4000" b="1" dirty="0"/>
              <a:t> -&gt; </a:t>
            </a:r>
            <a:r>
              <a:rPr lang="en-GB" sz="4000" b="1" dirty="0" err="1"/>
              <a:t>Höga</a:t>
            </a:r>
            <a:r>
              <a:rPr lang="en-GB" sz="4000" b="1" dirty="0"/>
              <a:t> </a:t>
            </a:r>
            <a:r>
              <a:rPr lang="en-GB" sz="4000" b="1" dirty="0" err="1"/>
              <a:t>utsläpp</a:t>
            </a:r>
            <a:endParaRPr lang="sv-SE" sz="4000" b="1" dirty="0"/>
          </a:p>
        </p:txBody>
      </p:sp>
      <p:sp>
        <p:nvSpPr>
          <p:cNvPr id="8" name="TextBox 7">
            <a:extLst>
              <a:ext uri="{FF2B5EF4-FFF2-40B4-BE49-F238E27FC236}">
                <a16:creationId xmlns:a16="http://schemas.microsoft.com/office/drawing/2014/main" id="{84F81743-E02C-4FA1-81D9-D4B3FA3A5F57}"/>
              </a:ext>
            </a:extLst>
          </p:cNvPr>
          <p:cNvSpPr txBox="1"/>
          <p:nvPr/>
        </p:nvSpPr>
        <p:spPr>
          <a:xfrm>
            <a:off x="734585" y="1435400"/>
            <a:ext cx="7954402" cy="523220"/>
          </a:xfrm>
          <a:prstGeom prst="rect">
            <a:avLst/>
          </a:prstGeom>
          <a:solidFill>
            <a:schemeClr val="bg1">
              <a:lumMod val="85000"/>
            </a:schemeClr>
          </a:solidFill>
        </p:spPr>
        <p:txBody>
          <a:bodyPr wrap="square">
            <a:spAutoFit/>
          </a:bodyPr>
          <a:lstStyle/>
          <a:p>
            <a:pPr marL="285750" indent="-285750" algn="l">
              <a:buFont typeface="Arial" panose="020B0604020202020204" pitchFamily="34" charset="0"/>
              <a:buChar char="•"/>
            </a:pPr>
            <a:r>
              <a:rPr lang="en-SE" sz="1400" b="0" i="0" u="none" strike="noStrike" baseline="0" dirty="0" err="1">
                <a:latin typeface="CIDFont+F2"/>
              </a:rPr>
              <a:t>Exempel</a:t>
            </a:r>
            <a:r>
              <a:rPr lang="en-SE" sz="1400" b="0" i="0" u="none" strike="noStrike" baseline="0" dirty="0">
                <a:latin typeface="CIDFont+F2"/>
              </a:rPr>
              <a:t> </a:t>
            </a:r>
            <a:r>
              <a:rPr lang="en-SE" sz="1400" b="0" i="0" u="none" strike="noStrike" baseline="0" dirty="0" err="1">
                <a:latin typeface="CIDFont+F2"/>
              </a:rPr>
              <a:t>på</a:t>
            </a:r>
            <a:r>
              <a:rPr lang="en-SE" sz="1400" b="0" i="0" u="none" strike="noStrike" baseline="0" dirty="0">
                <a:latin typeface="CIDFont+F2"/>
              </a:rPr>
              <a:t> </a:t>
            </a:r>
            <a:r>
              <a:rPr lang="en-SE" sz="1400" b="0" i="0" u="none" strike="noStrike" baseline="0" dirty="0" err="1">
                <a:latin typeface="CIDFont+F2"/>
              </a:rPr>
              <a:t>några</a:t>
            </a:r>
            <a:r>
              <a:rPr lang="en-SE" sz="1400" b="0" i="0" u="none" strike="noStrike" baseline="0" dirty="0">
                <a:latin typeface="CIDFont+F2"/>
              </a:rPr>
              <a:t> </a:t>
            </a:r>
            <a:r>
              <a:rPr lang="en-SE" sz="1400" b="0" i="0" u="none" strike="noStrike" baseline="0" dirty="0" err="1">
                <a:latin typeface="CIDFont+F2"/>
              </a:rPr>
              <a:t>Europeiska</a:t>
            </a:r>
            <a:r>
              <a:rPr lang="en-SE" sz="1400" b="0" i="0" u="none" strike="noStrike" baseline="0" dirty="0">
                <a:latin typeface="CIDFont+F2"/>
              </a:rPr>
              <a:t> </a:t>
            </a:r>
            <a:r>
              <a:rPr lang="en-SE" sz="1400" b="0" i="0" u="none" strike="noStrike" baseline="0" dirty="0" err="1">
                <a:latin typeface="CIDFont+F2"/>
              </a:rPr>
              <a:t>länders</a:t>
            </a:r>
            <a:r>
              <a:rPr lang="en-SE" sz="1400" b="0" i="0" u="none" strike="noStrike" baseline="0" dirty="0">
                <a:latin typeface="CIDFont+F2"/>
              </a:rPr>
              <a:t> </a:t>
            </a:r>
            <a:r>
              <a:rPr lang="en-SE" sz="1400" b="0" i="0" u="none" strike="noStrike" baseline="0" dirty="0" err="1">
                <a:latin typeface="CIDFont+F2"/>
              </a:rPr>
              <a:t>medel</a:t>
            </a:r>
            <a:r>
              <a:rPr lang="en-SE" sz="1400" b="0" i="0" u="none" strike="noStrike" baseline="0" dirty="0">
                <a:latin typeface="CIDFont+F2"/>
              </a:rPr>
              <a:t> utsläpp 2021.</a:t>
            </a:r>
          </a:p>
          <a:p>
            <a:pPr marL="285750" indent="-285750" algn="l">
              <a:buFont typeface="Arial" panose="020B0604020202020204" pitchFamily="34" charset="0"/>
              <a:buChar char="•"/>
            </a:pPr>
            <a:r>
              <a:rPr lang="en-SE" sz="1400" dirty="0">
                <a:latin typeface="CIDFont+F2"/>
              </a:rPr>
              <a:t>De är </a:t>
            </a:r>
            <a:r>
              <a:rPr lang="en-SE" sz="1400" dirty="0" err="1">
                <a:latin typeface="CIDFont+F2"/>
              </a:rPr>
              <a:t>tydligt</a:t>
            </a:r>
            <a:r>
              <a:rPr lang="en-SE" sz="1400" dirty="0">
                <a:latin typeface="CIDFont+F2"/>
              </a:rPr>
              <a:t> att Tyskland inte </a:t>
            </a:r>
            <a:r>
              <a:rPr lang="en-SE" sz="1400" dirty="0" err="1">
                <a:latin typeface="CIDFont+F2"/>
              </a:rPr>
              <a:t>lyckats</a:t>
            </a:r>
            <a:r>
              <a:rPr lang="en-SE" sz="1400" dirty="0">
                <a:latin typeface="CIDFont+F2"/>
              </a:rPr>
              <a:t> minska Co2 </a:t>
            </a:r>
            <a:r>
              <a:rPr lang="en-SE" sz="1400" dirty="0" err="1">
                <a:latin typeface="CIDFont+F2"/>
              </a:rPr>
              <a:t>utan</a:t>
            </a:r>
            <a:r>
              <a:rPr lang="en-SE" sz="1400" dirty="0">
                <a:latin typeface="CIDFont+F2"/>
              </a:rPr>
              <a:t> </a:t>
            </a:r>
            <a:r>
              <a:rPr lang="en-SE" sz="1400" dirty="0" err="1">
                <a:latin typeface="CIDFont+F2"/>
              </a:rPr>
              <a:t>tvärtemot</a:t>
            </a:r>
            <a:r>
              <a:rPr lang="en-SE" sz="1400" dirty="0">
                <a:latin typeface="CIDFont+F2"/>
              </a:rPr>
              <a:t> </a:t>
            </a:r>
            <a:r>
              <a:rPr lang="en-SE" sz="1400" dirty="0" err="1">
                <a:latin typeface="CIDFont+F2"/>
              </a:rPr>
              <a:t>ökat</a:t>
            </a:r>
            <a:r>
              <a:rPr lang="en-SE" sz="1400" dirty="0">
                <a:latin typeface="CIDFont+F2"/>
              </a:rPr>
              <a:t> </a:t>
            </a:r>
            <a:r>
              <a:rPr lang="en-SE" sz="1400" dirty="0" err="1">
                <a:latin typeface="CIDFont+F2"/>
              </a:rPr>
              <a:t>utsläppen</a:t>
            </a:r>
            <a:r>
              <a:rPr lang="en-SE" sz="1400" dirty="0">
                <a:latin typeface="CIDFont+F2"/>
              </a:rPr>
              <a:t>.</a:t>
            </a:r>
            <a:endParaRPr lang="sv-SE" sz="1400" i="0" u="none" strike="noStrike" baseline="0" dirty="0">
              <a:latin typeface="CIDFont+F2"/>
            </a:endParaRPr>
          </a:p>
        </p:txBody>
      </p:sp>
      <p:sp>
        <p:nvSpPr>
          <p:cNvPr id="3" name="TextBox 2">
            <a:extLst>
              <a:ext uri="{FF2B5EF4-FFF2-40B4-BE49-F238E27FC236}">
                <a16:creationId xmlns:a16="http://schemas.microsoft.com/office/drawing/2014/main" id="{E0060A84-B744-4859-86DA-2AB0674FF719}"/>
              </a:ext>
            </a:extLst>
          </p:cNvPr>
          <p:cNvSpPr txBox="1"/>
          <p:nvPr/>
        </p:nvSpPr>
        <p:spPr>
          <a:xfrm>
            <a:off x="4762112" y="4138368"/>
            <a:ext cx="560892" cy="215444"/>
          </a:xfrm>
          <a:prstGeom prst="rect">
            <a:avLst/>
          </a:prstGeom>
          <a:solidFill>
            <a:schemeClr val="bg1">
              <a:lumMod val="85000"/>
            </a:schemeClr>
          </a:solidFill>
        </p:spPr>
        <p:txBody>
          <a:bodyPr wrap="square" rtlCol="0">
            <a:spAutoFit/>
          </a:bodyPr>
          <a:lstStyle/>
          <a:p>
            <a:r>
              <a:rPr lang="en-GB" sz="800" dirty="0" err="1"/>
              <a:t>Tyskland</a:t>
            </a:r>
            <a:endParaRPr lang="en-SE" sz="800" dirty="0"/>
          </a:p>
        </p:txBody>
      </p:sp>
      <p:sp>
        <p:nvSpPr>
          <p:cNvPr id="6" name="TextBox 5">
            <a:extLst>
              <a:ext uri="{FF2B5EF4-FFF2-40B4-BE49-F238E27FC236}">
                <a16:creationId xmlns:a16="http://schemas.microsoft.com/office/drawing/2014/main" id="{35D93388-55F2-487A-ADDC-6B1BF1284B1C}"/>
              </a:ext>
            </a:extLst>
          </p:cNvPr>
          <p:cNvSpPr txBox="1"/>
          <p:nvPr/>
        </p:nvSpPr>
        <p:spPr>
          <a:xfrm>
            <a:off x="5461264" y="6110139"/>
            <a:ext cx="634736" cy="215444"/>
          </a:xfrm>
          <a:prstGeom prst="rect">
            <a:avLst/>
          </a:prstGeom>
          <a:solidFill>
            <a:schemeClr val="bg1">
              <a:lumMod val="85000"/>
            </a:schemeClr>
          </a:solidFill>
        </p:spPr>
        <p:txBody>
          <a:bodyPr wrap="square" rtlCol="0">
            <a:spAutoFit/>
          </a:bodyPr>
          <a:lstStyle/>
          <a:p>
            <a:r>
              <a:rPr lang="en-GB" sz="800" dirty="0" err="1"/>
              <a:t>Frankrike</a:t>
            </a:r>
            <a:endParaRPr lang="en-SE" sz="800" dirty="0"/>
          </a:p>
        </p:txBody>
      </p:sp>
      <p:pic>
        <p:nvPicPr>
          <p:cNvPr id="7" name="Picture 6" descr="Chart, bar chart&#10;&#10;Description automatically generated">
            <a:extLst>
              <a:ext uri="{FF2B5EF4-FFF2-40B4-BE49-F238E27FC236}">
                <a16:creationId xmlns:a16="http://schemas.microsoft.com/office/drawing/2014/main" id="{AAA22143-F4A1-949C-F28D-0EF668F94DBA}"/>
              </a:ext>
            </a:extLst>
          </p:cNvPr>
          <p:cNvPicPr>
            <a:picLocks noChangeAspect="1"/>
          </p:cNvPicPr>
          <p:nvPr/>
        </p:nvPicPr>
        <p:blipFill rotWithShape="1">
          <a:blip r:embed="rId3">
            <a:extLst>
              <a:ext uri="{28A0092B-C50C-407E-A947-70E740481C1C}">
                <a14:useLocalDpi xmlns:a14="http://schemas.microsoft.com/office/drawing/2010/main" val="0"/>
              </a:ext>
            </a:extLst>
          </a:blip>
          <a:srcRect t="7763" b="24124"/>
          <a:stretch/>
        </p:blipFill>
        <p:spPr>
          <a:xfrm>
            <a:off x="3307259" y="2018222"/>
            <a:ext cx="3335496" cy="4671180"/>
          </a:xfrm>
          <a:prstGeom prst="rect">
            <a:avLst/>
          </a:prstGeom>
        </p:spPr>
      </p:pic>
      <p:sp>
        <p:nvSpPr>
          <p:cNvPr id="9" name="Rectangle 8">
            <a:extLst>
              <a:ext uri="{FF2B5EF4-FFF2-40B4-BE49-F238E27FC236}">
                <a16:creationId xmlns:a16="http://schemas.microsoft.com/office/drawing/2014/main" id="{87D3B853-25C1-436A-C2D3-D36A3DBBF760}"/>
              </a:ext>
            </a:extLst>
          </p:cNvPr>
          <p:cNvSpPr/>
          <p:nvPr/>
        </p:nvSpPr>
        <p:spPr>
          <a:xfrm>
            <a:off x="8932327" y="2573711"/>
            <a:ext cx="3039714" cy="13849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spAutoFit/>
          </a:bodyPr>
          <a:lstStyle/>
          <a:p>
            <a:pPr marL="285750" indent="-285750">
              <a:buFont typeface="Arial" panose="020B0604020202020204" pitchFamily="34" charset="0"/>
              <a:buChar char="•"/>
            </a:pPr>
            <a:r>
              <a:rPr lang="en-SE" sz="1400" dirty="0"/>
              <a:t>Om </a:t>
            </a:r>
            <a:r>
              <a:rPr lang="en-SE" sz="1400" dirty="0" err="1"/>
              <a:t>systemet</a:t>
            </a:r>
            <a:r>
              <a:rPr lang="en-SE" sz="1400" dirty="0"/>
              <a:t> inte är i </a:t>
            </a:r>
            <a:r>
              <a:rPr lang="en-SE" sz="1400" dirty="0" err="1"/>
              <a:t>balans</a:t>
            </a:r>
            <a:r>
              <a:rPr lang="en-SE" sz="1400" dirty="0"/>
              <a:t> </a:t>
            </a:r>
            <a:r>
              <a:rPr lang="en-SE" sz="1400" dirty="0" err="1"/>
              <a:t>krävs</a:t>
            </a:r>
            <a:r>
              <a:rPr lang="en-SE" sz="1400" dirty="0"/>
              <a:t> </a:t>
            </a:r>
            <a:r>
              <a:rPr lang="en-SE" sz="1400" dirty="0" err="1"/>
              <a:t>snabb</a:t>
            </a:r>
            <a:r>
              <a:rPr lang="en-SE" sz="1400" dirty="0"/>
              <a:t> backup av </a:t>
            </a:r>
            <a:r>
              <a:rPr lang="en-SE" sz="1400" dirty="0" err="1"/>
              <a:t>reglerkraft</a:t>
            </a:r>
            <a:r>
              <a:rPr lang="en-SE" sz="1400" dirty="0"/>
              <a:t>.</a:t>
            </a:r>
          </a:p>
          <a:p>
            <a:pPr marL="285750" indent="-285750">
              <a:buFont typeface="Arial" panose="020B0604020202020204" pitchFamily="34" charset="0"/>
              <a:buChar char="•"/>
            </a:pPr>
            <a:r>
              <a:rPr lang="en-SE" sz="1400" dirty="0" err="1"/>
              <a:t>När</a:t>
            </a:r>
            <a:r>
              <a:rPr lang="en-SE" sz="1400" dirty="0"/>
              <a:t> </a:t>
            </a:r>
            <a:r>
              <a:rPr lang="en-SE" sz="1400" dirty="0" err="1"/>
              <a:t>inget</a:t>
            </a:r>
            <a:r>
              <a:rPr lang="en-SE" sz="1400" dirty="0"/>
              <a:t> </a:t>
            </a:r>
            <a:r>
              <a:rPr lang="en-SE" sz="1400" dirty="0" err="1"/>
              <a:t>annat</a:t>
            </a:r>
            <a:r>
              <a:rPr lang="en-SE" sz="1400" dirty="0"/>
              <a:t> </a:t>
            </a:r>
            <a:r>
              <a:rPr lang="en-SE" sz="1400" dirty="0" err="1"/>
              <a:t>finns</a:t>
            </a:r>
            <a:r>
              <a:rPr lang="en-SE" sz="1400" dirty="0"/>
              <a:t> är det </a:t>
            </a:r>
            <a:r>
              <a:rPr lang="en-SE" sz="1400" dirty="0" err="1"/>
              <a:t>kol</a:t>
            </a:r>
            <a:r>
              <a:rPr lang="en-SE" sz="1400" dirty="0"/>
              <a:t> och </a:t>
            </a:r>
            <a:r>
              <a:rPr lang="en-SE" sz="1400" dirty="0" err="1"/>
              <a:t>oljekraft</a:t>
            </a:r>
            <a:r>
              <a:rPr lang="en-SE" sz="1400" dirty="0"/>
              <a:t> </a:t>
            </a:r>
            <a:r>
              <a:rPr lang="en-SE" sz="1400" dirty="0" err="1"/>
              <a:t>som</a:t>
            </a:r>
            <a:r>
              <a:rPr lang="en-SE" sz="1400" dirty="0"/>
              <a:t> </a:t>
            </a:r>
            <a:r>
              <a:rPr lang="en-SE" sz="1400" dirty="0" err="1"/>
              <a:t>används</a:t>
            </a:r>
            <a:r>
              <a:rPr lang="en-SE" sz="1400" dirty="0"/>
              <a:t>.</a:t>
            </a:r>
          </a:p>
          <a:p>
            <a:pPr marL="285750" indent="-285750">
              <a:buFont typeface="Arial" panose="020B0604020202020204" pitchFamily="34" charset="0"/>
              <a:buChar char="•"/>
            </a:pPr>
            <a:r>
              <a:rPr lang="en-SE" sz="1400" dirty="0" err="1"/>
              <a:t>Därför</a:t>
            </a:r>
            <a:r>
              <a:rPr lang="en-SE" sz="1400" dirty="0"/>
              <a:t> </a:t>
            </a:r>
            <a:r>
              <a:rPr lang="en-SE" sz="1400" dirty="0" err="1"/>
              <a:t>går</a:t>
            </a:r>
            <a:r>
              <a:rPr lang="en-SE" sz="1400" dirty="0"/>
              <a:t> </a:t>
            </a:r>
            <a:r>
              <a:rPr lang="en-SE" sz="1400" dirty="0" err="1"/>
              <a:t>utsläppen</a:t>
            </a:r>
            <a:r>
              <a:rPr lang="en-SE" sz="1400" dirty="0"/>
              <a:t> </a:t>
            </a:r>
            <a:r>
              <a:rPr lang="en-SE" sz="1400" dirty="0" err="1"/>
              <a:t>upp</a:t>
            </a:r>
            <a:r>
              <a:rPr lang="en-SE" sz="1400" dirty="0"/>
              <a:t> i </a:t>
            </a:r>
            <a:r>
              <a:rPr lang="en-SE" sz="1400" dirty="0" err="1"/>
              <a:t>ett</a:t>
            </a:r>
            <a:r>
              <a:rPr lang="en-SE" sz="1400" dirty="0"/>
              <a:t> </a:t>
            </a:r>
            <a:r>
              <a:rPr lang="en-SE" sz="1400" dirty="0" err="1"/>
              <a:t>obalanserat</a:t>
            </a:r>
            <a:r>
              <a:rPr lang="en-SE" sz="1400" dirty="0"/>
              <a:t> system.</a:t>
            </a:r>
            <a:endParaRPr lang="sv-SE" sz="1400" dirty="0"/>
          </a:p>
        </p:txBody>
      </p:sp>
    </p:spTree>
    <p:extLst>
      <p:ext uri="{BB962C8B-B14F-4D97-AF65-F5344CB8AC3E}">
        <p14:creationId xmlns:p14="http://schemas.microsoft.com/office/powerpoint/2010/main" val="397223264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92BB94-AD03-466A-A4DE-81C2D4C52C8B}"/>
              </a:ext>
            </a:extLst>
          </p:cNvPr>
          <p:cNvSpPr>
            <a:spLocks noGrp="1"/>
          </p:cNvSpPr>
          <p:nvPr>
            <p:ph type="title"/>
          </p:nvPr>
        </p:nvSpPr>
        <p:spPr>
          <a:xfrm>
            <a:off x="2742414" y="2599279"/>
            <a:ext cx="6910633" cy="1325563"/>
          </a:xfrm>
        </p:spPr>
        <p:txBody>
          <a:bodyPr/>
          <a:lstStyle/>
          <a:p>
            <a:r>
              <a:rPr lang="en-SE" b="1" dirty="0"/>
              <a:t>Olika </a:t>
            </a:r>
            <a:r>
              <a:rPr lang="en-SE" b="1" dirty="0" err="1"/>
              <a:t>kraftslags</a:t>
            </a:r>
            <a:r>
              <a:rPr lang="en-SE" b="1" dirty="0"/>
              <a:t> </a:t>
            </a:r>
            <a:r>
              <a:rPr lang="en-SE" b="1" dirty="0" err="1"/>
              <a:t>egenskaper</a:t>
            </a:r>
            <a:endParaRPr lang="en-SE" b="1" dirty="0"/>
          </a:p>
        </p:txBody>
      </p:sp>
    </p:spTree>
    <p:extLst>
      <p:ext uri="{BB962C8B-B14F-4D97-AF65-F5344CB8AC3E}">
        <p14:creationId xmlns:p14="http://schemas.microsoft.com/office/powerpoint/2010/main" val="423277486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F87DE1-5151-42FE-9A85-41E0A6B019E7}"/>
              </a:ext>
            </a:extLst>
          </p:cNvPr>
          <p:cNvSpPr>
            <a:spLocks noGrp="1"/>
          </p:cNvSpPr>
          <p:nvPr>
            <p:ph type="title"/>
          </p:nvPr>
        </p:nvSpPr>
        <p:spPr/>
        <p:txBody>
          <a:bodyPr>
            <a:normAutofit/>
          </a:bodyPr>
          <a:lstStyle/>
          <a:p>
            <a:r>
              <a:rPr lang="en-GB" sz="4000" b="1" dirty="0" err="1"/>
              <a:t>Alla</a:t>
            </a:r>
            <a:r>
              <a:rPr lang="en-GB" sz="4000" b="1" dirty="0"/>
              <a:t> </a:t>
            </a:r>
            <a:r>
              <a:rPr lang="en-GB" sz="4000" b="1" dirty="0" err="1"/>
              <a:t>kraftslag</a:t>
            </a:r>
            <a:r>
              <a:rPr lang="en-GB" sz="4000" b="1" dirty="0"/>
              <a:t> </a:t>
            </a:r>
            <a:r>
              <a:rPr lang="en-GB" sz="4000" b="1" dirty="0" err="1"/>
              <a:t>räknas</a:t>
            </a:r>
            <a:endParaRPr lang="sv-SE" sz="4000" b="1" dirty="0"/>
          </a:p>
        </p:txBody>
      </p:sp>
      <p:sp>
        <p:nvSpPr>
          <p:cNvPr id="4" name="Content Placeholder 3">
            <a:extLst>
              <a:ext uri="{FF2B5EF4-FFF2-40B4-BE49-F238E27FC236}">
                <a16:creationId xmlns:a16="http://schemas.microsoft.com/office/drawing/2014/main" id="{39284DEE-6965-48A2-AB52-9BD278A305C6}"/>
              </a:ext>
            </a:extLst>
          </p:cNvPr>
          <p:cNvSpPr>
            <a:spLocks noGrp="1"/>
          </p:cNvSpPr>
          <p:nvPr>
            <p:ph idx="1"/>
          </p:nvPr>
        </p:nvSpPr>
        <p:spPr>
          <a:xfrm>
            <a:off x="838200" y="1643706"/>
            <a:ext cx="10515600" cy="1489689"/>
          </a:xfrm>
        </p:spPr>
        <p:txBody>
          <a:bodyPr>
            <a:noAutofit/>
          </a:bodyPr>
          <a:lstStyle/>
          <a:p>
            <a:r>
              <a:rPr lang="en-SE" sz="2000" dirty="0" err="1"/>
              <a:t>Alla</a:t>
            </a:r>
            <a:r>
              <a:rPr lang="en-SE" sz="2000" dirty="0"/>
              <a:t> kraftslag </a:t>
            </a:r>
            <a:r>
              <a:rPr lang="en-SE" sz="2000" dirty="0" err="1"/>
              <a:t>räknas</a:t>
            </a:r>
            <a:r>
              <a:rPr lang="en-SE" sz="2000" dirty="0"/>
              <a:t> </a:t>
            </a:r>
            <a:r>
              <a:rPr lang="en-GB" sz="2000" dirty="0" err="1"/>
              <a:t>och</a:t>
            </a:r>
            <a:r>
              <a:rPr lang="en-SE" sz="2000" dirty="0"/>
              <a:t> i </a:t>
            </a:r>
            <a:r>
              <a:rPr lang="en-SE" sz="2000" dirty="0" err="1"/>
              <a:t>ett</a:t>
            </a:r>
            <a:r>
              <a:rPr lang="en-SE" sz="2000" dirty="0"/>
              <a:t> system måste man </a:t>
            </a:r>
            <a:r>
              <a:rPr lang="en-SE" sz="2000" dirty="0" err="1"/>
              <a:t>alltid</a:t>
            </a:r>
            <a:r>
              <a:rPr lang="en-SE" sz="2000" dirty="0"/>
              <a:t> </a:t>
            </a:r>
            <a:r>
              <a:rPr lang="en-SE" sz="2000" dirty="0" err="1"/>
              <a:t>titta</a:t>
            </a:r>
            <a:r>
              <a:rPr lang="en-SE" sz="2000" dirty="0"/>
              <a:t> </a:t>
            </a:r>
            <a:r>
              <a:rPr lang="en-SE" sz="2000" dirty="0" err="1"/>
              <a:t>på</a:t>
            </a:r>
            <a:r>
              <a:rPr lang="en-SE" sz="2000" dirty="0"/>
              <a:t> </a:t>
            </a:r>
            <a:r>
              <a:rPr lang="en-SE" sz="2000" dirty="0" err="1"/>
              <a:t>helheten</a:t>
            </a:r>
            <a:r>
              <a:rPr lang="en-GB" sz="2000" dirty="0"/>
              <a:t>.</a:t>
            </a:r>
          </a:p>
          <a:p>
            <a:r>
              <a:rPr lang="en-GB" sz="2000" dirty="0"/>
              <a:t>Det </a:t>
            </a:r>
            <a:r>
              <a:rPr lang="en-GB" sz="2000" dirty="0" err="1"/>
              <a:t>måste</a:t>
            </a:r>
            <a:r>
              <a:rPr lang="en-GB" sz="2000" dirty="0"/>
              <a:t> </a:t>
            </a:r>
            <a:r>
              <a:rPr lang="en-GB" sz="2000" dirty="0" err="1"/>
              <a:t>vara</a:t>
            </a:r>
            <a:r>
              <a:rPr lang="en-GB" sz="2000" dirty="0"/>
              <a:t> </a:t>
            </a:r>
            <a:r>
              <a:rPr lang="en-GB" sz="2000" dirty="0" err="1"/>
              <a:t>noga</a:t>
            </a:r>
            <a:r>
              <a:rPr lang="en-GB" sz="2000" dirty="0"/>
              <a:t> </a:t>
            </a:r>
            <a:r>
              <a:rPr lang="en-GB" sz="2000" dirty="0" err="1"/>
              <a:t>genomtänkt</a:t>
            </a:r>
            <a:r>
              <a:rPr lang="en-GB" sz="2000" dirty="0"/>
              <a:t> </a:t>
            </a:r>
            <a:r>
              <a:rPr lang="en-GB" sz="2000" dirty="0" err="1"/>
              <a:t>och</a:t>
            </a:r>
            <a:r>
              <a:rPr lang="en-GB" sz="2000" dirty="0"/>
              <a:t> </a:t>
            </a:r>
            <a:r>
              <a:rPr lang="en-GB" sz="2000" dirty="0" err="1"/>
              <a:t>balans</a:t>
            </a:r>
            <a:r>
              <a:rPr lang="en-GB" sz="2000" dirty="0"/>
              <a:t> </a:t>
            </a:r>
            <a:r>
              <a:rPr lang="en-GB" sz="2000" dirty="0" err="1"/>
              <a:t>mellan</a:t>
            </a:r>
            <a:r>
              <a:rPr lang="en-GB" sz="2000" dirty="0"/>
              <a:t> </a:t>
            </a:r>
            <a:r>
              <a:rPr lang="en-GB" sz="2000" dirty="0" err="1"/>
              <a:t>mängden</a:t>
            </a:r>
            <a:r>
              <a:rPr lang="en-GB" sz="2000" dirty="0"/>
              <a:t> </a:t>
            </a:r>
            <a:r>
              <a:rPr lang="en-GB" sz="2000" dirty="0" err="1"/>
              <a:t>av</a:t>
            </a:r>
            <a:r>
              <a:rPr lang="en-GB" sz="2000" dirty="0"/>
              <a:t> de </a:t>
            </a:r>
            <a:r>
              <a:rPr lang="en-GB" sz="2000" dirty="0" err="1"/>
              <a:t>olika</a:t>
            </a:r>
            <a:r>
              <a:rPr lang="en-GB" sz="2000" dirty="0"/>
              <a:t> </a:t>
            </a:r>
            <a:r>
              <a:rPr lang="en-GB" sz="2000" dirty="0" err="1"/>
              <a:t>kraftslagen</a:t>
            </a:r>
            <a:r>
              <a:rPr lang="en-GB" sz="2000" dirty="0"/>
              <a:t>. </a:t>
            </a:r>
            <a:r>
              <a:rPr lang="en-SE" sz="2000" dirty="0"/>
              <a:t> </a:t>
            </a:r>
          </a:p>
          <a:p>
            <a:r>
              <a:rPr lang="sv-SE" sz="2000" dirty="0"/>
              <a:t>Vad händer när det blir en stor del okontrollerbar kraft i elsystemet?</a:t>
            </a:r>
          </a:p>
        </p:txBody>
      </p:sp>
      <p:sp>
        <p:nvSpPr>
          <p:cNvPr id="12" name="TextBox 11">
            <a:extLst>
              <a:ext uri="{FF2B5EF4-FFF2-40B4-BE49-F238E27FC236}">
                <a16:creationId xmlns:a16="http://schemas.microsoft.com/office/drawing/2014/main" id="{2CD6FB54-E98B-4B79-93E1-096543013B7B}"/>
              </a:ext>
            </a:extLst>
          </p:cNvPr>
          <p:cNvSpPr txBox="1"/>
          <p:nvPr/>
        </p:nvSpPr>
        <p:spPr>
          <a:xfrm>
            <a:off x="3269624" y="3307067"/>
            <a:ext cx="1028700" cy="221018"/>
          </a:xfrm>
          <a:prstGeom prst="rect">
            <a:avLst/>
          </a:prstGeom>
          <a:solidFill>
            <a:schemeClr val="accent1">
              <a:lumMod val="60000"/>
              <a:lumOff val="40000"/>
            </a:schemeClr>
          </a:solidFill>
        </p:spPr>
        <p:txBody>
          <a:bodyPr wrap="square" tIns="18000" bIns="18000" rtlCol="0">
            <a:spAutoFit/>
          </a:bodyPr>
          <a:lstStyle/>
          <a:p>
            <a:pPr algn="ctr"/>
            <a:r>
              <a:rPr lang="sv-SE" sz="1200" dirty="0"/>
              <a:t>Vattenkraft</a:t>
            </a:r>
          </a:p>
        </p:txBody>
      </p:sp>
      <p:sp>
        <p:nvSpPr>
          <p:cNvPr id="13" name="TextBox 12">
            <a:extLst>
              <a:ext uri="{FF2B5EF4-FFF2-40B4-BE49-F238E27FC236}">
                <a16:creationId xmlns:a16="http://schemas.microsoft.com/office/drawing/2014/main" id="{8780E507-FC4D-4015-827B-D2AA2AD315CE}"/>
              </a:ext>
            </a:extLst>
          </p:cNvPr>
          <p:cNvSpPr txBox="1"/>
          <p:nvPr/>
        </p:nvSpPr>
        <p:spPr>
          <a:xfrm>
            <a:off x="3269624" y="3580414"/>
            <a:ext cx="1028700" cy="221018"/>
          </a:xfrm>
          <a:prstGeom prst="rect">
            <a:avLst/>
          </a:prstGeom>
          <a:solidFill>
            <a:srgbClr val="92D050"/>
          </a:solidFill>
        </p:spPr>
        <p:txBody>
          <a:bodyPr wrap="square" tIns="18000" bIns="18000" rtlCol="0">
            <a:spAutoFit/>
          </a:bodyPr>
          <a:lstStyle/>
          <a:p>
            <a:pPr algn="ctr"/>
            <a:r>
              <a:rPr lang="sv-SE" sz="1200" dirty="0"/>
              <a:t>Bio,Halm</a:t>
            </a:r>
          </a:p>
        </p:txBody>
      </p:sp>
      <p:sp>
        <p:nvSpPr>
          <p:cNvPr id="15" name="TextBox 14">
            <a:extLst>
              <a:ext uri="{FF2B5EF4-FFF2-40B4-BE49-F238E27FC236}">
                <a16:creationId xmlns:a16="http://schemas.microsoft.com/office/drawing/2014/main" id="{39019A37-89CD-45D3-9666-B5843FBFF276}"/>
              </a:ext>
            </a:extLst>
          </p:cNvPr>
          <p:cNvSpPr txBox="1"/>
          <p:nvPr/>
        </p:nvSpPr>
        <p:spPr>
          <a:xfrm>
            <a:off x="3287205" y="4372211"/>
            <a:ext cx="1028700" cy="221018"/>
          </a:xfrm>
          <a:prstGeom prst="rect">
            <a:avLst/>
          </a:prstGeom>
          <a:solidFill>
            <a:schemeClr val="tx1"/>
          </a:solidFill>
        </p:spPr>
        <p:txBody>
          <a:bodyPr wrap="square" tIns="18000" bIns="18000" rtlCol="0">
            <a:spAutoFit/>
          </a:bodyPr>
          <a:lstStyle/>
          <a:p>
            <a:pPr algn="ctr"/>
            <a:r>
              <a:rPr lang="sv-SE" sz="1200" dirty="0">
                <a:solidFill>
                  <a:schemeClr val="bg1"/>
                </a:solidFill>
              </a:rPr>
              <a:t>Kol</a:t>
            </a:r>
          </a:p>
        </p:txBody>
      </p:sp>
      <p:sp>
        <p:nvSpPr>
          <p:cNvPr id="16" name="TextBox 15">
            <a:extLst>
              <a:ext uri="{FF2B5EF4-FFF2-40B4-BE49-F238E27FC236}">
                <a16:creationId xmlns:a16="http://schemas.microsoft.com/office/drawing/2014/main" id="{11FA7E91-31ED-4CEA-8B0B-9C7111AAC04E}"/>
              </a:ext>
            </a:extLst>
          </p:cNvPr>
          <p:cNvSpPr txBox="1"/>
          <p:nvPr/>
        </p:nvSpPr>
        <p:spPr>
          <a:xfrm>
            <a:off x="5987759" y="4356398"/>
            <a:ext cx="1028700" cy="221018"/>
          </a:xfrm>
          <a:prstGeom prst="rect">
            <a:avLst/>
          </a:prstGeom>
          <a:solidFill>
            <a:srgbClr val="FFFF00"/>
          </a:solidFill>
          <a:ln w="12700">
            <a:solidFill>
              <a:schemeClr val="accent1">
                <a:shade val="50000"/>
              </a:schemeClr>
            </a:solidFill>
          </a:ln>
        </p:spPr>
        <p:txBody>
          <a:bodyPr wrap="square" tIns="18000" bIns="18000" rtlCol="0">
            <a:spAutoFit/>
          </a:bodyPr>
          <a:lstStyle/>
          <a:p>
            <a:pPr algn="ctr"/>
            <a:r>
              <a:rPr lang="sv-SE" sz="1200" dirty="0"/>
              <a:t>Vindkraft</a:t>
            </a:r>
          </a:p>
        </p:txBody>
      </p:sp>
      <p:sp>
        <p:nvSpPr>
          <p:cNvPr id="17" name="TextBox 16">
            <a:extLst>
              <a:ext uri="{FF2B5EF4-FFF2-40B4-BE49-F238E27FC236}">
                <a16:creationId xmlns:a16="http://schemas.microsoft.com/office/drawing/2014/main" id="{228559C2-72B9-4088-A938-E2F9ED801F2B}"/>
              </a:ext>
            </a:extLst>
          </p:cNvPr>
          <p:cNvSpPr txBox="1"/>
          <p:nvPr/>
        </p:nvSpPr>
        <p:spPr>
          <a:xfrm>
            <a:off x="4654259" y="4256432"/>
            <a:ext cx="1109090" cy="221018"/>
          </a:xfrm>
          <a:prstGeom prst="rect">
            <a:avLst/>
          </a:prstGeom>
          <a:solidFill>
            <a:schemeClr val="accent4"/>
          </a:solidFill>
          <a:ln w="12700">
            <a:solidFill>
              <a:schemeClr val="accent1">
                <a:shade val="50000"/>
              </a:schemeClr>
            </a:solidFill>
          </a:ln>
        </p:spPr>
        <p:txBody>
          <a:bodyPr wrap="square" tIns="18000" bIns="18000" rtlCol="0">
            <a:spAutoFit/>
          </a:bodyPr>
          <a:lstStyle/>
          <a:p>
            <a:pPr algn="ctr"/>
            <a:r>
              <a:rPr lang="sv-SE" sz="1200" dirty="0"/>
              <a:t>Kärnkraft</a:t>
            </a:r>
          </a:p>
        </p:txBody>
      </p:sp>
      <p:cxnSp>
        <p:nvCxnSpPr>
          <p:cNvPr id="18" name="Straight Connector 17">
            <a:extLst>
              <a:ext uri="{FF2B5EF4-FFF2-40B4-BE49-F238E27FC236}">
                <a16:creationId xmlns:a16="http://schemas.microsoft.com/office/drawing/2014/main" id="{CD0E5369-F075-4987-A775-4F9E1DCD6AD7}"/>
              </a:ext>
            </a:extLst>
          </p:cNvPr>
          <p:cNvCxnSpPr>
            <a:cxnSpLocks/>
          </p:cNvCxnSpPr>
          <p:nvPr/>
        </p:nvCxnSpPr>
        <p:spPr>
          <a:xfrm>
            <a:off x="3955787" y="4631064"/>
            <a:ext cx="2798116" cy="56257"/>
          </a:xfrm>
          <a:prstGeom prst="line">
            <a:avLst/>
          </a:prstGeom>
          <a:ln w="31750"/>
        </p:spPr>
        <p:style>
          <a:lnRef idx="1">
            <a:schemeClr val="dk1"/>
          </a:lnRef>
          <a:fillRef idx="0">
            <a:schemeClr val="dk1"/>
          </a:fillRef>
          <a:effectRef idx="0">
            <a:schemeClr val="dk1"/>
          </a:effectRef>
          <a:fontRef idx="minor">
            <a:schemeClr val="tx1"/>
          </a:fontRef>
        </p:style>
      </p:cxnSp>
      <p:cxnSp>
        <p:nvCxnSpPr>
          <p:cNvPr id="19" name="Straight Connector 18">
            <a:extLst>
              <a:ext uri="{FF2B5EF4-FFF2-40B4-BE49-F238E27FC236}">
                <a16:creationId xmlns:a16="http://schemas.microsoft.com/office/drawing/2014/main" id="{3F721E8F-7F8C-4AF7-B2DD-2434735B2AAA}"/>
              </a:ext>
            </a:extLst>
          </p:cNvPr>
          <p:cNvCxnSpPr>
            <a:cxnSpLocks/>
          </p:cNvCxnSpPr>
          <p:nvPr/>
        </p:nvCxnSpPr>
        <p:spPr>
          <a:xfrm>
            <a:off x="5144307" y="4659192"/>
            <a:ext cx="0" cy="240435"/>
          </a:xfrm>
          <a:prstGeom prst="line">
            <a:avLst/>
          </a:prstGeom>
          <a:ln w="31750"/>
        </p:spPr>
        <p:style>
          <a:lnRef idx="1">
            <a:schemeClr val="dk1"/>
          </a:lnRef>
          <a:fillRef idx="0">
            <a:schemeClr val="dk1"/>
          </a:fillRef>
          <a:effectRef idx="0">
            <a:schemeClr val="dk1"/>
          </a:effectRef>
          <a:fontRef idx="minor">
            <a:schemeClr val="tx1"/>
          </a:fontRef>
        </p:style>
      </p:cxnSp>
      <p:sp>
        <p:nvSpPr>
          <p:cNvPr id="25" name="TextBox 24">
            <a:extLst>
              <a:ext uri="{FF2B5EF4-FFF2-40B4-BE49-F238E27FC236}">
                <a16:creationId xmlns:a16="http://schemas.microsoft.com/office/drawing/2014/main" id="{AE614405-00E9-40F6-B088-CF412D2C74D3}"/>
              </a:ext>
            </a:extLst>
          </p:cNvPr>
          <p:cNvSpPr txBox="1"/>
          <p:nvPr/>
        </p:nvSpPr>
        <p:spPr>
          <a:xfrm>
            <a:off x="4794443" y="4918210"/>
            <a:ext cx="888516" cy="246221"/>
          </a:xfrm>
          <a:prstGeom prst="rect">
            <a:avLst/>
          </a:prstGeom>
          <a:noFill/>
        </p:spPr>
        <p:txBody>
          <a:bodyPr wrap="square" rtlCol="0">
            <a:spAutoFit/>
          </a:bodyPr>
          <a:lstStyle/>
          <a:p>
            <a:r>
              <a:rPr lang="sv-SE" sz="1000" dirty="0"/>
              <a:t>Baskraft</a:t>
            </a:r>
          </a:p>
        </p:txBody>
      </p:sp>
      <p:sp>
        <p:nvSpPr>
          <p:cNvPr id="26" name="TextBox 25">
            <a:extLst>
              <a:ext uri="{FF2B5EF4-FFF2-40B4-BE49-F238E27FC236}">
                <a16:creationId xmlns:a16="http://schemas.microsoft.com/office/drawing/2014/main" id="{4B8817A2-C2A9-4711-8CB4-9F792235C5B3}"/>
              </a:ext>
            </a:extLst>
          </p:cNvPr>
          <p:cNvSpPr txBox="1"/>
          <p:nvPr/>
        </p:nvSpPr>
        <p:spPr>
          <a:xfrm>
            <a:off x="6057851" y="4931322"/>
            <a:ext cx="888516" cy="246221"/>
          </a:xfrm>
          <a:prstGeom prst="rect">
            <a:avLst/>
          </a:prstGeom>
          <a:noFill/>
        </p:spPr>
        <p:txBody>
          <a:bodyPr wrap="square" rtlCol="0">
            <a:spAutoFit/>
          </a:bodyPr>
          <a:lstStyle/>
          <a:p>
            <a:r>
              <a:rPr lang="sv-SE" sz="1000" dirty="0"/>
              <a:t>Intermittent</a:t>
            </a:r>
          </a:p>
        </p:txBody>
      </p:sp>
      <p:sp>
        <p:nvSpPr>
          <p:cNvPr id="27" name="TextBox 26">
            <a:extLst>
              <a:ext uri="{FF2B5EF4-FFF2-40B4-BE49-F238E27FC236}">
                <a16:creationId xmlns:a16="http://schemas.microsoft.com/office/drawing/2014/main" id="{20CD71B3-59E9-4B4B-825A-5250D8C04E0B}"/>
              </a:ext>
            </a:extLst>
          </p:cNvPr>
          <p:cNvSpPr txBox="1"/>
          <p:nvPr/>
        </p:nvSpPr>
        <p:spPr>
          <a:xfrm>
            <a:off x="3492023" y="4931322"/>
            <a:ext cx="927528" cy="246221"/>
          </a:xfrm>
          <a:prstGeom prst="rect">
            <a:avLst/>
          </a:prstGeom>
          <a:noFill/>
        </p:spPr>
        <p:txBody>
          <a:bodyPr wrap="square" rtlCol="0">
            <a:spAutoFit/>
          </a:bodyPr>
          <a:lstStyle/>
          <a:p>
            <a:r>
              <a:rPr lang="sv-SE" sz="1000" dirty="0"/>
              <a:t>Reglerbarhet</a:t>
            </a:r>
          </a:p>
        </p:txBody>
      </p:sp>
      <p:sp>
        <p:nvSpPr>
          <p:cNvPr id="28" name="TextBox 27">
            <a:extLst>
              <a:ext uri="{FF2B5EF4-FFF2-40B4-BE49-F238E27FC236}">
                <a16:creationId xmlns:a16="http://schemas.microsoft.com/office/drawing/2014/main" id="{8BCF1111-1C12-4478-AB06-08D452209732}"/>
              </a:ext>
            </a:extLst>
          </p:cNvPr>
          <p:cNvSpPr txBox="1"/>
          <p:nvPr/>
        </p:nvSpPr>
        <p:spPr>
          <a:xfrm>
            <a:off x="3287205" y="4109302"/>
            <a:ext cx="1028700" cy="221018"/>
          </a:xfrm>
          <a:prstGeom prst="rect">
            <a:avLst/>
          </a:prstGeom>
          <a:solidFill>
            <a:schemeClr val="tx1"/>
          </a:solidFill>
        </p:spPr>
        <p:txBody>
          <a:bodyPr wrap="square" tIns="18000" bIns="18000" rtlCol="0">
            <a:spAutoFit/>
          </a:bodyPr>
          <a:lstStyle/>
          <a:p>
            <a:pPr algn="ctr"/>
            <a:r>
              <a:rPr lang="sv-SE" sz="1200" dirty="0">
                <a:solidFill>
                  <a:schemeClr val="bg1"/>
                </a:solidFill>
              </a:rPr>
              <a:t>Olja</a:t>
            </a:r>
          </a:p>
        </p:txBody>
      </p:sp>
      <p:sp>
        <p:nvSpPr>
          <p:cNvPr id="29" name="TextBox 28">
            <a:extLst>
              <a:ext uri="{FF2B5EF4-FFF2-40B4-BE49-F238E27FC236}">
                <a16:creationId xmlns:a16="http://schemas.microsoft.com/office/drawing/2014/main" id="{03D3DA82-750E-4258-A8F2-C0CD627B5A19}"/>
              </a:ext>
            </a:extLst>
          </p:cNvPr>
          <p:cNvSpPr txBox="1"/>
          <p:nvPr/>
        </p:nvSpPr>
        <p:spPr>
          <a:xfrm>
            <a:off x="3287205" y="3846393"/>
            <a:ext cx="1028700" cy="221018"/>
          </a:xfrm>
          <a:prstGeom prst="rect">
            <a:avLst/>
          </a:prstGeom>
          <a:solidFill>
            <a:schemeClr val="tx1"/>
          </a:solidFill>
        </p:spPr>
        <p:txBody>
          <a:bodyPr wrap="square" tIns="18000" bIns="18000" rtlCol="0">
            <a:spAutoFit/>
          </a:bodyPr>
          <a:lstStyle/>
          <a:p>
            <a:pPr algn="ctr"/>
            <a:r>
              <a:rPr lang="sv-SE" sz="1200" dirty="0">
                <a:solidFill>
                  <a:schemeClr val="bg1"/>
                </a:solidFill>
              </a:rPr>
              <a:t>Gas,Torv</a:t>
            </a:r>
          </a:p>
        </p:txBody>
      </p:sp>
      <p:sp>
        <p:nvSpPr>
          <p:cNvPr id="31" name="TextBox 30">
            <a:extLst>
              <a:ext uri="{FF2B5EF4-FFF2-40B4-BE49-F238E27FC236}">
                <a16:creationId xmlns:a16="http://schemas.microsoft.com/office/drawing/2014/main" id="{4D1FDBC6-B70B-4DE2-99DC-756B08643989}"/>
              </a:ext>
            </a:extLst>
          </p:cNvPr>
          <p:cNvSpPr txBox="1"/>
          <p:nvPr/>
        </p:nvSpPr>
        <p:spPr>
          <a:xfrm>
            <a:off x="5987759" y="4096372"/>
            <a:ext cx="1028700" cy="221018"/>
          </a:xfrm>
          <a:prstGeom prst="rect">
            <a:avLst/>
          </a:prstGeom>
          <a:solidFill>
            <a:srgbClr val="FFFF00"/>
          </a:solidFill>
          <a:ln w="12700">
            <a:solidFill>
              <a:schemeClr val="accent1">
                <a:shade val="50000"/>
              </a:schemeClr>
            </a:solidFill>
          </a:ln>
        </p:spPr>
        <p:txBody>
          <a:bodyPr wrap="square" tIns="18000" bIns="18000" rtlCol="0">
            <a:spAutoFit/>
          </a:bodyPr>
          <a:lstStyle/>
          <a:p>
            <a:pPr algn="ctr"/>
            <a:r>
              <a:rPr lang="sv-SE" sz="1200" dirty="0"/>
              <a:t>Solkraft</a:t>
            </a:r>
          </a:p>
        </p:txBody>
      </p:sp>
    </p:spTree>
    <p:extLst>
      <p:ext uri="{BB962C8B-B14F-4D97-AF65-F5344CB8AC3E}">
        <p14:creationId xmlns:p14="http://schemas.microsoft.com/office/powerpoint/2010/main" val="133533684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0D942D-15BE-4905-AE7B-2370A08395FA}"/>
              </a:ext>
            </a:extLst>
          </p:cNvPr>
          <p:cNvSpPr>
            <a:spLocks noGrp="1"/>
          </p:cNvSpPr>
          <p:nvPr>
            <p:ph type="title"/>
          </p:nvPr>
        </p:nvSpPr>
        <p:spPr>
          <a:xfrm>
            <a:off x="838200" y="365124"/>
            <a:ext cx="10515600" cy="1325563"/>
          </a:xfrm>
        </p:spPr>
        <p:txBody>
          <a:bodyPr>
            <a:normAutofit/>
          </a:bodyPr>
          <a:lstStyle/>
          <a:p>
            <a:r>
              <a:rPr lang="en-SE" sz="3800" b="1" dirty="0"/>
              <a:t>Vad </a:t>
            </a:r>
            <a:r>
              <a:rPr lang="en-SE" sz="3800" b="1" dirty="0" err="1"/>
              <a:t>släpper</a:t>
            </a:r>
            <a:r>
              <a:rPr lang="en-SE" sz="3800" b="1" dirty="0"/>
              <a:t> de </a:t>
            </a:r>
            <a:r>
              <a:rPr lang="en-SE" sz="3800" b="1" dirty="0" err="1"/>
              <a:t>olika</a:t>
            </a:r>
            <a:r>
              <a:rPr lang="en-SE" sz="3800" b="1" dirty="0"/>
              <a:t> </a:t>
            </a:r>
            <a:r>
              <a:rPr lang="en-SE" sz="3800" b="1" dirty="0" err="1"/>
              <a:t>kraftslagen</a:t>
            </a:r>
            <a:r>
              <a:rPr lang="en-SE" sz="3800" b="1" dirty="0"/>
              <a:t> ut </a:t>
            </a:r>
            <a:r>
              <a:rPr lang="en-SE" sz="3800" b="1" dirty="0" err="1"/>
              <a:t>över</a:t>
            </a:r>
            <a:r>
              <a:rPr lang="en-SE" sz="3800" b="1" dirty="0"/>
              <a:t> sin </a:t>
            </a:r>
            <a:r>
              <a:rPr lang="en-SE" sz="3800" b="1" dirty="0" err="1"/>
              <a:t>livslängd</a:t>
            </a:r>
            <a:endParaRPr lang="sv-SE" sz="3800" b="1" dirty="0"/>
          </a:p>
        </p:txBody>
      </p:sp>
      <p:pic>
        <p:nvPicPr>
          <p:cNvPr id="7" name="Picture 6">
            <a:extLst>
              <a:ext uri="{FF2B5EF4-FFF2-40B4-BE49-F238E27FC236}">
                <a16:creationId xmlns:a16="http://schemas.microsoft.com/office/drawing/2014/main" id="{1F4DB7BD-065B-4ED7-AAE6-E8644C6E0546}"/>
              </a:ext>
            </a:extLst>
          </p:cNvPr>
          <p:cNvPicPr>
            <a:picLocks noChangeAspect="1"/>
          </p:cNvPicPr>
          <p:nvPr/>
        </p:nvPicPr>
        <p:blipFill rotWithShape="1">
          <a:blip r:embed="rId3"/>
          <a:srcRect l="11785" r="11408" b="11330"/>
          <a:stretch/>
        </p:blipFill>
        <p:spPr>
          <a:xfrm>
            <a:off x="2188817" y="2117309"/>
            <a:ext cx="5531089" cy="3291152"/>
          </a:xfrm>
          <a:prstGeom prst="rect">
            <a:avLst/>
          </a:prstGeom>
        </p:spPr>
      </p:pic>
      <p:sp>
        <p:nvSpPr>
          <p:cNvPr id="3" name="TextBox 2">
            <a:extLst>
              <a:ext uri="{FF2B5EF4-FFF2-40B4-BE49-F238E27FC236}">
                <a16:creationId xmlns:a16="http://schemas.microsoft.com/office/drawing/2014/main" id="{A5022643-D7BD-4B37-A872-FAE355C373D3}"/>
              </a:ext>
            </a:extLst>
          </p:cNvPr>
          <p:cNvSpPr txBox="1"/>
          <p:nvPr/>
        </p:nvSpPr>
        <p:spPr>
          <a:xfrm>
            <a:off x="8713893" y="2117309"/>
            <a:ext cx="3191933" cy="954107"/>
          </a:xfrm>
          <a:prstGeom prst="rect">
            <a:avLst/>
          </a:prstGeom>
          <a:noFill/>
        </p:spPr>
        <p:txBody>
          <a:bodyPr wrap="square" rtlCol="0">
            <a:spAutoFit/>
          </a:bodyPr>
          <a:lstStyle/>
          <a:p>
            <a:r>
              <a:rPr lang="en-SE" sz="1400" dirty="0"/>
              <a:t>2021 </a:t>
            </a:r>
            <a:r>
              <a:rPr lang="en-SE" sz="1400" dirty="0" err="1"/>
              <a:t>ökade</a:t>
            </a:r>
            <a:r>
              <a:rPr lang="en-SE" sz="1400" dirty="0"/>
              <a:t> Tyskland </a:t>
            </a:r>
            <a:r>
              <a:rPr lang="en-SE" sz="1400" dirty="0" err="1"/>
              <a:t>förbrukning</a:t>
            </a:r>
            <a:r>
              <a:rPr lang="en-GB" sz="1400" dirty="0" err="1"/>
              <a:t>en</a:t>
            </a:r>
            <a:r>
              <a:rPr lang="en-SE" sz="1400" dirty="0"/>
              <a:t> av</a:t>
            </a:r>
          </a:p>
          <a:p>
            <a:pPr marL="285750" indent="-285750">
              <a:buFontTx/>
              <a:buChar char="-"/>
            </a:pPr>
            <a:r>
              <a:rPr lang="sv-SE" altLang="sv-SE" sz="1400" dirty="0"/>
              <a:t>Gas</a:t>
            </a:r>
            <a:r>
              <a:rPr lang="en-SE" altLang="sv-SE" sz="1400" dirty="0"/>
              <a:t> </a:t>
            </a:r>
            <a:r>
              <a:rPr lang="sv-SE" altLang="sv-SE" sz="1400" dirty="0"/>
              <a:t>med 15 %</a:t>
            </a:r>
            <a:endParaRPr lang="en-SE" altLang="sv-SE" sz="1400" dirty="0"/>
          </a:p>
          <a:p>
            <a:pPr marL="285750" indent="-285750">
              <a:buFontTx/>
              <a:buChar char="-"/>
            </a:pPr>
            <a:r>
              <a:rPr lang="en-SE" altLang="sv-SE" sz="1400" dirty="0"/>
              <a:t>S</a:t>
            </a:r>
            <a:r>
              <a:rPr lang="sv-SE" altLang="sv-SE" sz="1400" dirty="0"/>
              <a:t>tenkol med 36 % </a:t>
            </a:r>
            <a:endParaRPr lang="en-SE" altLang="sv-SE" sz="1400" dirty="0"/>
          </a:p>
          <a:p>
            <a:pPr marL="285750" indent="-285750">
              <a:buFontTx/>
              <a:buChar char="-"/>
            </a:pPr>
            <a:r>
              <a:rPr lang="en-SE" altLang="sv-SE" sz="1400" dirty="0"/>
              <a:t>B</a:t>
            </a:r>
            <a:r>
              <a:rPr lang="sv-SE" altLang="sv-SE" sz="1400" dirty="0"/>
              <a:t>runkol med 44 %</a:t>
            </a:r>
          </a:p>
        </p:txBody>
      </p:sp>
      <p:sp>
        <p:nvSpPr>
          <p:cNvPr id="4" name="TextBox 3">
            <a:extLst>
              <a:ext uri="{FF2B5EF4-FFF2-40B4-BE49-F238E27FC236}">
                <a16:creationId xmlns:a16="http://schemas.microsoft.com/office/drawing/2014/main" id="{75EE87CF-3561-4CAA-9841-21EA10AB6C17}"/>
              </a:ext>
            </a:extLst>
          </p:cNvPr>
          <p:cNvSpPr txBox="1"/>
          <p:nvPr/>
        </p:nvSpPr>
        <p:spPr>
          <a:xfrm>
            <a:off x="2356701" y="6523348"/>
            <a:ext cx="8059918" cy="246221"/>
          </a:xfrm>
          <a:prstGeom prst="rect">
            <a:avLst/>
          </a:prstGeom>
          <a:noFill/>
        </p:spPr>
        <p:txBody>
          <a:bodyPr wrap="square" rtlCol="0">
            <a:spAutoFit/>
          </a:bodyPr>
          <a:lstStyle/>
          <a:p>
            <a:r>
              <a:rPr lang="en-GB" sz="1000" dirty="0"/>
              <a:t>*</a:t>
            </a:r>
            <a:r>
              <a:rPr lang="en-GB" sz="1000" dirty="0" err="1"/>
              <a:t>källa</a:t>
            </a:r>
            <a:r>
              <a:rPr lang="en-GB" sz="1000" dirty="0"/>
              <a:t> Per </a:t>
            </a:r>
            <a:r>
              <a:rPr lang="en-GB" sz="1000" dirty="0" err="1"/>
              <a:t>Fahlen</a:t>
            </a:r>
            <a:r>
              <a:rPr lang="en-GB" sz="1000" dirty="0"/>
              <a:t> “R2021:01 rev3 energy and politics in the wake of the climate debate”</a:t>
            </a:r>
            <a:endParaRPr lang="en-SE" sz="1000" dirty="0"/>
          </a:p>
        </p:txBody>
      </p:sp>
      <p:sp>
        <p:nvSpPr>
          <p:cNvPr id="6" name="Rectangle 5">
            <a:extLst>
              <a:ext uri="{FF2B5EF4-FFF2-40B4-BE49-F238E27FC236}">
                <a16:creationId xmlns:a16="http://schemas.microsoft.com/office/drawing/2014/main" id="{C4C3CC82-92FE-AEA4-2324-AC5436B74D3A}"/>
              </a:ext>
            </a:extLst>
          </p:cNvPr>
          <p:cNvSpPr/>
          <p:nvPr/>
        </p:nvSpPr>
        <p:spPr>
          <a:xfrm>
            <a:off x="8790002" y="3592886"/>
            <a:ext cx="3039714" cy="13849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spAutoFit/>
          </a:bodyPr>
          <a:lstStyle/>
          <a:p>
            <a:pPr marL="285750" indent="-285750">
              <a:buFont typeface="Arial" panose="020B0604020202020204" pitchFamily="34" charset="0"/>
              <a:buChar char="•"/>
            </a:pPr>
            <a:r>
              <a:rPr lang="en-SE" sz="1400" dirty="0"/>
              <a:t>Om </a:t>
            </a:r>
            <a:r>
              <a:rPr lang="en-SE" sz="1400" dirty="0" err="1"/>
              <a:t>systemet</a:t>
            </a:r>
            <a:r>
              <a:rPr lang="en-SE" sz="1400" dirty="0"/>
              <a:t> inte är i </a:t>
            </a:r>
            <a:r>
              <a:rPr lang="en-SE" sz="1400" dirty="0" err="1"/>
              <a:t>balans</a:t>
            </a:r>
            <a:r>
              <a:rPr lang="en-SE" sz="1400" dirty="0"/>
              <a:t> </a:t>
            </a:r>
            <a:r>
              <a:rPr lang="en-SE" sz="1400" dirty="0" err="1"/>
              <a:t>krävs</a:t>
            </a:r>
            <a:r>
              <a:rPr lang="en-SE" sz="1400" dirty="0"/>
              <a:t> </a:t>
            </a:r>
            <a:r>
              <a:rPr lang="en-SE" sz="1400" dirty="0" err="1"/>
              <a:t>snabb</a:t>
            </a:r>
            <a:r>
              <a:rPr lang="en-SE" sz="1400" dirty="0"/>
              <a:t> backup av </a:t>
            </a:r>
            <a:r>
              <a:rPr lang="en-SE" sz="1400" dirty="0" err="1"/>
              <a:t>reglerkraft</a:t>
            </a:r>
            <a:r>
              <a:rPr lang="en-SE" sz="1400" dirty="0"/>
              <a:t>.</a:t>
            </a:r>
          </a:p>
          <a:p>
            <a:pPr marL="285750" indent="-285750">
              <a:buFont typeface="Arial" panose="020B0604020202020204" pitchFamily="34" charset="0"/>
              <a:buChar char="•"/>
            </a:pPr>
            <a:r>
              <a:rPr lang="en-SE" sz="1400" dirty="0" err="1"/>
              <a:t>När</a:t>
            </a:r>
            <a:r>
              <a:rPr lang="en-SE" sz="1400" dirty="0"/>
              <a:t> </a:t>
            </a:r>
            <a:r>
              <a:rPr lang="en-SE" sz="1400" dirty="0" err="1"/>
              <a:t>inget</a:t>
            </a:r>
            <a:r>
              <a:rPr lang="en-SE" sz="1400" dirty="0"/>
              <a:t> </a:t>
            </a:r>
            <a:r>
              <a:rPr lang="en-SE" sz="1400" dirty="0" err="1"/>
              <a:t>annat</a:t>
            </a:r>
            <a:r>
              <a:rPr lang="en-SE" sz="1400" dirty="0"/>
              <a:t> </a:t>
            </a:r>
            <a:r>
              <a:rPr lang="en-SE" sz="1400" dirty="0" err="1"/>
              <a:t>finns</a:t>
            </a:r>
            <a:r>
              <a:rPr lang="en-SE" sz="1400" dirty="0"/>
              <a:t> är det </a:t>
            </a:r>
            <a:r>
              <a:rPr lang="en-SE" sz="1400" dirty="0" err="1"/>
              <a:t>kol</a:t>
            </a:r>
            <a:r>
              <a:rPr lang="en-SE" sz="1400" dirty="0"/>
              <a:t> och </a:t>
            </a:r>
            <a:r>
              <a:rPr lang="en-SE" sz="1400" dirty="0" err="1"/>
              <a:t>oljekraft</a:t>
            </a:r>
            <a:r>
              <a:rPr lang="en-SE" sz="1400" dirty="0"/>
              <a:t> </a:t>
            </a:r>
            <a:r>
              <a:rPr lang="en-SE" sz="1400" dirty="0" err="1"/>
              <a:t>som</a:t>
            </a:r>
            <a:r>
              <a:rPr lang="en-SE" sz="1400" dirty="0"/>
              <a:t> </a:t>
            </a:r>
            <a:r>
              <a:rPr lang="en-SE" sz="1400" dirty="0" err="1"/>
              <a:t>används</a:t>
            </a:r>
            <a:r>
              <a:rPr lang="en-SE" sz="1400" dirty="0"/>
              <a:t>.</a:t>
            </a:r>
          </a:p>
          <a:p>
            <a:pPr marL="285750" indent="-285750">
              <a:buFont typeface="Arial" panose="020B0604020202020204" pitchFamily="34" charset="0"/>
              <a:buChar char="•"/>
            </a:pPr>
            <a:r>
              <a:rPr lang="en-SE" sz="1400" dirty="0" err="1"/>
              <a:t>Därför</a:t>
            </a:r>
            <a:r>
              <a:rPr lang="en-SE" sz="1400" dirty="0"/>
              <a:t> </a:t>
            </a:r>
            <a:r>
              <a:rPr lang="en-SE" sz="1400" dirty="0" err="1"/>
              <a:t>går</a:t>
            </a:r>
            <a:r>
              <a:rPr lang="en-SE" sz="1400" dirty="0"/>
              <a:t> </a:t>
            </a:r>
            <a:r>
              <a:rPr lang="en-SE" sz="1400" dirty="0" err="1"/>
              <a:t>utsläppen</a:t>
            </a:r>
            <a:r>
              <a:rPr lang="en-SE" sz="1400" dirty="0"/>
              <a:t> </a:t>
            </a:r>
            <a:r>
              <a:rPr lang="en-SE" sz="1400" dirty="0" err="1"/>
              <a:t>upp</a:t>
            </a:r>
            <a:r>
              <a:rPr lang="en-SE" sz="1400" dirty="0"/>
              <a:t> i </a:t>
            </a:r>
            <a:r>
              <a:rPr lang="en-SE" sz="1400" dirty="0" err="1"/>
              <a:t>ett</a:t>
            </a:r>
            <a:r>
              <a:rPr lang="en-SE" sz="1400" dirty="0"/>
              <a:t> </a:t>
            </a:r>
            <a:r>
              <a:rPr lang="en-SE" sz="1400" dirty="0" err="1"/>
              <a:t>obalanserat</a:t>
            </a:r>
            <a:r>
              <a:rPr lang="en-SE" sz="1400" dirty="0"/>
              <a:t> system.</a:t>
            </a:r>
            <a:endParaRPr lang="sv-SE" sz="1400" dirty="0"/>
          </a:p>
        </p:txBody>
      </p:sp>
    </p:spTree>
    <p:extLst>
      <p:ext uri="{BB962C8B-B14F-4D97-AF65-F5344CB8AC3E}">
        <p14:creationId xmlns:p14="http://schemas.microsoft.com/office/powerpoint/2010/main" val="29212918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C5C411-68D2-49BB-8C5A-F73A1D68D7FD}"/>
              </a:ext>
            </a:extLst>
          </p:cNvPr>
          <p:cNvSpPr>
            <a:spLocks noGrp="1"/>
          </p:cNvSpPr>
          <p:nvPr>
            <p:ph type="title"/>
          </p:nvPr>
        </p:nvSpPr>
        <p:spPr/>
        <p:txBody>
          <a:bodyPr/>
          <a:lstStyle/>
          <a:p>
            <a:r>
              <a:rPr lang="en-SE" b="1" dirty="0"/>
              <a:t>Kärnkraft </a:t>
            </a:r>
            <a:r>
              <a:rPr lang="en-SE" b="1" dirty="0" err="1"/>
              <a:t>jämfört</a:t>
            </a:r>
            <a:r>
              <a:rPr lang="en-SE" b="1" dirty="0"/>
              <a:t> med vindkraft 2021</a:t>
            </a:r>
          </a:p>
        </p:txBody>
      </p:sp>
      <p:pic>
        <p:nvPicPr>
          <p:cNvPr id="4" name="Picture 3">
            <a:extLst>
              <a:ext uri="{FF2B5EF4-FFF2-40B4-BE49-F238E27FC236}">
                <a16:creationId xmlns:a16="http://schemas.microsoft.com/office/drawing/2014/main" id="{62FC8D48-82B7-42A2-89C1-F49A74D43CF0}"/>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2578669" y="1568139"/>
            <a:ext cx="6084564" cy="5077757"/>
          </a:xfrm>
          <a:prstGeom prst="rect">
            <a:avLst/>
          </a:prstGeom>
          <a:noFill/>
          <a:ln>
            <a:noFill/>
          </a:ln>
        </p:spPr>
      </p:pic>
      <p:sp>
        <p:nvSpPr>
          <p:cNvPr id="5" name="TextBox 4">
            <a:extLst>
              <a:ext uri="{FF2B5EF4-FFF2-40B4-BE49-F238E27FC236}">
                <a16:creationId xmlns:a16="http://schemas.microsoft.com/office/drawing/2014/main" id="{D106A4DA-347F-4D12-A926-FFA2B89301D8}"/>
              </a:ext>
            </a:extLst>
          </p:cNvPr>
          <p:cNvSpPr txBox="1"/>
          <p:nvPr/>
        </p:nvSpPr>
        <p:spPr>
          <a:xfrm>
            <a:off x="2578669" y="6628440"/>
            <a:ext cx="8059918" cy="246221"/>
          </a:xfrm>
          <a:prstGeom prst="rect">
            <a:avLst/>
          </a:prstGeom>
          <a:noFill/>
        </p:spPr>
        <p:txBody>
          <a:bodyPr wrap="square" rtlCol="0">
            <a:spAutoFit/>
          </a:bodyPr>
          <a:lstStyle/>
          <a:p>
            <a:r>
              <a:rPr lang="en-GB" sz="1000" dirty="0"/>
              <a:t>*</a:t>
            </a:r>
            <a:r>
              <a:rPr lang="en-GB" sz="1000" dirty="0" err="1"/>
              <a:t>källa</a:t>
            </a:r>
            <a:r>
              <a:rPr lang="en-GB" sz="1000" dirty="0"/>
              <a:t> Peter Mellberg </a:t>
            </a:r>
            <a:r>
              <a:rPr lang="en-GB" sz="1000" dirty="0" err="1"/>
              <a:t>analys</a:t>
            </a:r>
            <a:r>
              <a:rPr lang="en-GB" sz="1000" dirty="0"/>
              <a:t> </a:t>
            </a:r>
            <a:r>
              <a:rPr lang="en-GB" sz="1000" dirty="0" err="1"/>
              <a:t>av</a:t>
            </a:r>
            <a:r>
              <a:rPr lang="en-GB" sz="1000" dirty="0"/>
              <a:t> SVK data </a:t>
            </a:r>
            <a:r>
              <a:rPr lang="en-GB" sz="1000" dirty="0" err="1"/>
              <a:t>för</a:t>
            </a:r>
            <a:r>
              <a:rPr lang="en-GB" sz="1000" dirty="0"/>
              <a:t> 2021</a:t>
            </a:r>
            <a:endParaRPr lang="en-SE" sz="1000" dirty="0"/>
          </a:p>
        </p:txBody>
      </p:sp>
      <p:sp>
        <p:nvSpPr>
          <p:cNvPr id="6" name="Rectangle 5">
            <a:extLst>
              <a:ext uri="{FF2B5EF4-FFF2-40B4-BE49-F238E27FC236}">
                <a16:creationId xmlns:a16="http://schemas.microsoft.com/office/drawing/2014/main" id="{A687C1D1-0FC8-4A53-B265-08DC375D55C8}"/>
              </a:ext>
            </a:extLst>
          </p:cNvPr>
          <p:cNvSpPr/>
          <p:nvPr/>
        </p:nvSpPr>
        <p:spPr>
          <a:xfrm>
            <a:off x="8932327" y="1819658"/>
            <a:ext cx="3039714" cy="28931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spAutoFit/>
          </a:bodyPr>
          <a:lstStyle/>
          <a:p>
            <a:pPr marL="285750" indent="-285750">
              <a:buFont typeface="Arial" panose="020B0604020202020204" pitchFamily="34" charset="0"/>
              <a:buChar char="•"/>
            </a:pPr>
            <a:r>
              <a:rPr lang="en-GB" sz="1400" dirty="0" err="1"/>
              <a:t>När</a:t>
            </a:r>
            <a:r>
              <a:rPr lang="en-GB" sz="1400" dirty="0"/>
              <a:t> det inte </a:t>
            </a:r>
            <a:r>
              <a:rPr lang="en-GB" sz="1400" dirty="0" err="1"/>
              <a:t>blåser</a:t>
            </a:r>
            <a:r>
              <a:rPr lang="en-GB" sz="1400" dirty="0"/>
              <a:t> </a:t>
            </a:r>
            <a:r>
              <a:rPr lang="en-GB" sz="1400" dirty="0" err="1"/>
              <a:t>behöver</a:t>
            </a:r>
            <a:r>
              <a:rPr lang="en-GB" sz="1400" dirty="0"/>
              <a:t> annat kraftslag </a:t>
            </a:r>
            <a:r>
              <a:rPr lang="en-GB" sz="1400" dirty="0" err="1"/>
              <a:t>kompensera</a:t>
            </a:r>
            <a:r>
              <a:rPr lang="en-GB" sz="1400" dirty="0"/>
              <a:t> med effekt för de </a:t>
            </a:r>
            <a:r>
              <a:rPr lang="en-GB" sz="1400" dirty="0" err="1"/>
              <a:t>kraftiga</a:t>
            </a:r>
            <a:r>
              <a:rPr lang="en-GB" sz="1400" dirty="0"/>
              <a:t> </a:t>
            </a:r>
            <a:r>
              <a:rPr lang="en-GB" sz="1400" dirty="0" err="1"/>
              <a:t>variationerna</a:t>
            </a:r>
            <a:r>
              <a:rPr lang="en-SE" sz="1400" dirty="0"/>
              <a:t>.</a:t>
            </a:r>
          </a:p>
          <a:p>
            <a:pPr marL="285750" indent="-285750">
              <a:buFont typeface="Arial" panose="020B0604020202020204" pitchFamily="34" charset="0"/>
              <a:buChar char="•"/>
            </a:pPr>
            <a:r>
              <a:rPr lang="en-SE" sz="1400" dirty="0" err="1"/>
              <a:t>När</a:t>
            </a:r>
            <a:r>
              <a:rPr lang="en-SE" sz="1400" dirty="0"/>
              <a:t> </a:t>
            </a:r>
            <a:r>
              <a:rPr lang="en-SE" sz="1400" dirty="0" err="1"/>
              <a:t>baskraften</a:t>
            </a:r>
            <a:r>
              <a:rPr lang="en-SE" sz="1400" dirty="0"/>
              <a:t> </a:t>
            </a:r>
            <a:r>
              <a:rPr lang="en-SE" sz="1400" dirty="0" err="1"/>
              <a:t>minskar</a:t>
            </a:r>
            <a:r>
              <a:rPr lang="en-SE" sz="1400" dirty="0"/>
              <a:t> blir det </a:t>
            </a:r>
            <a:r>
              <a:rPr lang="en-SE" sz="1400" dirty="0" err="1"/>
              <a:t>större</a:t>
            </a:r>
            <a:r>
              <a:rPr lang="en-SE" sz="1400" dirty="0"/>
              <a:t> </a:t>
            </a:r>
            <a:r>
              <a:rPr lang="en-SE" sz="1400" dirty="0" err="1"/>
              <a:t>konsekvenser</a:t>
            </a:r>
            <a:r>
              <a:rPr lang="en-SE" sz="1400" dirty="0"/>
              <a:t> av den </a:t>
            </a:r>
            <a:r>
              <a:rPr lang="en-SE" sz="1400" dirty="0" err="1"/>
              <a:t>oplanerbara</a:t>
            </a:r>
            <a:r>
              <a:rPr lang="en-SE" sz="1400" dirty="0"/>
              <a:t> </a:t>
            </a:r>
            <a:r>
              <a:rPr lang="en-SE" sz="1400" dirty="0" err="1"/>
              <a:t>kraftens</a:t>
            </a:r>
            <a:r>
              <a:rPr lang="en-SE" sz="1400" dirty="0"/>
              <a:t> </a:t>
            </a:r>
            <a:r>
              <a:rPr lang="en-SE" sz="1400" dirty="0" err="1"/>
              <a:t>karakteristik</a:t>
            </a:r>
            <a:r>
              <a:rPr lang="en-SE" sz="1400" dirty="0"/>
              <a:t>.</a:t>
            </a:r>
            <a:endParaRPr lang="en-GB" sz="1400" dirty="0"/>
          </a:p>
          <a:p>
            <a:pPr marL="285750" indent="-285750">
              <a:buFont typeface="Arial" panose="020B0604020202020204" pitchFamily="34" charset="0"/>
              <a:buChar char="•"/>
            </a:pPr>
            <a:r>
              <a:rPr lang="en-GB" sz="1400" dirty="0" err="1"/>
              <a:t>När</a:t>
            </a:r>
            <a:r>
              <a:rPr lang="en-GB" sz="1400" dirty="0"/>
              <a:t> det </a:t>
            </a:r>
            <a:r>
              <a:rPr lang="en-GB" sz="1400" dirty="0" err="1"/>
              <a:t>blåser</a:t>
            </a:r>
            <a:r>
              <a:rPr lang="en-GB" sz="1400" dirty="0"/>
              <a:t> </a:t>
            </a:r>
            <a:r>
              <a:rPr lang="en-GB" sz="1400" dirty="0" err="1"/>
              <a:t>behövs</a:t>
            </a:r>
            <a:r>
              <a:rPr lang="en-SE" sz="1400" dirty="0"/>
              <a:t> också</a:t>
            </a:r>
            <a:r>
              <a:rPr lang="en-GB" sz="1400" dirty="0"/>
              <a:t> </a:t>
            </a:r>
            <a:r>
              <a:rPr lang="en-GB" sz="1400" dirty="0" err="1"/>
              <a:t>stödtjänster</a:t>
            </a:r>
            <a:r>
              <a:rPr lang="en-GB" sz="1400" dirty="0"/>
              <a:t> för </a:t>
            </a:r>
            <a:r>
              <a:rPr lang="en-GB" sz="1400" dirty="0" err="1"/>
              <a:t>reaktiv</a:t>
            </a:r>
            <a:r>
              <a:rPr lang="en-GB" sz="1400" dirty="0"/>
              <a:t> effekt och </a:t>
            </a:r>
            <a:r>
              <a:rPr lang="en-GB" sz="1400" dirty="0" err="1"/>
              <a:t>lagrad</a:t>
            </a:r>
            <a:r>
              <a:rPr lang="en-GB" sz="1400" dirty="0"/>
              <a:t> rotations </a:t>
            </a:r>
            <a:r>
              <a:rPr lang="en-GB" sz="1400" dirty="0" err="1"/>
              <a:t>energi</a:t>
            </a:r>
            <a:r>
              <a:rPr lang="en-SE" sz="1400" dirty="0"/>
              <a:t>.</a:t>
            </a:r>
            <a:endParaRPr lang="en-GB" sz="1400" dirty="0"/>
          </a:p>
          <a:p>
            <a:pPr marL="285750" indent="-285750">
              <a:buFont typeface="Arial" panose="020B0604020202020204" pitchFamily="34" charset="0"/>
              <a:buChar char="•"/>
            </a:pPr>
            <a:endParaRPr lang="en-GB" sz="1400" dirty="0"/>
          </a:p>
          <a:p>
            <a:r>
              <a:rPr lang="en-GB" sz="1400" b="1" dirty="0"/>
              <a:t>Det är </a:t>
            </a:r>
            <a:r>
              <a:rPr lang="en-GB" sz="1400" b="1" dirty="0" err="1"/>
              <a:t>således</a:t>
            </a:r>
            <a:r>
              <a:rPr lang="en-GB" sz="1400" b="1" dirty="0"/>
              <a:t> problem</a:t>
            </a:r>
            <a:r>
              <a:rPr lang="en-SE" sz="1400" b="1" dirty="0"/>
              <a:t> </a:t>
            </a:r>
            <a:r>
              <a:rPr lang="en-SE" sz="1400" b="1" dirty="0" err="1"/>
              <a:t>som</a:t>
            </a:r>
            <a:r>
              <a:rPr lang="en-SE" sz="1400" b="1" dirty="0"/>
              <a:t> måste </a:t>
            </a:r>
            <a:r>
              <a:rPr lang="en-SE" sz="1400" b="1" dirty="0" err="1"/>
              <a:t>hanteras</a:t>
            </a:r>
            <a:r>
              <a:rPr lang="en-SE" sz="1400" b="1" dirty="0"/>
              <a:t> i </a:t>
            </a:r>
            <a:r>
              <a:rPr lang="en-SE" sz="1400" b="1" dirty="0" err="1"/>
              <a:t>systemet</a:t>
            </a:r>
            <a:r>
              <a:rPr lang="en-GB" sz="1400" b="1" dirty="0"/>
              <a:t> </a:t>
            </a:r>
            <a:r>
              <a:rPr lang="en-GB" sz="1400" b="1" dirty="0" err="1"/>
              <a:t>både</a:t>
            </a:r>
            <a:r>
              <a:rPr lang="en-GB" sz="1400" b="1" dirty="0"/>
              <a:t> </a:t>
            </a:r>
            <a:r>
              <a:rPr lang="en-GB" sz="1400" b="1" dirty="0" err="1"/>
              <a:t>när</a:t>
            </a:r>
            <a:r>
              <a:rPr lang="en-GB" sz="1400" b="1" dirty="0"/>
              <a:t> det </a:t>
            </a:r>
            <a:r>
              <a:rPr lang="en-GB" sz="1400" b="1" dirty="0" err="1"/>
              <a:t>blåser</a:t>
            </a:r>
            <a:r>
              <a:rPr lang="en-GB" sz="1400" b="1" dirty="0"/>
              <a:t> och </a:t>
            </a:r>
            <a:r>
              <a:rPr lang="en-GB" sz="1400" b="1" dirty="0" err="1"/>
              <a:t>när</a:t>
            </a:r>
            <a:r>
              <a:rPr lang="en-GB" sz="1400" b="1" dirty="0"/>
              <a:t> det inte </a:t>
            </a:r>
            <a:r>
              <a:rPr lang="en-GB" sz="1400" b="1" dirty="0" err="1"/>
              <a:t>blåser</a:t>
            </a:r>
            <a:endParaRPr lang="sv-SE" sz="1400" b="1" dirty="0"/>
          </a:p>
        </p:txBody>
      </p:sp>
    </p:spTree>
    <p:extLst>
      <p:ext uri="{BB962C8B-B14F-4D97-AF65-F5344CB8AC3E}">
        <p14:creationId xmlns:p14="http://schemas.microsoft.com/office/powerpoint/2010/main" val="80965840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C5C411-68D2-49BB-8C5A-F73A1D68D7FD}"/>
              </a:ext>
            </a:extLst>
          </p:cNvPr>
          <p:cNvSpPr>
            <a:spLocks noGrp="1"/>
          </p:cNvSpPr>
          <p:nvPr>
            <p:ph type="title"/>
          </p:nvPr>
        </p:nvSpPr>
        <p:spPr/>
        <p:txBody>
          <a:bodyPr/>
          <a:lstStyle/>
          <a:p>
            <a:r>
              <a:rPr lang="en-SE" b="1" dirty="0" err="1"/>
              <a:t>Vattenkraft</a:t>
            </a:r>
            <a:r>
              <a:rPr lang="en-SE" b="1" dirty="0"/>
              <a:t> </a:t>
            </a:r>
            <a:r>
              <a:rPr lang="en-SE" b="1" dirty="0" err="1"/>
              <a:t>jämfört</a:t>
            </a:r>
            <a:r>
              <a:rPr lang="en-SE" b="1" dirty="0"/>
              <a:t> </a:t>
            </a:r>
            <a:r>
              <a:rPr lang="en-SE" b="1"/>
              <a:t>med vindkraft 2021</a:t>
            </a:r>
            <a:endParaRPr lang="en-SE" b="1" dirty="0"/>
          </a:p>
        </p:txBody>
      </p:sp>
      <p:pic>
        <p:nvPicPr>
          <p:cNvPr id="5" name="Picture 4">
            <a:extLst>
              <a:ext uri="{FF2B5EF4-FFF2-40B4-BE49-F238E27FC236}">
                <a16:creationId xmlns:a16="http://schemas.microsoft.com/office/drawing/2014/main" id="{41696E7F-1C89-4287-837E-A8CBF0E8675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186236" y="1588440"/>
            <a:ext cx="6718931" cy="5040000"/>
          </a:xfrm>
          <a:prstGeom prst="rect">
            <a:avLst/>
          </a:prstGeom>
          <a:noFill/>
          <a:ln>
            <a:noFill/>
          </a:ln>
        </p:spPr>
      </p:pic>
      <p:sp>
        <p:nvSpPr>
          <p:cNvPr id="4" name="TextBox 3">
            <a:extLst>
              <a:ext uri="{FF2B5EF4-FFF2-40B4-BE49-F238E27FC236}">
                <a16:creationId xmlns:a16="http://schemas.microsoft.com/office/drawing/2014/main" id="{3028C7E3-A0BC-435D-9F4F-2B42DB9625F8}"/>
              </a:ext>
            </a:extLst>
          </p:cNvPr>
          <p:cNvSpPr txBox="1"/>
          <p:nvPr/>
        </p:nvSpPr>
        <p:spPr>
          <a:xfrm>
            <a:off x="2578669" y="6628440"/>
            <a:ext cx="8059918" cy="246221"/>
          </a:xfrm>
          <a:prstGeom prst="rect">
            <a:avLst/>
          </a:prstGeom>
          <a:noFill/>
        </p:spPr>
        <p:txBody>
          <a:bodyPr wrap="square" rtlCol="0">
            <a:spAutoFit/>
          </a:bodyPr>
          <a:lstStyle/>
          <a:p>
            <a:r>
              <a:rPr lang="en-GB" sz="1000" dirty="0"/>
              <a:t>*</a:t>
            </a:r>
            <a:r>
              <a:rPr lang="en-GB" sz="1000" dirty="0" err="1"/>
              <a:t>källa</a:t>
            </a:r>
            <a:r>
              <a:rPr lang="en-GB" sz="1000" dirty="0"/>
              <a:t> Peter Mellberg </a:t>
            </a:r>
            <a:r>
              <a:rPr lang="en-GB" sz="1000" dirty="0" err="1"/>
              <a:t>analys</a:t>
            </a:r>
            <a:r>
              <a:rPr lang="en-GB" sz="1000" dirty="0"/>
              <a:t> </a:t>
            </a:r>
            <a:r>
              <a:rPr lang="en-GB" sz="1000" dirty="0" err="1"/>
              <a:t>av</a:t>
            </a:r>
            <a:r>
              <a:rPr lang="en-GB" sz="1000" dirty="0"/>
              <a:t> SVK data </a:t>
            </a:r>
            <a:r>
              <a:rPr lang="en-GB" sz="1000" dirty="0" err="1"/>
              <a:t>för</a:t>
            </a:r>
            <a:r>
              <a:rPr lang="en-GB" sz="1000" dirty="0"/>
              <a:t> 2021</a:t>
            </a:r>
            <a:endParaRPr lang="en-SE" sz="1000" dirty="0"/>
          </a:p>
        </p:txBody>
      </p:sp>
      <p:sp>
        <p:nvSpPr>
          <p:cNvPr id="6" name="Rectangle 5">
            <a:extLst>
              <a:ext uri="{FF2B5EF4-FFF2-40B4-BE49-F238E27FC236}">
                <a16:creationId xmlns:a16="http://schemas.microsoft.com/office/drawing/2014/main" id="{9E641E66-2009-45C5-AC0C-35CAFB3D7830}"/>
              </a:ext>
            </a:extLst>
          </p:cNvPr>
          <p:cNvSpPr/>
          <p:nvPr/>
        </p:nvSpPr>
        <p:spPr>
          <a:xfrm>
            <a:off x="9039395" y="1588440"/>
            <a:ext cx="3152605" cy="246221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pPr marL="285750" indent="-285750">
              <a:buFont typeface="Arial" panose="020B0604020202020204" pitchFamily="34" charset="0"/>
              <a:buChar char="•"/>
            </a:pPr>
            <a:r>
              <a:rPr lang="en-GB" sz="1400" dirty="0" err="1"/>
              <a:t>Vattenkraften</a:t>
            </a:r>
            <a:r>
              <a:rPr lang="en-GB" sz="1400" dirty="0"/>
              <a:t> </a:t>
            </a:r>
            <a:r>
              <a:rPr lang="en-GB" sz="1400" dirty="0" err="1"/>
              <a:t>kompenserar</a:t>
            </a:r>
            <a:r>
              <a:rPr lang="en-GB" sz="1400" dirty="0"/>
              <a:t> </a:t>
            </a:r>
            <a:r>
              <a:rPr lang="en-GB" sz="1400" dirty="0" err="1"/>
              <a:t>på</a:t>
            </a:r>
            <a:r>
              <a:rPr lang="en-GB" sz="1400" dirty="0"/>
              <a:t> </a:t>
            </a:r>
            <a:r>
              <a:rPr lang="en-GB" sz="1400" dirty="0" err="1"/>
              <a:t>gränsen</a:t>
            </a:r>
            <a:r>
              <a:rPr lang="en-GB" sz="1400" dirty="0"/>
              <a:t> </a:t>
            </a:r>
            <a:r>
              <a:rPr lang="en-GB" sz="1400" dirty="0" err="1"/>
              <a:t>för</a:t>
            </a:r>
            <a:r>
              <a:rPr lang="en-GB" sz="1400" dirty="0"/>
              <a:t> sin </a:t>
            </a:r>
            <a:r>
              <a:rPr lang="en-GB" sz="1400" dirty="0" err="1"/>
              <a:t>förmåga</a:t>
            </a:r>
            <a:r>
              <a:rPr lang="en-GB" sz="1400" dirty="0"/>
              <a:t> </a:t>
            </a:r>
            <a:r>
              <a:rPr lang="en-GB" sz="1400" dirty="0" err="1"/>
              <a:t>och</a:t>
            </a:r>
            <a:r>
              <a:rPr lang="en-GB" sz="1400" dirty="0"/>
              <a:t> </a:t>
            </a:r>
            <a:r>
              <a:rPr lang="en-GB" sz="1400" dirty="0" err="1"/>
              <a:t>används</a:t>
            </a:r>
            <a:r>
              <a:rPr lang="en-GB" sz="1400" dirty="0"/>
              <a:t> nu </a:t>
            </a:r>
            <a:r>
              <a:rPr lang="en-GB" sz="1400" dirty="0" err="1"/>
              <a:t>på</a:t>
            </a:r>
            <a:r>
              <a:rPr lang="en-GB" sz="1400" dirty="0"/>
              <a:t> </a:t>
            </a:r>
            <a:r>
              <a:rPr lang="en-GB" sz="1400" dirty="0" err="1"/>
              <a:t>ett</a:t>
            </a:r>
            <a:r>
              <a:rPr lang="en-GB" sz="1400" dirty="0"/>
              <a:t> </a:t>
            </a:r>
            <a:r>
              <a:rPr lang="en-GB" sz="1400" dirty="0" err="1"/>
              <a:t>sätt</a:t>
            </a:r>
            <a:r>
              <a:rPr lang="en-GB" sz="1400" dirty="0"/>
              <a:t> den inte </a:t>
            </a:r>
            <a:r>
              <a:rPr lang="en-GB" sz="1400" dirty="0" err="1"/>
              <a:t>är</a:t>
            </a:r>
            <a:r>
              <a:rPr lang="en-GB" sz="1400" dirty="0"/>
              <a:t> </a:t>
            </a:r>
            <a:r>
              <a:rPr lang="en-GB" sz="1400" dirty="0" err="1"/>
              <a:t>byggd</a:t>
            </a:r>
            <a:r>
              <a:rPr lang="en-GB" sz="1400" dirty="0"/>
              <a:t> </a:t>
            </a:r>
            <a:r>
              <a:rPr lang="en-GB" sz="1400" dirty="0" err="1"/>
              <a:t>för</a:t>
            </a:r>
            <a:r>
              <a:rPr lang="en-GB" sz="1400" dirty="0"/>
              <a:t>.</a:t>
            </a:r>
          </a:p>
          <a:p>
            <a:pPr marL="285750" indent="-285750">
              <a:buFont typeface="Arial" panose="020B0604020202020204" pitchFamily="34" charset="0"/>
              <a:buChar char="•"/>
            </a:pPr>
            <a:r>
              <a:rPr lang="en-GB" sz="1400" dirty="0" err="1"/>
              <a:t>Vattenkraft</a:t>
            </a:r>
            <a:r>
              <a:rPr lang="en-GB" sz="1400" dirty="0"/>
              <a:t> </a:t>
            </a:r>
            <a:r>
              <a:rPr lang="en-GB" sz="1400" dirty="0" err="1"/>
              <a:t>kommer</a:t>
            </a:r>
            <a:r>
              <a:rPr lang="en-GB" sz="1400" dirty="0"/>
              <a:t> inte att </a:t>
            </a:r>
            <a:r>
              <a:rPr lang="en-GB" sz="1400" dirty="0" err="1"/>
              <a:t>byggas</a:t>
            </a:r>
            <a:r>
              <a:rPr lang="en-GB" sz="1400" dirty="0"/>
              <a:t> </a:t>
            </a:r>
            <a:r>
              <a:rPr lang="en-GB" sz="1400" dirty="0" err="1"/>
              <a:t>ut</a:t>
            </a:r>
            <a:r>
              <a:rPr lang="en-GB" sz="1400" dirty="0"/>
              <a:t> </a:t>
            </a:r>
            <a:r>
              <a:rPr lang="en-GB" sz="1400" dirty="0" err="1"/>
              <a:t>och</a:t>
            </a:r>
            <a:r>
              <a:rPr lang="en-GB" sz="1400" dirty="0"/>
              <a:t> </a:t>
            </a:r>
            <a:r>
              <a:rPr lang="en-GB" sz="1400" dirty="0" err="1"/>
              <a:t>kommer</a:t>
            </a:r>
            <a:r>
              <a:rPr lang="en-GB" sz="1400" dirty="0"/>
              <a:t> inte </a:t>
            </a:r>
            <a:r>
              <a:rPr lang="en-GB" sz="1400" dirty="0" err="1"/>
              <a:t>alls</a:t>
            </a:r>
            <a:r>
              <a:rPr lang="en-GB" sz="1400" dirty="0"/>
              <a:t> att </a:t>
            </a:r>
            <a:r>
              <a:rPr lang="en-GB" sz="1400" dirty="0" err="1"/>
              <a:t>räcka</a:t>
            </a:r>
            <a:r>
              <a:rPr lang="en-GB" sz="1400" dirty="0"/>
              <a:t> till </a:t>
            </a:r>
            <a:r>
              <a:rPr lang="en-GB" sz="1400" dirty="0" err="1"/>
              <a:t>för</a:t>
            </a:r>
            <a:r>
              <a:rPr lang="en-GB" sz="1400" dirty="0"/>
              <a:t> </a:t>
            </a:r>
            <a:r>
              <a:rPr lang="en-GB" sz="1400" dirty="0" err="1"/>
              <a:t>reglering</a:t>
            </a:r>
            <a:r>
              <a:rPr lang="en-GB" sz="1400" dirty="0"/>
              <a:t> </a:t>
            </a:r>
            <a:r>
              <a:rPr lang="en-GB" sz="1400" dirty="0" err="1"/>
              <a:t>när</a:t>
            </a:r>
            <a:r>
              <a:rPr lang="en-GB" sz="1400" dirty="0"/>
              <a:t> </a:t>
            </a:r>
            <a:r>
              <a:rPr lang="en-GB" sz="1400" dirty="0" err="1"/>
              <a:t>vår</a:t>
            </a:r>
            <a:r>
              <a:rPr lang="en-GB" sz="1400" dirty="0"/>
              <a:t> </a:t>
            </a:r>
            <a:r>
              <a:rPr lang="en-GB" sz="1400" dirty="0" err="1"/>
              <a:t>effekt</a:t>
            </a:r>
            <a:r>
              <a:rPr lang="en-GB" sz="1400" dirty="0"/>
              <a:t> </a:t>
            </a:r>
            <a:r>
              <a:rPr lang="en-GB" sz="1400" dirty="0" err="1"/>
              <a:t>konsumtion</a:t>
            </a:r>
            <a:r>
              <a:rPr lang="en-GB" sz="1400" dirty="0"/>
              <a:t> </a:t>
            </a:r>
            <a:r>
              <a:rPr lang="en-GB" sz="1400" dirty="0" err="1"/>
              <a:t>ökar</a:t>
            </a:r>
            <a:r>
              <a:rPr lang="en-GB" sz="1400" dirty="0"/>
              <a:t>.</a:t>
            </a:r>
          </a:p>
          <a:p>
            <a:pPr marL="285750" indent="-285750">
              <a:buFont typeface="Arial" panose="020B0604020202020204" pitchFamily="34" charset="0"/>
              <a:buChar char="•"/>
            </a:pPr>
            <a:r>
              <a:rPr lang="en-GB" sz="1400" dirty="0"/>
              <a:t>Den variation </a:t>
            </a:r>
            <a:r>
              <a:rPr lang="en-GB" sz="1400" dirty="0" err="1"/>
              <a:t>som</a:t>
            </a:r>
            <a:r>
              <a:rPr lang="en-GB" sz="1400" dirty="0"/>
              <a:t> </a:t>
            </a:r>
            <a:r>
              <a:rPr lang="en-GB" sz="1400" dirty="0" err="1"/>
              <a:t>vattenkraften</a:t>
            </a:r>
            <a:r>
              <a:rPr lang="en-GB" sz="1400" dirty="0"/>
              <a:t> nu </a:t>
            </a:r>
            <a:r>
              <a:rPr lang="en-GB" sz="1400" dirty="0" err="1"/>
              <a:t>utsätts</a:t>
            </a:r>
            <a:r>
              <a:rPr lang="en-GB" sz="1400" dirty="0"/>
              <a:t> </a:t>
            </a:r>
            <a:r>
              <a:rPr lang="en-GB" sz="1400" dirty="0" err="1"/>
              <a:t>för</a:t>
            </a:r>
            <a:r>
              <a:rPr lang="en-GB" sz="1400" dirty="0"/>
              <a:t> </a:t>
            </a:r>
            <a:r>
              <a:rPr lang="en-GB" sz="1400" dirty="0" err="1"/>
              <a:t>orsakar</a:t>
            </a:r>
            <a:r>
              <a:rPr lang="en-GB" sz="1400" dirty="0"/>
              <a:t> </a:t>
            </a:r>
            <a:r>
              <a:rPr lang="en-GB" sz="1400" dirty="0" err="1"/>
              <a:t>ökad</a:t>
            </a:r>
            <a:r>
              <a:rPr lang="en-GB" sz="1400" dirty="0"/>
              <a:t> erosion </a:t>
            </a:r>
            <a:r>
              <a:rPr lang="en-GB" sz="1400" dirty="0" err="1"/>
              <a:t>och</a:t>
            </a:r>
            <a:r>
              <a:rPr lang="en-GB" sz="1400" dirty="0"/>
              <a:t> </a:t>
            </a:r>
            <a:r>
              <a:rPr lang="en-GB" sz="1400" dirty="0" err="1"/>
              <a:t>störningar</a:t>
            </a:r>
            <a:r>
              <a:rPr lang="en-GB" sz="1400" dirty="0"/>
              <a:t> </a:t>
            </a:r>
            <a:r>
              <a:rPr lang="en-GB" sz="1400" dirty="0" err="1"/>
              <a:t>av</a:t>
            </a:r>
            <a:r>
              <a:rPr lang="en-GB" sz="1400" dirty="0"/>
              <a:t> det </a:t>
            </a:r>
            <a:r>
              <a:rPr lang="en-GB" sz="1400" dirty="0" err="1"/>
              <a:t>akvatiska</a:t>
            </a:r>
            <a:r>
              <a:rPr lang="en-GB" sz="1400" dirty="0"/>
              <a:t> </a:t>
            </a:r>
            <a:r>
              <a:rPr lang="en-GB" sz="1400" dirty="0" err="1"/>
              <a:t>livet</a:t>
            </a:r>
            <a:r>
              <a:rPr lang="en-GB" sz="1400" dirty="0"/>
              <a:t>.</a:t>
            </a:r>
          </a:p>
          <a:p>
            <a:pPr marL="285750" indent="-285750">
              <a:buFont typeface="Arial" panose="020B0604020202020204" pitchFamily="34" charset="0"/>
              <a:buChar char="•"/>
            </a:pPr>
            <a:endParaRPr lang="sv-SE" sz="1400" dirty="0"/>
          </a:p>
        </p:txBody>
      </p:sp>
    </p:spTree>
    <p:extLst>
      <p:ext uri="{BB962C8B-B14F-4D97-AF65-F5344CB8AC3E}">
        <p14:creationId xmlns:p14="http://schemas.microsoft.com/office/powerpoint/2010/main" val="32828031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C5C411-68D2-49BB-8C5A-F73A1D68D7FD}"/>
              </a:ext>
            </a:extLst>
          </p:cNvPr>
          <p:cNvSpPr>
            <a:spLocks noGrp="1"/>
          </p:cNvSpPr>
          <p:nvPr>
            <p:ph type="title"/>
          </p:nvPr>
        </p:nvSpPr>
        <p:spPr/>
        <p:txBody>
          <a:bodyPr>
            <a:normAutofit/>
          </a:bodyPr>
          <a:lstStyle/>
          <a:p>
            <a:r>
              <a:rPr lang="en-SE" b="1" dirty="0" err="1"/>
              <a:t>Vindkraftens</a:t>
            </a:r>
            <a:r>
              <a:rPr lang="en-SE" b="1" dirty="0"/>
              <a:t> </a:t>
            </a:r>
            <a:r>
              <a:rPr lang="en-SE" b="1" dirty="0" err="1"/>
              <a:t>prestanda</a:t>
            </a:r>
            <a:r>
              <a:rPr lang="en-SE" b="1" dirty="0"/>
              <a:t> 2021</a:t>
            </a:r>
            <a:br>
              <a:rPr lang="en-SE" b="1" dirty="0"/>
            </a:br>
            <a:r>
              <a:rPr lang="en-SE" sz="2200" dirty="0" err="1"/>
              <a:t>Medeleffekten</a:t>
            </a:r>
            <a:r>
              <a:rPr lang="en-SE" sz="2200" dirty="0"/>
              <a:t> 2021 var 3.1 GW av 10GW </a:t>
            </a:r>
            <a:r>
              <a:rPr lang="en-SE" sz="2200" dirty="0" err="1"/>
              <a:t>installerat</a:t>
            </a:r>
            <a:endParaRPr lang="en-SE" sz="2200" b="1" dirty="0"/>
          </a:p>
        </p:txBody>
      </p:sp>
      <p:sp>
        <p:nvSpPr>
          <p:cNvPr id="5" name="TextBox 4">
            <a:extLst>
              <a:ext uri="{FF2B5EF4-FFF2-40B4-BE49-F238E27FC236}">
                <a16:creationId xmlns:a16="http://schemas.microsoft.com/office/drawing/2014/main" id="{D106A4DA-347F-4D12-A926-FFA2B89301D8}"/>
              </a:ext>
            </a:extLst>
          </p:cNvPr>
          <p:cNvSpPr txBox="1"/>
          <p:nvPr/>
        </p:nvSpPr>
        <p:spPr>
          <a:xfrm>
            <a:off x="2578669" y="6628440"/>
            <a:ext cx="8059918" cy="246221"/>
          </a:xfrm>
          <a:prstGeom prst="rect">
            <a:avLst/>
          </a:prstGeom>
          <a:noFill/>
        </p:spPr>
        <p:txBody>
          <a:bodyPr wrap="square" rtlCol="0">
            <a:spAutoFit/>
          </a:bodyPr>
          <a:lstStyle/>
          <a:p>
            <a:r>
              <a:rPr lang="en-GB" sz="1000" dirty="0"/>
              <a:t>*</a:t>
            </a:r>
            <a:r>
              <a:rPr lang="en-GB" sz="1000" dirty="0" err="1"/>
              <a:t>källa</a:t>
            </a:r>
            <a:r>
              <a:rPr lang="en-GB" sz="1000" dirty="0"/>
              <a:t> Peter Mellberg </a:t>
            </a:r>
            <a:r>
              <a:rPr lang="en-GB" sz="1000" dirty="0" err="1"/>
              <a:t>analys</a:t>
            </a:r>
            <a:r>
              <a:rPr lang="en-GB" sz="1000" dirty="0"/>
              <a:t> </a:t>
            </a:r>
            <a:r>
              <a:rPr lang="en-GB" sz="1000" dirty="0" err="1"/>
              <a:t>av</a:t>
            </a:r>
            <a:r>
              <a:rPr lang="en-GB" sz="1000" dirty="0"/>
              <a:t> SVK data </a:t>
            </a:r>
            <a:r>
              <a:rPr lang="en-GB" sz="1000" dirty="0" err="1"/>
              <a:t>för</a:t>
            </a:r>
            <a:r>
              <a:rPr lang="en-GB" sz="1000" dirty="0"/>
              <a:t> 2021</a:t>
            </a:r>
            <a:endParaRPr lang="en-SE" sz="1000" dirty="0"/>
          </a:p>
        </p:txBody>
      </p:sp>
      <p:sp>
        <p:nvSpPr>
          <p:cNvPr id="6" name="Rectangle 5">
            <a:extLst>
              <a:ext uri="{FF2B5EF4-FFF2-40B4-BE49-F238E27FC236}">
                <a16:creationId xmlns:a16="http://schemas.microsoft.com/office/drawing/2014/main" id="{A687C1D1-0FC8-4A53-B265-08DC375D55C8}"/>
              </a:ext>
            </a:extLst>
          </p:cNvPr>
          <p:cNvSpPr/>
          <p:nvPr/>
        </p:nvSpPr>
        <p:spPr>
          <a:xfrm>
            <a:off x="923386" y="5063406"/>
            <a:ext cx="3476187" cy="52322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pPr marL="285750" indent="-285750">
              <a:buFont typeface="Arial" panose="020B0604020202020204" pitchFamily="34" charset="0"/>
              <a:buChar char="•"/>
            </a:pPr>
            <a:r>
              <a:rPr lang="en-SE" sz="1400" dirty="0" err="1"/>
              <a:t>Diagrammet</a:t>
            </a:r>
            <a:r>
              <a:rPr lang="en-SE" sz="1400" dirty="0"/>
              <a:t> </a:t>
            </a:r>
            <a:r>
              <a:rPr lang="en-SE" sz="1400" dirty="0" err="1"/>
              <a:t>visar</a:t>
            </a:r>
            <a:r>
              <a:rPr lang="en-SE" sz="1400" dirty="0"/>
              <a:t> </a:t>
            </a:r>
            <a:r>
              <a:rPr lang="en-SE" sz="1400" dirty="0" err="1"/>
              <a:t>hur</a:t>
            </a:r>
            <a:r>
              <a:rPr lang="en-SE" sz="1400" dirty="0"/>
              <a:t> </a:t>
            </a:r>
            <a:r>
              <a:rPr lang="en-SE" sz="1400" dirty="0" err="1"/>
              <a:t>många</a:t>
            </a:r>
            <a:r>
              <a:rPr lang="en-SE" sz="1400" dirty="0"/>
              <a:t> </a:t>
            </a:r>
            <a:r>
              <a:rPr lang="en-SE" sz="1400" dirty="0" err="1"/>
              <a:t>timmar</a:t>
            </a:r>
            <a:r>
              <a:rPr lang="en-SE" sz="1400" dirty="0"/>
              <a:t> en </a:t>
            </a:r>
            <a:r>
              <a:rPr lang="en-SE" sz="1400" dirty="0" err="1"/>
              <a:t>viss</a:t>
            </a:r>
            <a:r>
              <a:rPr lang="en-SE" sz="1400" dirty="0"/>
              <a:t> effekt </a:t>
            </a:r>
            <a:r>
              <a:rPr lang="en-SE" sz="1400" dirty="0" err="1"/>
              <a:t>producerades</a:t>
            </a:r>
            <a:r>
              <a:rPr lang="en-SE" sz="1400" dirty="0"/>
              <a:t>.</a:t>
            </a:r>
            <a:endParaRPr lang="sv-SE" sz="1400" dirty="0"/>
          </a:p>
        </p:txBody>
      </p:sp>
      <p:pic>
        <p:nvPicPr>
          <p:cNvPr id="7" name="Picture 6">
            <a:extLst>
              <a:ext uri="{FF2B5EF4-FFF2-40B4-BE49-F238E27FC236}">
                <a16:creationId xmlns:a16="http://schemas.microsoft.com/office/drawing/2014/main" id="{A7D070AD-1ED6-48FD-AD29-B62A625DCAD9}"/>
              </a:ext>
            </a:extLst>
          </p:cNvPr>
          <p:cNvPicPr>
            <a:picLocks noChangeAspect="1"/>
          </p:cNvPicPr>
          <p:nvPr/>
        </p:nvPicPr>
        <p:blipFill>
          <a:blip r:embed="rId3"/>
          <a:stretch>
            <a:fillRect/>
          </a:stretch>
        </p:blipFill>
        <p:spPr>
          <a:xfrm>
            <a:off x="5307070" y="1646208"/>
            <a:ext cx="4320000" cy="3240000"/>
          </a:xfrm>
          <a:prstGeom prst="rect">
            <a:avLst/>
          </a:prstGeom>
        </p:spPr>
      </p:pic>
      <p:pic>
        <p:nvPicPr>
          <p:cNvPr id="9" name="Picture 8">
            <a:extLst>
              <a:ext uri="{FF2B5EF4-FFF2-40B4-BE49-F238E27FC236}">
                <a16:creationId xmlns:a16="http://schemas.microsoft.com/office/drawing/2014/main" id="{97F62427-E11F-485A-BD5A-4FB8D25D746D}"/>
              </a:ext>
            </a:extLst>
          </p:cNvPr>
          <p:cNvPicPr>
            <a:picLocks noChangeAspect="1"/>
          </p:cNvPicPr>
          <p:nvPr/>
        </p:nvPicPr>
        <p:blipFill>
          <a:blip r:embed="rId4"/>
          <a:stretch>
            <a:fillRect/>
          </a:stretch>
        </p:blipFill>
        <p:spPr>
          <a:xfrm>
            <a:off x="923386" y="1646208"/>
            <a:ext cx="4320000" cy="3240000"/>
          </a:xfrm>
          <a:prstGeom prst="rect">
            <a:avLst/>
          </a:prstGeom>
        </p:spPr>
      </p:pic>
      <p:sp>
        <p:nvSpPr>
          <p:cNvPr id="10" name="Rectangle 9">
            <a:extLst>
              <a:ext uri="{FF2B5EF4-FFF2-40B4-BE49-F238E27FC236}">
                <a16:creationId xmlns:a16="http://schemas.microsoft.com/office/drawing/2014/main" id="{6418112F-D8E2-4808-AD04-7860986AD802}"/>
              </a:ext>
            </a:extLst>
          </p:cNvPr>
          <p:cNvSpPr/>
          <p:nvPr/>
        </p:nvSpPr>
        <p:spPr>
          <a:xfrm>
            <a:off x="5307070" y="5063406"/>
            <a:ext cx="3476187" cy="116955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pPr marL="285750" indent="-285750">
              <a:buFont typeface="Arial" panose="020B0604020202020204" pitchFamily="34" charset="0"/>
              <a:buChar char="•"/>
            </a:pPr>
            <a:r>
              <a:rPr lang="en-SE" sz="1400" dirty="0"/>
              <a:t>Samma data </a:t>
            </a:r>
            <a:r>
              <a:rPr lang="en-SE" sz="1400" dirty="0" err="1"/>
              <a:t>som</a:t>
            </a:r>
            <a:r>
              <a:rPr lang="en-SE" sz="1400" dirty="0"/>
              <a:t> till </a:t>
            </a:r>
            <a:r>
              <a:rPr lang="en-SE" sz="1400" dirty="0" err="1"/>
              <a:t>vänster</a:t>
            </a:r>
            <a:r>
              <a:rPr lang="en-SE" sz="1400" dirty="0"/>
              <a:t> men </a:t>
            </a:r>
            <a:r>
              <a:rPr lang="en-SE" sz="1400" dirty="0" err="1"/>
              <a:t>visat</a:t>
            </a:r>
            <a:r>
              <a:rPr lang="en-SE" sz="1400" dirty="0"/>
              <a:t> så att man ser </a:t>
            </a:r>
            <a:r>
              <a:rPr lang="en-SE" sz="1400" dirty="0" err="1"/>
              <a:t>hur</a:t>
            </a:r>
            <a:r>
              <a:rPr lang="en-SE" sz="1400" dirty="0"/>
              <a:t> stor del av </a:t>
            </a:r>
            <a:r>
              <a:rPr lang="en-SE" sz="1400" dirty="0" err="1"/>
              <a:t>året</a:t>
            </a:r>
            <a:r>
              <a:rPr lang="en-SE" sz="1400" dirty="0"/>
              <a:t> det </a:t>
            </a:r>
            <a:r>
              <a:rPr lang="en-SE" sz="1400" dirty="0" err="1"/>
              <a:t>producerades</a:t>
            </a:r>
            <a:r>
              <a:rPr lang="en-SE" sz="1400" dirty="0"/>
              <a:t> </a:t>
            </a:r>
            <a:r>
              <a:rPr lang="en-SE" sz="1400" dirty="0" err="1"/>
              <a:t>över</a:t>
            </a:r>
            <a:r>
              <a:rPr lang="en-SE" sz="1400" dirty="0"/>
              <a:t> en </a:t>
            </a:r>
            <a:r>
              <a:rPr lang="en-SE" sz="1400" dirty="0" err="1"/>
              <a:t>viss</a:t>
            </a:r>
            <a:r>
              <a:rPr lang="en-SE" sz="1400" dirty="0"/>
              <a:t> effekt.</a:t>
            </a:r>
          </a:p>
          <a:p>
            <a:pPr marL="285750" indent="-285750">
              <a:buFont typeface="Arial" panose="020B0604020202020204" pitchFamily="34" charset="0"/>
              <a:buChar char="•"/>
            </a:pPr>
            <a:r>
              <a:rPr lang="en-SE" sz="1400" dirty="0"/>
              <a:t>Den </a:t>
            </a:r>
            <a:r>
              <a:rPr lang="en-SE" sz="1400" dirty="0" err="1"/>
              <a:t>största</a:t>
            </a:r>
            <a:r>
              <a:rPr lang="en-SE" sz="1400" dirty="0"/>
              <a:t> </a:t>
            </a:r>
            <a:r>
              <a:rPr lang="en-SE" sz="1400" dirty="0" err="1"/>
              <a:t>delen</a:t>
            </a:r>
            <a:r>
              <a:rPr lang="en-SE" sz="1400" dirty="0"/>
              <a:t> av </a:t>
            </a:r>
            <a:r>
              <a:rPr lang="en-SE" sz="1400" dirty="0" err="1"/>
              <a:t>året</a:t>
            </a:r>
            <a:r>
              <a:rPr lang="en-SE" sz="1400" dirty="0"/>
              <a:t> var man </a:t>
            </a:r>
            <a:r>
              <a:rPr lang="en-SE" sz="1400" dirty="0" err="1"/>
              <a:t>således</a:t>
            </a:r>
            <a:r>
              <a:rPr lang="en-SE" sz="1400" dirty="0"/>
              <a:t> under halva </a:t>
            </a:r>
            <a:r>
              <a:rPr lang="en-SE" sz="1400" dirty="0" err="1"/>
              <a:t>effekten</a:t>
            </a:r>
            <a:r>
              <a:rPr lang="en-SE" sz="1400" dirty="0"/>
              <a:t>.</a:t>
            </a:r>
          </a:p>
        </p:txBody>
      </p:sp>
      <p:sp>
        <p:nvSpPr>
          <p:cNvPr id="8" name="Rectangle 7">
            <a:extLst>
              <a:ext uri="{FF2B5EF4-FFF2-40B4-BE49-F238E27FC236}">
                <a16:creationId xmlns:a16="http://schemas.microsoft.com/office/drawing/2014/main" id="{95073808-D5F2-6104-D4F2-95D0EB822872}"/>
              </a:ext>
            </a:extLst>
          </p:cNvPr>
          <p:cNvSpPr/>
          <p:nvPr/>
        </p:nvSpPr>
        <p:spPr>
          <a:xfrm>
            <a:off x="9728324" y="1763006"/>
            <a:ext cx="2358901" cy="181588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pPr marL="285750" indent="-285750">
              <a:buFont typeface="Arial" panose="020B0604020202020204" pitchFamily="34" charset="0"/>
              <a:buChar char="•"/>
            </a:pPr>
            <a:r>
              <a:rPr lang="en-SE" sz="1400" dirty="0" err="1"/>
              <a:t>Problemet</a:t>
            </a:r>
            <a:r>
              <a:rPr lang="en-SE" sz="1400" dirty="0"/>
              <a:t> </a:t>
            </a:r>
            <a:r>
              <a:rPr lang="en-SE" sz="1400" dirty="0" err="1"/>
              <a:t>här</a:t>
            </a:r>
            <a:r>
              <a:rPr lang="en-SE" sz="1400" dirty="0"/>
              <a:t> är att den </a:t>
            </a:r>
            <a:r>
              <a:rPr lang="en-SE" sz="1400" dirty="0" err="1"/>
              <a:t>säkert</a:t>
            </a:r>
            <a:r>
              <a:rPr lang="en-SE" sz="1400" dirty="0"/>
              <a:t> </a:t>
            </a:r>
            <a:r>
              <a:rPr lang="en-SE" sz="1400" dirty="0" err="1"/>
              <a:t>tillgängliga</a:t>
            </a:r>
            <a:r>
              <a:rPr lang="en-SE" sz="1400" dirty="0"/>
              <a:t> </a:t>
            </a:r>
            <a:r>
              <a:rPr lang="en-SE" sz="1400" dirty="0" err="1"/>
              <a:t>effekten</a:t>
            </a:r>
            <a:r>
              <a:rPr lang="en-SE" sz="1400" dirty="0"/>
              <a:t> man kan </a:t>
            </a:r>
            <a:r>
              <a:rPr lang="en-SE" sz="1400" dirty="0" err="1"/>
              <a:t>räkna</a:t>
            </a:r>
            <a:r>
              <a:rPr lang="en-SE" sz="1400" dirty="0"/>
              <a:t> med för </a:t>
            </a:r>
            <a:r>
              <a:rPr lang="en-SE" sz="1400" dirty="0" err="1"/>
              <a:t>dimensionering</a:t>
            </a:r>
            <a:r>
              <a:rPr lang="en-SE" sz="1400" dirty="0"/>
              <a:t> av </a:t>
            </a:r>
            <a:r>
              <a:rPr lang="en-SE" sz="1400" dirty="0" err="1"/>
              <a:t>systemet</a:t>
            </a:r>
            <a:r>
              <a:rPr lang="en-SE" sz="1400" dirty="0"/>
              <a:t> </a:t>
            </a:r>
            <a:r>
              <a:rPr lang="en-SE" sz="1400" dirty="0" err="1"/>
              <a:t>inkl</a:t>
            </a:r>
            <a:r>
              <a:rPr lang="en-SE" sz="1400" dirty="0"/>
              <a:t> N-1 </a:t>
            </a:r>
            <a:r>
              <a:rPr lang="en-SE" sz="1400" dirty="0" err="1"/>
              <a:t>kriteriet</a:t>
            </a:r>
            <a:r>
              <a:rPr lang="en-SE" sz="1400" dirty="0"/>
              <a:t> är </a:t>
            </a:r>
            <a:r>
              <a:rPr lang="en-SE" sz="1400" dirty="0" err="1"/>
              <a:t>väldigt</a:t>
            </a:r>
            <a:r>
              <a:rPr lang="en-SE" sz="1400" dirty="0"/>
              <a:t> mycket </a:t>
            </a:r>
            <a:r>
              <a:rPr lang="en-SE" sz="1400" dirty="0" err="1"/>
              <a:t>mindre</a:t>
            </a:r>
            <a:r>
              <a:rPr lang="en-SE" sz="1400" dirty="0"/>
              <a:t> än den </a:t>
            </a:r>
            <a:r>
              <a:rPr lang="en-SE" sz="1400" dirty="0" err="1"/>
              <a:t>totala</a:t>
            </a:r>
            <a:r>
              <a:rPr lang="en-SE" sz="1400" dirty="0"/>
              <a:t> </a:t>
            </a:r>
            <a:r>
              <a:rPr lang="en-SE" sz="1400" dirty="0" err="1"/>
              <a:t>installerade</a:t>
            </a:r>
            <a:r>
              <a:rPr lang="en-SE" sz="1400" dirty="0"/>
              <a:t> </a:t>
            </a:r>
            <a:r>
              <a:rPr lang="en-SE" sz="1400" dirty="0" err="1"/>
              <a:t>effekten</a:t>
            </a:r>
            <a:r>
              <a:rPr lang="en-SE" sz="1400" dirty="0"/>
              <a:t>.</a:t>
            </a:r>
          </a:p>
        </p:txBody>
      </p:sp>
    </p:spTree>
    <p:extLst>
      <p:ext uri="{BB962C8B-B14F-4D97-AF65-F5344CB8AC3E}">
        <p14:creationId xmlns:p14="http://schemas.microsoft.com/office/powerpoint/2010/main" val="177056133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84A070-4D81-4A04-9947-B6FD7AAAA4F7}"/>
              </a:ext>
            </a:extLst>
          </p:cNvPr>
          <p:cNvSpPr>
            <a:spLocks noGrp="1"/>
          </p:cNvSpPr>
          <p:nvPr>
            <p:ph type="title"/>
          </p:nvPr>
        </p:nvSpPr>
        <p:spPr/>
        <p:txBody>
          <a:bodyPr>
            <a:normAutofit/>
          </a:bodyPr>
          <a:lstStyle/>
          <a:p>
            <a:r>
              <a:rPr lang="en-SE" b="1" dirty="0" err="1"/>
              <a:t>Säkert</a:t>
            </a:r>
            <a:r>
              <a:rPr lang="en-SE" b="1" dirty="0"/>
              <a:t> </a:t>
            </a:r>
            <a:r>
              <a:rPr lang="en-SE" b="1" dirty="0" err="1"/>
              <a:t>tillgänglig</a:t>
            </a:r>
            <a:r>
              <a:rPr lang="en-SE" b="1" dirty="0"/>
              <a:t> effekt</a:t>
            </a:r>
            <a:br>
              <a:rPr lang="en-SE" sz="3000" b="1" dirty="0"/>
            </a:br>
            <a:r>
              <a:rPr lang="sv-SE" sz="2000" b="1" dirty="0"/>
              <a:t>Scenario 2050 Energiutskottet (från 2011, Effektbalansen i Sverige kalla dagar)</a:t>
            </a:r>
          </a:p>
        </p:txBody>
      </p:sp>
      <p:pic>
        <p:nvPicPr>
          <p:cNvPr id="5" name="Picture 4">
            <a:extLst>
              <a:ext uri="{FF2B5EF4-FFF2-40B4-BE49-F238E27FC236}">
                <a16:creationId xmlns:a16="http://schemas.microsoft.com/office/drawing/2014/main" id="{E52559C9-6AB7-4538-9E3C-DE7B8CCF4F25}"/>
              </a:ext>
            </a:extLst>
          </p:cNvPr>
          <p:cNvPicPr>
            <a:picLocks noChangeAspect="1"/>
          </p:cNvPicPr>
          <p:nvPr/>
        </p:nvPicPr>
        <p:blipFill rotWithShape="1">
          <a:blip r:embed="rId3"/>
          <a:srcRect b="15774"/>
          <a:stretch/>
        </p:blipFill>
        <p:spPr>
          <a:xfrm>
            <a:off x="792644" y="1469413"/>
            <a:ext cx="8010525" cy="4476603"/>
          </a:xfrm>
          <a:prstGeom prst="rect">
            <a:avLst/>
          </a:prstGeom>
        </p:spPr>
      </p:pic>
      <p:sp>
        <p:nvSpPr>
          <p:cNvPr id="3" name="Rectangle 2">
            <a:extLst>
              <a:ext uri="{FF2B5EF4-FFF2-40B4-BE49-F238E27FC236}">
                <a16:creationId xmlns:a16="http://schemas.microsoft.com/office/drawing/2014/main" id="{A2A3FEB4-49F0-47BD-93BC-0EEC1C5C501F}"/>
              </a:ext>
            </a:extLst>
          </p:cNvPr>
          <p:cNvSpPr/>
          <p:nvPr/>
        </p:nvSpPr>
        <p:spPr>
          <a:xfrm>
            <a:off x="8932327" y="4053525"/>
            <a:ext cx="3210040" cy="132556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SE" sz="1400" dirty="0"/>
              <a:t>31GW kan nu </a:t>
            </a:r>
            <a:r>
              <a:rPr lang="en-SE" sz="1400" dirty="0" err="1"/>
              <a:t>spås</a:t>
            </a:r>
            <a:r>
              <a:rPr lang="en-SE" sz="1400" dirty="0"/>
              <a:t> </a:t>
            </a:r>
            <a:r>
              <a:rPr lang="en-SE" sz="1400" dirty="0" err="1"/>
              <a:t>bli</a:t>
            </a:r>
            <a:r>
              <a:rPr lang="en-SE" sz="1400" dirty="0"/>
              <a:t> 45</a:t>
            </a:r>
            <a:r>
              <a:rPr lang="en-GB" sz="1400" dirty="0"/>
              <a:t>-5</a:t>
            </a:r>
            <a:r>
              <a:rPr lang="en-SE" sz="1400" dirty="0"/>
              <a:t>0GW </a:t>
            </a:r>
            <a:r>
              <a:rPr lang="en-SE" sz="1400" dirty="0" err="1"/>
              <a:t>eller</a:t>
            </a:r>
            <a:r>
              <a:rPr lang="en-SE" sz="1400" dirty="0"/>
              <a:t> mer</a:t>
            </a:r>
            <a:r>
              <a:rPr lang="en-GB" sz="1400" dirty="0"/>
              <a:t>.</a:t>
            </a:r>
            <a:endParaRPr lang="en-SE" sz="1400" dirty="0"/>
          </a:p>
          <a:p>
            <a:pPr marL="285750" indent="-285750">
              <a:buFont typeface="Arial" panose="020B0604020202020204" pitchFamily="34" charset="0"/>
              <a:buChar char="•"/>
            </a:pPr>
            <a:r>
              <a:rPr lang="en-SE" sz="1400" dirty="0"/>
              <a:t>M</a:t>
            </a:r>
            <a:r>
              <a:rPr lang="en-GB" sz="1400" dirty="0"/>
              <a:t>e</a:t>
            </a:r>
            <a:r>
              <a:rPr lang="en-SE" sz="1400" dirty="0"/>
              <a:t>d bara vindkraft </a:t>
            </a:r>
            <a:r>
              <a:rPr lang="en-SE" sz="1400" dirty="0" err="1"/>
              <a:t>krävs</a:t>
            </a:r>
            <a:r>
              <a:rPr lang="en-SE" sz="1400" dirty="0"/>
              <a:t> då 500-550 GW </a:t>
            </a:r>
            <a:r>
              <a:rPr lang="en-SE" sz="1400" dirty="0" err="1"/>
              <a:t>installerad</a:t>
            </a:r>
            <a:r>
              <a:rPr lang="en-SE" sz="1400" dirty="0"/>
              <a:t> effekt</a:t>
            </a:r>
            <a:r>
              <a:rPr lang="en-GB" sz="1400" dirty="0"/>
              <a:t>.</a:t>
            </a:r>
            <a:endParaRPr lang="en-SE" sz="1400" dirty="0"/>
          </a:p>
          <a:p>
            <a:pPr marL="285750" indent="-285750">
              <a:buFont typeface="Arial" panose="020B0604020202020204" pitchFamily="34" charset="0"/>
              <a:buChar char="•"/>
            </a:pPr>
            <a:r>
              <a:rPr lang="en-SE" sz="1400" dirty="0"/>
              <a:t>Ca 40000-100000 vindkraftverk </a:t>
            </a:r>
          </a:p>
          <a:p>
            <a:pPr marL="285750" indent="-285750">
              <a:buFont typeface="Arial" panose="020B0604020202020204" pitchFamily="34" charset="0"/>
              <a:buChar char="•"/>
            </a:pPr>
            <a:r>
              <a:rPr lang="en-GB" sz="1400" dirty="0"/>
              <a:t>2021</a:t>
            </a:r>
            <a:r>
              <a:rPr lang="en-SE" sz="1400" dirty="0"/>
              <a:t> ca 4400 </a:t>
            </a:r>
            <a:r>
              <a:rPr lang="en-SE" sz="1400" dirty="0" err="1"/>
              <a:t>installerade</a:t>
            </a:r>
            <a:r>
              <a:rPr lang="en-GB" sz="1400" dirty="0"/>
              <a:t>.</a:t>
            </a:r>
            <a:endParaRPr lang="sv-SE" sz="1400" dirty="0"/>
          </a:p>
        </p:txBody>
      </p:sp>
      <p:sp>
        <p:nvSpPr>
          <p:cNvPr id="4" name="TextBox 3">
            <a:extLst>
              <a:ext uri="{FF2B5EF4-FFF2-40B4-BE49-F238E27FC236}">
                <a16:creationId xmlns:a16="http://schemas.microsoft.com/office/drawing/2014/main" id="{E01838DA-6A53-4DF3-8EB9-C9A42D08CE79}"/>
              </a:ext>
            </a:extLst>
          </p:cNvPr>
          <p:cNvSpPr txBox="1"/>
          <p:nvPr/>
        </p:nvSpPr>
        <p:spPr>
          <a:xfrm>
            <a:off x="4988868" y="3055235"/>
            <a:ext cx="405353" cy="307777"/>
          </a:xfrm>
          <a:prstGeom prst="rect">
            <a:avLst/>
          </a:prstGeom>
          <a:solidFill>
            <a:schemeClr val="bg1">
              <a:lumMod val="75000"/>
            </a:schemeClr>
          </a:solidFill>
        </p:spPr>
        <p:txBody>
          <a:bodyPr wrap="square" rtlCol="0">
            <a:spAutoFit/>
          </a:bodyPr>
          <a:lstStyle/>
          <a:p>
            <a:r>
              <a:rPr lang="en-SE" sz="1400" b="1" dirty="0"/>
              <a:t>9%</a:t>
            </a:r>
          </a:p>
        </p:txBody>
      </p:sp>
      <p:sp>
        <p:nvSpPr>
          <p:cNvPr id="8" name="Arrow: Down 7">
            <a:extLst>
              <a:ext uri="{FF2B5EF4-FFF2-40B4-BE49-F238E27FC236}">
                <a16:creationId xmlns:a16="http://schemas.microsoft.com/office/drawing/2014/main" id="{9F22CB14-856D-421F-BF32-D978E57C33D2}"/>
              </a:ext>
            </a:extLst>
          </p:cNvPr>
          <p:cNvSpPr/>
          <p:nvPr/>
        </p:nvSpPr>
        <p:spPr>
          <a:xfrm rot="5082695" flipH="1">
            <a:off x="7102129" y="1240204"/>
            <a:ext cx="69728" cy="358434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SE"/>
          </a:p>
        </p:txBody>
      </p:sp>
      <p:sp>
        <p:nvSpPr>
          <p:cNvPr id="6" name="Arrow: Right 5">
            <a:extLst>
              <a:ext uri="{FF2B5EF4-FFF2-40B4-BE49-F238E27FC236}">
                <a16:creationId xmlns:a16="http://schemas.microsoft.com/office/drawing/2014/main" id="{F9E9DAD7-3D7F-47A4-956E-4AFDC72292A9}"/>
              </a:ext>
            </a:extLst>
          </p:cNvPr>
          <p:cNvSpPr/>
          <p:nvPr/>
        </p:nvSpPr>
        <p:spPr>
          <a:xfrm rot="1225216">
            <a:off x="4106420" y="3478472"/>
            <a:ext cx="2070723" cy="9217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SE"/>
          </a:p>
        </p:txBody>
      </p:sp>
      <p:sp>
        <p:nvSpPr>
          <p:cNvPr id="7" name="Rectangle 6">
            <a:extLst>
              <a:ext uri="{FF2B5EF4-FFF2-40B4-BE49-F238E27FC236}">
                <a16:creationId xmlns:a16="http://schemas.microsoft.com/office/drawing/2014/main" id="{AF606DAB-E3F0-4EC5-B02E-F2F19C0A8D60}"/>
              </a:ext>
            </a:extLst>
          </p:cNvPr>
          <p:cNvSpPr/>
          <p:nvPr/>
        </p:nvSpPr>
        <p:spPr>
          <a:xfrm>
            <a:off x="8932327" y="2603425"/>
            <a:ext cx="2155089" cy="132556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SE" sz="1400" dirty="0"/>
              <a:t>Eftersom man inte kan </a:t>
            </a:r>
            <a:r>
              <a:rPr lang="en-SE" sz="1400" dirty="0" err="1"/>
              <a:t>prata</a:t>
            </a:r>
            <a:r>
              <a:rPr lang="en-SE" sz="1400" dirty="0"/>
              <a:t> om </a:t>
            </a:r>
            <a:r>
              <a:rPr lang="en-SE" sz="1400" dirty="0" err="1"/>
              <a:t>energi</a:t>
            </a:r>
            <a:r>
              <a:rPr lang="en-SE" sz="1400" dirty="0"/>
              <a:t>  när man </a:t>
            </a:r>
            <a:r>
              <a:rPr lang="en-SE" sz="1400" dirty="0" err="1"/>
              <a:t>dimensionerar</a:t>
            </a:r>
            <a:r>
              <a:rPr lang="en-SE" sz="1400" dirty="0"/>
              <a:t> systemet är det den </a:t>
            </a:r>
            <a:r>
              <a:rPr lang="en-SE" sz="1400" dirty="0" err="1"/>
              <a:t>säkert</a:t>
            </a:r>
            <a:r>
              <a:rPr lang="en-SE" sz="1400" dirty="0"/>
              <a:t> </a:t>
            </a:r>
            <a:r>
              <a:rPr lang="en-SE" sz="1400" dirty="0" err="1"/>
              <a:t>tillgängliga</a:t>
            </a:r>
            <a:r>
              <a:rPr lang="en-SE" sz="1400" dirty="0"/>
              <a:t> </a:t>
            </a:r>
            <a:r>
              <a:rPr lang="en-SE" sz="1400" dirty="0" err="1"/>
              <a:t>effekten</a:t>
            </a:r>
            <a:r>
              <a:rPr lang="en-SE" sz="1400" dirty="0"/>
              <a:t> </a:t>
            </a:r>
            <a:r>
              <a:rPr lang="en-SE" sz="1400" dirty="0" err="1"/>
              <a:t>som</a:t>
            </a:r>
            <a:r>
              <a:rPr lang="en-SE" sz="1400" dirty="0"/>
              <a:t> måste </a:t>
            </a:r>
            <a:r>
              <a:rPr lang="en-SE" sz="1400" dirty="0" err="1"/>
              <a:t>användas</a:t>
            </a:r>
            <a:r>
              <a:rPr lang="en-GB" sz="1400" dirty="0"/>
              <a:t>.</a:t>
            </a:r>
            <a:endParaRPr lang="sv-SE" sz="1400" dirty="0"/>
          </a:p>
        </p:txBody>
      </p:sp>
      <p:sp>
        <p:nvSpPr>
          <p:cNvPr id="9" name="TextBox 8">
            <a:extLst>
              <a:ext uri="{FF2B5EF4-FFF2-40B4-BE49-F238E27FC236}">
                <a16:creationId xmlns:a16="http://schemas.microsoft.com/office/drawing/2014/main" id="{0381E059-8158-4B5E-A723-B197A1E4BD9B}"/>
              </a:ext>
            </a:extLst>
          </p:cNvPr>
          <p:cNvSpPr txBox="1"/>
          <p:nvPr/>
        </p:nvSpPr>
        <p:spPr>
          <a:xfrm>
            <a:off x="7456742" y="3092736"/>
            <a:ext cx="829733" cy="369332"/>
          </a:xfrm>
          <a:prstGeom prst="rect">
            <a:avLst/>
          </a:prstGeom>
          <a:solidFill>
            <a:srgbClr val="FFC000"/>
          </a:solidFill>
        </p:spPr>
        <p:txBody>
          <a:bodyPr wrap="square" rtlCol="0">
            <a:spAutoFit/>
          </a:bodyPr>
          <a:lstStyle/>
          <a:p>
            <a:r>
              <a:rPr lang="en-SE" dirty="0"/>
              <a:t>31GW</a:t>
            </a:r>
          </a:p>
        </p:txBody>
      </p:sp>
    </p:spTree>
    <p:extLst>
      <p:ext uri="{BB962C8B-B14F-4D97-AF65-F5344CB8AC3E}">
        <p14:creationId xmlns:p14="http://schemas.microsoft.com/office/powerpoint/2010/main" val="278202850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F87DE1-5151-42FE-9A85-41E0A6B019E7}"/>
              </a:ext>
            </a:extLst>
          </p:cNvPr>
          <p:cNvSpPr>
            <a:spLocks noGrp="1"/>
          </p:cNvSpPr>
          <p:nvPr>
            <p:ph type="title"/>
          </p:nvPr>
        </p:nvSpPr>
        <p:spPr/>
        <p:txBody>
          <a:bodyPr>
            <a:normAutofit/>
          </a:bodyPr>
          <a:lstStyle/>
          <a:p>
            <a:r>
              <a:rPr lang="en-GB" sz="4000" b="1" dirty="0" err="1"/>
              <a:t>Vad</a:t>
            </a:r>
            <a:r>
              <a:rPr lang="en-GB" sz="4000" b="1" dirty="0"/>
              <a:t> blir </a:t>
            </a:r>
            <a:r>
              <a:rPr lang="en-GB" sz="4000" b="1" dirty="0" err="1"/>
              <a:t>resultatet</a:t>
            </a:r>
            <a:r>
              <a:rPr lang="en-GB" sz="4000" b="1" dirty="0"/>
              <a:t>?</a:t>
            </a:r>
            <a:endParaRPr lang="sv-SE" sz="4000" b="1" dirty="0"/>
          </a:p>
        </p:txBody>
      </p:sp>
      <p:sp>
        <p:nvSpPr>
          <p:cNvPr id="4" name="Content Placeholder 3">
            <a:extLst>
              <a:ext uri="{FF2B5EF4-FFF2-40B4-BE49-F238E27FC236}">
                <a16:creationId xmlns:a16="http://schemas.microsoft.com/office/drawing/2014/main" id="{39284DEE-6965-48A2-AB52-9BD278A305C6}"/>
              </a:ext>
            </a:extLst>
          </p:cNvPr>
          <p:cNvSpPr>
            <a:spLocks noGrp="1"/>
          </p:cNvSpPr>
          <p:nvPr>
            <p:ph idx="1"/>
          </p:nvPr>
        </p:nvSpPr>
        <p:spPr>
          <a:xfrm>
            <a:off x="838200" y="1548267"/>
            <a:ext cx="10725900" cy="1489689"/>
          </a:xfrm>
        </p:spPr>
        <p:txBody>
          <a:bodyPr>
            <a:noAutofit/>
          </a:bodyPr>
          <a:lstStyle/>
          <a:p>
            <a:r>
              <a:rPr lang="en-GB" sz="2000" dirty="0" err="1"/>
              <a:t>Eftersom</a:t>
            </a:r>
            <a:r>
              <a:rPr lang="en-GB" sz="2000" dirty="0"/>
              <a:t> man måste </a:t>
            </a:r>
            <a:r>
              <a:rPr lang="en-GB" sz="2000" dirty="0" err="1"/>
              <a:t>kompensera</a:t>
            </a:r>
            <a:r>
              <a:rPr lang="en-GB" sz="2000" dirty="0"/>
              <a:t> </a:t>
            </a:r>
            <a:r>
              <a:rPr lang="en-GB" sz="2000" dirty="0" err="1"/>
              <a:t>effekt</a:t>
            </a:r>
            <a:r>
              <a:rPr lang="en-GB" sz="2000" dirty="0"/>
              <a:t> </a:t>
            </a:r>
            <a:r>
              <a:rPr lang="en-GB" sz="2000" dirty="0" err="1"/>
              <a:t>ögonblickligt</a:t>
            </a:r>
            <a:r>
              <a:rPr lang="en-GB" sz="2000" dirty="0"/>
              <a:t> </a:t>
            </a:r>
            <a:r>
              <a:rPr lang="en-GB" sz="2000" dirty="0" err="1"/>
              <a:t>och</a:t>
            </a:r>
            <a:r>
              <a:rPr lang="en-GB" sz="2000" dirty="0"/>
              <a:t> </a:t>
            </a:r>
            <a:r>
              <a:rPr lang="en-GB" sz="2000" dirty="0" err="1"/>
              <a:t>kärnkraft</a:t>
            </a:r>
            <a:r>
              <a:rPr lang="en-GB" sz="2000" dirty="0"/>
              <a:t> </a:t>
            </a:r>
            <a:r>
              <a:rPr lang="en-GB" sz="2000" dirty="0" err="1"/>
              <a:t>och</a:t>
            </a:r>
            <a:r>
              <a:rPr lang="en-GB" sz="2000" dirty="0"/>
              <a:t> </a:t>
            </a:r>
            <a:r>
              <a:rPr lang="en-GB" sz="2000" dirty="0" err="1"/>
              <a:t>vattenkraft</a:t>
            </a:r>
            <a:r>
              <a:rPr lang="en-GB" sz="2000" dirty="0"/>
              <a:t> inte </a:t>
            </a:r>
            <a:r>
              <a:rPr lang="en-GB" sz="2000" dirty="0" err="1"/>
              <a:t>räcker</a:t>
            </a:r>
            <a:r>
              <a:rPr lang="en-GB" sz="2000" dirty="0"/>
              <a:t> till </a:t>
            </a:r>
            <a:r>
              <a:rPr lang="en-GB" sz="2000" dirty="0" err="1"/>
              <a:t>så</a:t>
            </a:r>
            <a:r>
              <a:rPr lang="en-GB" sz="2000" dirty="0"/>
              <a:t> </a:t>
            </a:r>
            <a:r>
              <a:rPr lang="en-GB" sz="2000" dirty="0" err="1"/>
              <a:t>finns</a:t>
            </a:r>
            <a:r>
              <a:rPr lang="en-GB" sz="2000" dirty="0"/>
              <a:t> i </a:t>
            </a:r>
            <a:r>
              <a:rPr lang="en-GB" sz="2000" dirty="0" err="1"/>
              <a:t>princip</a:t>
            </a:r>
            <a:r>
              <a:rPr lang="en-GB" sz="2000" dirty="0"/>
              <a:t> bara </a:t>
            </a:r>
            <a:r>
              <a:rPr lang="en-GB" sz="2000" dirty="0" err="1"/>
              <a:t>fossila</a:t>
            </a:r>
            <a:r>
              <a:rPr lang="en-GB" sz="2000" dirty="0"/>
              <a:t> </a:t>
            </a:r>
            <a:r>
              <a:rPr lang="en-GB" sz="2000" dirty="0" err="1"/>
              <a:t>lösningar</a:t>
            </a:r>
            <a:r>
              <a:rPr lang="en-GB" sz="2000" dirty="0"/>
              <a:t> </a:t>
            </a:r>
            <a:r>
              <a:rPr lang="en-GB" sz="2000" dirty="0" err="1"/>
              <a:t>kvar</a:t>
            </a:r>
            <a:r>
              <a:rPr lang="en-GB" sz="2000" dirty="0"/>
              <a:t> </a:t>
            </a:r>
            <a:r>
              <a:rPr lang="en-GB" sz="2000" dirty="0" err="1"/>
              <a:t>som</a:t>
            </a:r>
            <a:r>
              <a:rPr lang="en-GB" sz="2000" dirty="0"/>
              <a:t> backup.</a:t>
            </a:r>
          </a:p>
          <a:p>
            <a:r>
              <a:rPr lang="en-GB" sz="2000" dirty="0"/>
              <a:t>Med den </a:t>
            </a:r>
            <a:r>
              <a:rPr lang="en-GB" sz="2000" dirty="0" err="1"/>
              <a:t>marginalprissättning</a:t>
            </a:r>
            <a:r>
              <a:rPr lang="en-GB" sz="2000" dirty="0"/>
              <a:t> </a:t>
            </a:r>
            <a:r>
              <a:rPr lang="en-GB" sz="2000" dirty="0" err="1"/>
              <a:t>som</a:t>
            </a:r>
            <a:r>
              <a:rPr lang="en-GB" sz="2000" dirty="0"/>
              <a:t> </a:t>
            </a:r>
            <a:r>
              <a:rPr lang="en-GB" sz="2000" dirty="0" err="1"/>
              <a:t>används</a:t>
            </a:r>
            <a:r>
              <a:rPr lang="en-GB" sz="2000" dirty="0"/>
              <a:t> </a:t>
            </a:r>
            <a:r>
              <a:rPr lang="en-GB" sz="2000" dirty="0" err="1"/>
              <a:t>är</a:t>
            </a:r>
            <a:r>
              <a:rPr lang="en-GB" sz="2000" dirty="0"/>
              <a:t> det den </a:t>
            </a:r>
            <a:r>
              <a:rPr lang="en-GB" sz="2000" dirty="0" err="1"/>
              <a:t>dyraste</a:t>
            </a:r>
            <a:r>
              <a:rPr lang="en-GB" sz="2000" dirty="0"/>
              <a:t> kWh i </a:t>
            </a:r>
            <a:r>
              <a:rPr lang="en-GB" sz="2000" dirty="0" err="1"/>
              <a:t>området</a:t>
            </a:r>
            <a:r>
              <a:rPr lang="en-GB" sz="2000" dirty="0"/>
              <a:t> </a:t>
            </a:r>
            <a:r>
              <a:rPr lang="en-GB" sz="2000" dirty="0" err="1"/>
              <a:t>som</a:t>
            </a:r>
            <a:r>
              <a:rPr lang="en-GB" sz="2000" dirty="0"/>
              <a:t> </a:t>
            </a:r>
            <a:r>
              <a:rPr lang="en-GB" sz="2000" dirty="0" err="1"/>
              <a:t>sätter</a:t>
            </a:r>
            <a:r>
              <a:rPr lang="en-GB" sz="2000" dirty="0"/>
              <a:t> </a:t>
            </a:r>
            <a:r>
              <a:rPr lang="en-GB" sz="2000" dirty="0" err="1"/>
              <a:t>priset</a:t>
            </a:r>
            <a:r>
              <a:rPr lang="en-GB" sz="2000" dirty="0"/>
              <a:t>.</a:t>
            </a:r>
          </a:p>
          <a:p>
            <a:r>
              <a:rPr lang="en-GB" sz="2000" dirty="0" err="1"/>
              <a:t>Eftersom</a:t>
            </a:r>
            <a:r>
              <a:rPr lang="en-GB" sz="2000" dirty="0"/>
              <a:t> </a:t>
            </a:r>
            <a:r>
              <a:rPr lang="en-GB" sz="2000" dirty="0" err="1"/>
              <a:t>fossilt</a:t>
            </a:r>
            <a:r>
              <a:rPr lang="en-GB" sz="2000" dirty="0"/>
              <a:t> </a:t>
            </a:r>
            <a:r>
              <a:rPr lang="en-GB" sz="2000" dirty="0" err="1"/>
              <a:t>är</a:t>
            </a:r>
            <a:r>
              <a:rPr lang="en-GB" sz="2000" dirty="0"/>
              <a:t> </a:t>
            </a:r>
            <a:r>
              <a:rPr lang="en-GB" sz="2000" dirty="0" err="1"/>
              <a:t>dyrt</a:t>
            </a:r>
            <a:r>
              <a:rPr lang="en-GB" sz="2000" dirty="0"/>
              <a:t> </a:t>
            </a:r>
            <a:r>
              <a:rPr lang="en-GB" sz="2000" dirty="0" err="1"/>
              <a:t>och</a:t>
            </a:r>
            <a:r>
              <a:rPr lang="en-GB" sz="2000" dirty="0"/>
              <a:t> </a:t>
            </a:r>
            <a:r>
              <a:rPr lang="en-GB" sz="2000" dirty="0" err="1"/>
              <a:t>kräver</a:t>
            </a:r>
            <a:r>
              <a:rPr lang="en-GB" sz="2000" dirty="0"/>
              <a:t> </a:t>
            </a:r>
            <a:r>
              <a:rPr lang="en-GB" sz="2000" dirty="0" err="1"/>
              <a:t>utsläppsrätter</a:t>
            </a:r>
            <a:r>
              <a:rPr lang="en-GB" sz="2000" dirty="0"/>
              <a:t> etc </a:t>
            </a:r>
            <a:r>
              <a:rPr lang="en-GB" sz="2000" dirty="0" err="1"/>
              <a:t>så</a:t>
            </a:r>
            <a:r>
              <a:rPr lang="en-GB" sz="2000" dirty="0"/>
              <a:t> </a:t>
            </a:r>
            <a:r>
              <a:rPr lang="en-GB" sz="2000" dirty="0" err="1"/>
              <a:t>går</a:t>
            </a:r>
            <a:r>
              <a:rPr lang="en-GB" sz="2000" dirty="0"/>
              <a:t> </a:t>
            </a:r>
            <a:r>
              <a:rPr lang="en-GB" sz="2000" dirty="0" err="1"/>
              <a:t>då</a:t>
            </a:r>
            <a:r>
              <a:rPr lang="en-GB" sz="2000" dirty="0"/>
              <a:t> </a:t>
            </a:r>
            <a:r>
              <a:rPr lang="en-GB" sz="2000" dirty="0" err="1"/>
              <a:t>också</a:t>
            </a:r>
            <a:r>
              <a:rPr lang="en-GB" sz="2000" dirty="0"/>
              <a:t> </a:t>
            </a:r>
            <a:r>
              <a:rPr lang="en-GB" sz="2000" dirty="0" err="1"/>
              <a:t>priserna</a:t>
            </a:r>
            <a:r>
              <a:rPr lang="en-GB" sz="2000" dirty="0"/>
              <a:t> </a:t>
            </a:r>
            <a:r>
              <a:rPr lang="en-GB" sz="2000" dirty="0" err="1"/>
              <a:t>upp</a:t>
            </a:r>
            <a:r>
              <a:rPr lang="en-GB" sz="2000" dirty="0"/>
              <a:t> </a:t>
            </a:r>
            <a:r>
              <a:rPr lang="en-GB" sz="2000" dirty="0" err="1"/>
              <a:t>kraftigt</a:t>
            </a:r>
            <a:r>
              <a:rPr lang="en-GB" sz="2000" dirty="0"/>
              <a:t>!</a:t>
            </a:r>
          </a:p>
          <a:p>
            <a:r>
              <a:rPr lang="en-GB" sz="2000" dirty="0" err="1"/>
              <a:t>Resultatet</a:t>
            </a:r>
            <a:r>
              <a:rPr lang="en-GB" sz="2000" dirty="0"/>
              <a:t> blir </a:t>
            </a:r>
            <a:r>
              <a:rPr lang="en-GB" sz="2000" dirty="0" err="1"/>
              <a:t>som</a:t>
            </a:r>
            <a:r>
              <a:rPr lang="en-GB" sz="2000" dirty="0"/>
              <a:t> man sett i </a:t>
            </a:r>
            <a:r>
              <a:rPr lang="en-GB" sz="2000" dirty="0" err="1"/>
              <a:t>alla</a:t>
            </a:r>
            <a:r>
              <a:rPr lang="en-GB" sz="2000" dirty="0"/>
              <a:t> </a:t>
            </a:r>
            <a:r>
              <a:rPr lang="en-GB" sz="2000" dirty="0" err="1"/>
              <a:t>vindkraftsländer</a:t>
            </a:r>
            <a:r>
              <a:rPr lang="en-GB" sz="2000" dirty="0"/>
              <a:t> </a:t>
            </a:r>
            <a:r>
              <a:rPr lang="en-GB" sz="2000" dirty="0" err="1"/>
              <a:t>som</a:t>
            </a:r>
            <a:r>
              <a:rPr lang="en-GB" sz="2000" dirty="0"/>
              <a:t> </a:t>
            </a:r>
            <a:r>
              <a:rPr lang="en-GB" sz="2000" dirty="0" err="1"/>
              <a:t>gått</a:t>
            </a:r>
            <a:r>
              <a:rPr lang="en-GB" sz="2000" dirty="0"/>
              <a:t> all-in, </a:t>
            </a:r>
            <a:r>
              <a:rPr lang="en-GB" sz="2000" dirty="0" err="1"/>
              <a:t>ökade</a:t>
            </a:r>
            <a:r>
              <a:rPr lang="en-GB" sz="2000" dirty="0"/>
              <a:t> </a:t>
            </a:r>
            <a:r>
              <a:rPr lang="en-GB" sz="2000" dirty="0" err="1"/>
              <a:t>priser</a:t>
            </a:r>
            <a:r>
              <a:rPr lang="en-GB" sz="2000" dirty="0"/>
              <a:t> </a:t>
            </a:r>
            <a:r>
              <a:rPr lang="en-GB" sz="2000" dirty="0" err="1"/>
              <a:t>och</a:t>
            </a:r>
            <a:r>
              <a:rPr lang="en-GB" sz="2000" dirty="0"/>
              <a:t> </a:t>
            </a:r>
            <a:r>
              <a:rPr lang="en-GB" sz="2000" dirty="0" err="1"/>
              <a:t>ökade</a:t>
            </a:r>
            <a:r>
              <a:rPr lang="en-GB" sz="2000" dirty="0"/>
              <a:t> </a:t>
            </a:r>
            <a:r>
              <a:rPr lang="en-GB" sz="2000" dirty="0" err="1"/>
              <a:t>utsläpp</a:t>
            </a:r>
            <a:r>
              <a:rPr lang="en-GB" sz="2000" dirty="0"/>
              <a:t>!</a:t>
            </a:r>
          </a:p>
          <a:p>
            <a:endParaRPr lang="sv-SE" sz="2000" dirty="0"/>
          </a:p>
        </p:txBody>
      </p:sp>
      <p:sp>
        <p:nvSpPr>
          <p:cNvPr id="12" name="TextBox 11">
            <a:extLst>
              <a:ext uri="{FF2B5EF4-FFF2-40B4-BE49-F238E27FC236}">
                <a16:creationId xmlns:a16="http://schemas.microsoft.com/office/drawing/2014/main" id="{2CD6FB54-E98B-4B79-93E1-096543013B7B}"/>
              </a:ext>
            </a:extLst>
          </p:cNvPr>
          <p:cNvSpPr txBox="1"/>
          <p:nvPr/>
        </p:nvSpPr>
        <p:spPr>
          <a:xfrm>
            <a:off x="1139022" y="4262139"/>
            <a:ext cx="1028700" cy="221018"/>
          </a:xfrm>
          <a:prstGeom prst="rect">
            <a:avLst/>
          </a:prstGeom>
          <a:solidFill>
            <a:schemeClr val="accent1">
              <a:lumMod val="60000"/>
              <a:lumOff val="40000"/>
            </a:schemeClr>
          </a:solidFill>
        </p:spPr>
        <p:txBody>
          <a:bodyPr wrap="square" tIns="18000" bIns="18000" rtlCol="0">
            <a:spAutoFit/>
          </a:bodyPr>
          <a:lstStyle/>
          <a:p>
            <a:pPr algn="ctr"/>
            <a:r>
              <a:rPr lang="sv-SE" sz="1200" dirty="0"/>
              <a:t>Vattenkraft</a:t>
            </a:r>
          </a:p>
        </p:txBody>
      </p:sp>
      <p:sp>
        <p:nvSpPr>
          <p:cNvPr id="13" name="TextBox 12">
            <a:extLst>
              <a:ext uri="{FF2B5EF4-FFF2-40B4-BE49-F238E27FC236}">
                <a16:creationId xmlns:a16="http://schemas.microsoft.com/office/drawing/2014/main" id="{8780E507-FC4D-4015-827B-D2AA2AD315CE}"/>
              </a:ext>
            </a:extLst>
          </p:cNvPr>
          <p:cNvSpPr txBox="1"/>
          <p:nvPr/>
        </p:nvSpPr>
        <p:spPr>
          <a:xfrm>
            <a:off x="1139022" y="4535486"/>
            <a:ext cx="1028700" cy="221018"/>
          </a:xfrm>
          <a:prstGeom prst="rect">
            <a:avLst/>
          </a:prstGeom>
          <a:solidFill>
            <a:srgbClr val="92D050"/>
          </a:solidFill>
        </p:spPr>
        <p:txBody>
          <a:bodyPr wrap="square" tIns="18000" bIns="18000" rtlCol="0">
            <a:spAutoFit/>
          </a:bodyPr>
          <a:lstStyle/>
          <a:p>
            <a:pPr algn="ctr"/>
            <a:r>
              <a:rPr lang="sv-SE" sz="1200" dirty="0"/>
              <a:t>Bio,Halm</a:t>
            </a:r>
          </a:p>
        </p:txBody>
      </p:sp>
      <p:sp>
        <p:nvSpPr>
          <p:cNvPr id="15" name="TextBox 14">
            <a:extLst>
              <a:ext uri="{FF2B5EF4-FFF2-40B4-BE49-F238E27FC236}">
                <a16:creationId xmlns:a16="http://schemas.microsoft.com/office/drawing/2014/main" id="{39019A37-89CD-45D3-9666-B5843FBFF276}"/>
              </a:ext>
            </a:extLst>
          </p:cNvPr>
          <p:cNvSpPr txBox="1"/>
          <p:nvPr/>
        </p:nvSpPr>
        <p:spPr>
          <a:xfrm>
            <a:off x="1156603" y="5327283"/>
            <a:ext cx="1028700" cy="221018"/>
          </a:xfrm>
          <a:prstGeom prst="rect">
            <a:avLst/>
          </a:prstGeom>
          <a:solidFill>
            <a:schemeClr val="tx1"/>
          </a:solidFill>
        </p:spPr>
        <p:txBody>
          <a:bodyPr wrap="square" tIns="18000" bIns="18000" rtlCol="0">
            <a:spAutoFit/>
          </a:bodyPr>
          <a:lstStyle/>
          <a:p>
            <a:pPr algn="ctr"/>
            <a:r>
              <a:rPr lang="sv-SE" sz="1200" dirty="0">
                <a:solidFill>
                  <a:schemeClr val="bg1"/>
                </a:solidFill>
              </a:rPr>
              <a:t>Kol</a:t>
            </a:r>
          </a:p>
        </p:txBody>
      </p:sp>
      <p:sp>
        <p:nvSpPr>
          <p:cNvPr id="16" name="TextBox 15">
            <a:extLst>
              <a:ext uri="{FF2B5EF4-FFF2-40B4-BE49-F238E27FC236}">
                <a16:creationId xmlns:a16="http://schemas.microsoft.com/office/drawing/2014/main" id="{11FA7E91-31ED-4CEA-8B0B-9C7111AAC04E}"/>
              </a:ext>
            </a:extLst>
          </p:cNvPr>
          <p:cNvSpPr txBox="1"/>
          <p:nvPr/>
        </p:nvSpPr>
        <p:spPr>
          <a:xfrm>
            <a:off x="3857157" y="5311470"/>
            <a:ext cx="1028700" cy="221018"/>
          </a:xfrm>
          <a:prstGeom prst="rect">
            <a:avLst/>
          </a:prstGeom>
          <a:solidFill>
            <a:srgbClr val="FFFF00"/>
          </a:solidFill>
          <a:ln w="12700">
            <a:solidFill>
              <a:schemeClr val="accent1">
                <a:shade val="50000"/>
              </a:schemeClr>
            </a:solidFill>
          </a:ln>
        </p:spPr>
        <p:txBody>
          <a:bodyPr wrap="square" tIns="18000" bIns="18000" rtlCol="0">
            <a:spAutoFit/>
          </a:bodyPr>
          <a:lstStyle/>
          <a:p>
            <a:pPr algn="ctr"/>
            <a:r>
              <a:rPr lang="sv-SE" sz="1200" dirty="0"/>
              <a:t>Vindkraft</a:t>
            </a:r>
          </a:p>
        </p:txBody>
      </p:sp>
      <p:sp>
        <p:nvSpPr>
          <p:cNvPr id="17" name="TextBox 16">
            <a:extLst>
              <a:ext uri="{FF2B5EF4-FFF2-40B4-BE49-F238E27FC236}">
                <a16:creationId xmlns:a16="http://schemas.microsoft.com/office/drawing/2014/main" id="{228559C2-72B9-4088-A938-E2F9ED801F2B}"/>
              </a:ext>
            </a:extLst>
          </p:cNvPr>
          <p:cNvSpPr txBox="1"/>
          <p:nvPr/>
        </p:nvSpPr>
        <p:spPr>
          <a:xfrm>
            <a:off x="2523657" y="5211504"/>
            <a:ext cx="1109090" cy="221018"/>
          </a:xfrm>
          <a:prstGeom prst="rect">
            <a:avLst/>
          </a:prstGeom>
          <a:solidFill>
            <a:schemeClr val="accent4"/>
          </a:solidFill>
          <a:ln w="12700">
            <a:solidFill>
              <a:schemeClr val="accent1">
                <a:shade val="50000"/>
              </a:schemeClr>
            </a:solidFill>
          </a:ln>
        </p:spPr>
        <p:txBody>
          <a:bodyPr wrap="square" tIns="18000" bIns="18000" rtlCol="0">
            <a:spAutoFit/>
          </a:bodyPr>
          <a:lstStyle/>
          <a:p>
            <a:pPr algn="ctr"/>
            <a:r>
              <a:rPr lang="sv-SE" sz="1200" dirty="0"/>
              <a:t>Kärnkraft</a:t>
            </a:r>
          </a:p>
        </p:txBody>
      </p:sp>
      <p:cxnSp>
        <p:nvCxnSpPr>
          <p:cNvPr id="18" name="Straight Connector 17">
            <a:extLst>
              <a:ext uri="{FF2B5EF4-FFF2-40B4-BE49-F238E27FC236}">
                <a16:creationId xmlns:a16="http://schemas.microsoft.com/office/drawing/2014/main" id="{CD0E5369-F075-4987-A775-4F9E1DCD6AD7}"/>
              </a:ext>
            </a:extLst>
          </p:cNvPr>
          <p:cNvCxnSpPr>
            <a:cxnSpLocks/>
          </p:cNvCxnSpPr>
          <p:nvPr/>
        </p:nvCxnSpPr>
        <p:spPr>
          <a:xfrm>
            <a:off x="1825185" y="5586136"/>
            <a:ext cx="2798116" cy="56257"/>
          </a:xfrm>
          <a:prstGeom prst="line">
            <a:avLst/>
          </a:prstGeom>
          <a:ln w="31750"/>
        </p:spPr>
        <p:style>
          <a:lnRef idx="1">
            <a:schemeClr val="dk1"/>
          </a:lnRef>
          <a:fillRef idx="0">
            <a:schemeClr val="dk1"/>
          </a:fillRef>
          <a:effectRef idx="0">
            <a:schemeClr val="dk1"/>
          </a:effectRef>
          <a:fontRef idx="minor">
            <a:schemeClr val="tx1"/>
          </a:fontRef>
        </p:style>
      </p:cxnSp>
      <p:cxnSp>
        <p:nvCxnSpPr>
          <p:cNvPr id="19" name="Straight Connector 18">
            <a:extLst>
              <a:ext uri="{FF2B5EF4-FFF2-40B4-BE49-F238E27FC236}">
                <a16:creationId xmlns:a16="http://schemas.microsoft.com/office/drawing/2014/main" id="{3F721E8F-7F8C-4AF7-B2DD-2434735B2AAA}"/>
              </a:ext>
            </a:extLst>
          </p:cNvPr>
          <p:cNvCxnSpPr>
            <a:cxnSpLocks/>
          </p:cNvCxnSpPr>
          <p:nvPr/>
        </p:nvCxnSpPr>
        <p:spPr>
          <a:xfrm>
            <a:off x="3013705" y="5614264"/>
            <a:ext cx="0" cy="240435"/>
          </a:xfrm>
          <a:prstGeom prst="line">
            <a:avLst/>
          </a:prstGeom>
          <a:ln w="31750"/>
        </p:spPr>
        <p:style>
          <a:lnRef idx="1">
            <a:schemeClr val="dk1"/>
          </a:lnRef>
          <a:fillRef idx="0">
            <a:schemeClr val="dk1"/>
          </a:fillRef>
          <a:effectRef idx="0">
            <a:schemeClr val="dk1"/>
          </a:effectRef>
          <a:fontRef idx="minor">
            <a:schemeClr val="tx1"/>
          </a:fontRef>
        </p:style>
      </p:cxnSp>
      <p:sp>
        <p:nvSpPr>
          <p:cNvPr id="25" name="TextBox 24">
            <a:extLst>
              <a:ext uri="{FF2B5EF4-FFF2-40B4-BE49-F238E27FC236}">
                <a16:creationId xmlns:a16="http://schemas.microsoft.com/office/drawing/2014/main" id="{AE614405-00E9-40F6-B088-CF412D2C74D3}"/>
              </a:ext>
            </a:extLst>
          </p:cNvPr>
          <p:cNvSpPr txBox="1"/>
          <p:nvPr/>
        </p:nvSpPr>
        <p:spPr>
          <a:xfrm>
            <a:off x="2663841" y="5873282"/>
            <a:ext cx="888516" cy="246221"/>
          </a:xfrm>
          <a:prstGeom prst="rect">
            <a:avLst/>
          </a:prstGeom>
          <a:noFill/>
        </p:spPr>
        <p:txBody>
          <a:bodyPr wrap="square" rtlCol="0">
            <a:spAutoFit/>
          </a:bodyPr>
          <a:lstStyle/>
          <a:p>
            <a:r>
              <a:rPr lang="sv-SE" sz="1000" dirty="0"/>
              <a:t>Baskraft</a:t>
            </a:r>
          </a:p>
        </p:txBody>
      </p:sp>
      <p:sp>
        <p:nvSpPr>
          <p:cNvPr id="26" name="TextBox 25">
            <a:extLst>
              <a:ext uri="{FF2B5EF4-FFF2-40B4-BE49-F238E27FC236}">
                <a16:creationId xmlns:a16="http://schemas.microsoft.com/office/drawing/2014/main" id="{4B8817A2-C2A9-4711-8CB4-9F792235C5B3}"/>
              </a:ext>
            </a:extLst>
          </p:cNvPr>
          <p:cNvSpPr txBox="1"/>
          <p:nvPr/>
        </p:nvSpPr>
        <p:spPr>
          <a:xfrm>
            <a:off x="3927249" y="5886394"/>
            <a:ext cx="888516" cy="246221"/>
          </a:xfrm>
          <a:prstGeom prst="rect">
            <a:avLst/>
          </a:prstGeom>
          <a:noFill/>
        </p:spPr>
        <p:txBody>
          <a:bodyPr wrap="square" rtlCol="0">
            <a:spAutoFit/>
          </a:bodyPr>
          <a:lstStyle/>
          <a:p>
            <a:r>
              <a:rPr lang="sv-SE" sz="1000" dirty="0"/>
              <a:t>Intermittent</a:t>
            </a:r>
          </a:p>
        </p:txBody>
      </p:sp>
      <p:sp>
        <p:nvSpPr>
          <p:cNvPr id="27" name="TextBox 26">
            <a:extLst>
              <a:ext uri="{FF2B5EF4-FFF2-40B4-BE49-F238E27FC236}">
                <a16:creationId xmlns:a16="http://schemas.microsoft.com/office/drawing/2014/main" id="{20CD71B3-59E9-4B4B-825A-5250D8C04E0B}"/>
              </a:ext>
            </a:extLst>
          </p:cNvPr>
          <p:cNvSpPr txBox="1"/>
          <p:nvPr/>
        </p:nvSpPr>
        <p:spPr>
          <a:xfrm>
            <a:off x="1361421" y="5886394"/>
            <a:ext cx="927528" cy="246221"/>
          </a:xfrm>
          <a:prstGeom prst="rect">
            <a:avLst/>
          </a:prstGeom>
          <a:noFill/>
        </p:spPr>
        <p:txBody>
          <a:bodyPr wrap="square" rtlCol="0">
            <a:spAutoFit/>
          </a:bodyPr>
          <a:lstStyle/>
          <a:p>
            <a:r>
              <a:rPr lang="sv-SE" sz="1000" dirty="0"/>
              <a:t>Reglerbarhet</a:t>
            </a:r>
          </a:p>
        </p:txBody>
      </p:sp>
      <p:sp>
        <p:nvSpPr>
          <p:cNvPr id="28" name="TextBox 27">
            <a:extLst>
              <a:ext uri="{FF2B5EF4-FFF2-40B4-BE49-F238E27FC236}">
                <a16:creationId xmlns:a16="http://schemas.microsoft.com/office/drawing/2014/main" id="{8BCF1111-1C12-4478-AB06-08D452209732}"/>
              </a:ext>
            </a:extLst>
          </p:cNvPr>
          <p:cNvSpPr txBox="1"/>
          <p:nvPr/>
        </p:nvSpPr>
        <p:spPr>
          <a:xfrm>
            <a:off x="1156603" y="5064374"/>
            <a:ext cx="1028700" cy="221018"/>
          </a:xfrm>
          <a:prstGeom prst="rect">
            <a:avLst/>
          </a:prstGeom>
          <a:solidFill>
            <a:schemeClr val="tx1"/>
          </a:solidFill>
        </p:spPr>
        <p:txBody>
          <a:bodyPr wrap="square" tIns="18000" bIns="18000" rtlCol="0">
            <a:spAutoFit/>
          </a:bodyPr>
          <a:lstStyle/>
          <a:p>
            <a:pPr algn="ctr"/>
            <a:r>
              <a:rPr lang="sv-SE" sz="1200" dirty="0">
                <a:solidFill>
                  <a:schemeClr val="bg1"/>
                </a:solidFill>
              </a:rPr>
              <a:t>Olja</a:t>
            </a:r>
          </a:p>
        </p:txBody>
      </p:sp>
      <p:sp>
        <p:nvSpPr>
          <p:cNvPr id="29" name="TextBox 28">
            <a:extLst>
              <a:ext uri="{FF2B5EF4-FFF2-40B4-BE49-F238E27FC236}">
                <a16:creationId xmlns:a16="http://schemas.microsoft.com/office/drawing/2014/main" id="{03D3DA82-750E-4258-A8F2-C0CD627B5A19}"/>
              </a:ext>
            </a:extLst>
          </p:cNvPr>
          <p:cNvSpPr txBox="1"/>
          <p:nvPr/>
        </p:nvSpPr>
        <p:spPr>
          <a:xfrm>
            <a:off x="1156603" y="4801465"/>
            <a:ext cx="1028700" cy="221018"/>
          </a:xfrm>
          <a:prstGeom prst="rect">
            <a:avLst/>
          </a:prstGeom>
          <a:solidFill>
            <a:schemeClr val="tx1"/>
          </a:solidFill>
        </p:spPr>
        <p:txBody>
          <a:bodyPr wrap="square" tIns="18000" bIns="18000" rtlCol="0">
            <a:spAutoFit/>
          </a:bodyPr>
          <a:lstStyle/>
          <a:p>
            <a:pPr algn="ctr"/>
            <a:r>
              <a:rPr lang="sv-SE" sz="1200" dirty="0">
                <a:solidFill>
                  <a:schemeClr val="bg1"/>
                </a:solidFill>
              </a:rPr>
              <a:t>Gas,Torv</a:t>
            </a:r>
          </a:p>
        </p:txBody>
      </p:sp>
      <p:sp>
        <p:nvSpPr>
          <p:cNvPr id="31" name="TextBox 30">
            <a:extLst>
              <a:ext uri="{FF2B5EF4-FFF2-40B4-BE49-F238E27FC236}">
                <a16:creationId xmlns:a16="http://schemas.microsoft.com/office/drawing/2014/main" id="{4D1FDBC6-B70B-4DE2-99DC-756B08643989}"/>
              </a:ext>
            </a:extLst>
          </p:cNvPr>
          <p:cNvSpPr txBox="1"/>
          <p:nvPr/>
        </p:nvSpPr>
        <p:spPr>
          <a:xfrm>
            <a:off x="3857157" y="5051444"/>
            <a:ext cx="1028700" cy="221018"/>
          </a:xfrm>
          <a:prstGeom prst="rect">
            <a:avLst/>
          </a:prstGeom>
          <a:solidFill>
            <a:srgbClr val="FFFF00"/>
          </a:solidFill>
          <a:ln w="12700">
            <a:solidFill>
              <a:schemeClr val="accent1">
                <a:shade val="50000"/>
              </a:schemeClr>
            </a:solidFill>
          </a:ln>
        </p:spPr>
        <p:txBody>
          <a:bodyPr wrap="square" tIns="18000" bIns="18000" rtlCol="0">
            <a:spAutoFit/>
          </a:bodyPr>
          <a:lstStyle/>
          <a:p>
            <a:pPr algn="ctr"/>
            <a:r>
              <a:rPr lang="sv-SE" sz="1200" dirty="0"/>
              <a:t>Solkraft</a:t>
            </a:r>
          </a:p>
        </p:txBody>
      </p:sp>
      <p:pic>
        <p:nvPicPr>
          <p:cNvPr id="20" name="Picture 19">
            <a:extLst>
              <a:ext uri="{FF2B5EF4-FFF2-40B4-BE49-F238E27FC236}">
                <a16:creationId xmlns:a16="http://schemas.microsoft.com/office/drawing/2014/main" id="{5A03673D-05F5-4081-AE11-66BE861A55FF}"/>
              </a:ext>
            </a:extLst>
          </p:cNvPr>
          <p:cNvPicPr>
            <a:picLocks noChangeAspect="1"/>
          </p:cNvPicPr>
          <p:nvPr/>
        </p:nvPicPr>
        <p:blipFill rotWithShape="1">
          <a:blip r:embed="rId3"/>
          <a:srcRect l="11785" r="11408" b="11330"/>
          <a:stretch/>
        </p:blipFill>
        <p:spPr>
          <a:xfrm>
            <a:off x="7772586" y="3826446"/>
            <a:ext cx="3791514" cy="2256056"/>
          </a:xfrm>
          <a:prstGeom prst="rect">
            <a:avLst/>
          </a:prstGeom>
        </p:spPr>
      </p:pic>
      <p:sp>
        <p:nvSpPr>
          <p:cNvPr id="22" name="Rectangle 21">
            <a:extLst>
              <a:ext uri="{FF2B5EF4-FFF2-40B4-BE49-F238E27FC236}">
                <a16:creationId xmlns:a16="http://schemas.microsoft.com/office/drawing/2014/main" id="{DA2ED4F4-ADC5-4F0A-9844-1E2D5FB17F01}"/>
              </a:ext>
            </a:extLst>
          </p:cNvPr>
          <p:cNvSpPr/>
          <p:nvPr/>
        </p:nvSpPr>
        <p:spPr>
          <a:xfrm>
            <a:off x="5674936" y="4262139"/>
            <a:ext cx="1863539" cy="38725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dirty="0"/>
              <a:t>2.) Man </a:t>
            </a:r>
            <a:r>
              <a:rPr lang="en-GB" sz="1400" dirty="0" err="1"/>
              <a:t>vill</a:t>
            </a:r>
            <a:r>
              <a:rPr lang="en-GB" sz="1400" dirty="0"/>
              <a:t> </a:t>
            </a:r>
            <a:r>
              <a:rPr lang="en-SE" sz="1400" dirty="0"/>
              <a:t> v</a:t>
            </a:r>
            <a:r>
              <a:rPr lang="en-GB" sz="1400" dirty="0" err="1"/>
              <a:t>ara</a:t>
            </a:r>
            <a:r>
              <a:rPr lang="en-GB" sz="1400" dirty="0"/>
              <a:t> </a:t>
            </a:r>
            <a:r>
              <a:rPr lang="en-GB" sz="1400" dirty="0" err="1"/>
              <a:t>här</a:t>
            </a:r>
            <a:endParaRPr lang="sv-SE" sz="1400" dirty="0"/>
          </a:p>
        </p:txBody>
      </p:sp>
      <p:sp>
        <p:nvSpPr>
          <p:cNvPr id="23" name="Rectangle 22">
            <a:extLst>
              <a:ext uri="{FF2B5EF4-FFF2-40B4-BE49-F238E27FC236}">
                <a16:creationId xmlns:a16="http://schemas.microsoft.com/office/drawing/2014/main" id="{0DA3F955-8DF5-43BD-BA87-967B2689DAA5}"/>
              </a:ext>
            </a:extLst>
          </p:cNvPr>
          <p:cNvSpPr/>
          <p:nvPr/>
        </p:nvSpPr>
        <p:spPr>
          <a:xfrm>
            <a:off x="5673736" y="4788241"/>
            <a:ext cx="1565585" cy="33246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dirty="0"/>
              <a:t>1.) Man var </a:t>
            </a:r>
            <a:r>
              <a:rPr lang="en-GB" sz="1400" dirty="0" err="1"/>
              <a:t>här</a:t>
            </a:r>
            <a:endParaRPr lang="sv-SE" sz="1400" dirty="0"/>
          </a:p>
        </p:txBody>
      </p:sp>
      <p:cxnSp>
        <p:nvCxnSpPr>
          <p:cNvPr id="5" name="Straight Arrow Connector 4">
            <a:extLst>
              <a:ext uri="{FF2B5EF4-FFF2-40B4-BE49-F238E27FC236}">
                <a16:creationId xmlns:a16="http://schemas.microsoft.com/office/drawing/2014/main" id="{23B7155D-78BC-4840-89E4-4782553B636E}"/>
              </a:ext>
            </a:extLst>
          </p:cNvPr>
          <p:cNvCxnSpPr>
            <a:cxnSpLocks/>
            <a:stCxn id="23" idx="3"/>
          </p:cNvCxnSpPr>
          <p:nvPr/>
        </p:nvCxnSpPr>
        <p:spPr>
          <a:xfrm>
            <a:off x="7239321" y="4954474"/>
            <a:ext cx="1433339" cy="57540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9AA59B79-AAB6-4E4D-8EF3-72B7B6561F7C}"/>
              </a:ext>
            </a:extLst>
          </p:cNvPr>
          <p:cNvCxnSpPr>
            <a:cxnSpLocks/>
          </p:cNvCxnSpPr>
          <p:nvPr/>
        </p:nvCxnSpPr>
        <p:spPr>
          <a:xfrm>
            <a:off x="7538475" y="4441917"/>
            <a:ext cx="1565585" cy="108796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0" name="Oval 9">
            <a:extLst>
              <a:ext uri="{FF2B5EF4-FFF2-40B4-BE49-F238E27FC236}">
                <a16:creationId xmlns:a16="http://schemas.microsoft.com/office/drawing/2014/main" id="{CF3F8977-0280-4AD5-B6F8-F36084350CDB}"/>
              </a:ext>
            </a:extLst>
          </p:cNvPr>
          <p:cNvSpPr/>
          <p:nvPr/>
        </p:nvSpPr>
        <p:spPr>
          <a:xfrm>
            <a:off x="9788215" y="4262139"/>
            <a:ext cx="1565585" cy="858568"/>
          </a:xfrm>
          <a:prstGeom prst="ellipse">
            <a:avLst/>
          </a:prstGeom>
          <a:solidFill>
            <a:schemeClr val="accent1">
              <a:alpha val="16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SE"/>
          </a:p>
        </p:txBody>
      </p:sp>
      <p:sp>
        <p:nvSpPr>
          <p:cNvPr id="32" name="Rectangle 31">
            <a:extLst>
              <a:ext uri="{FF2B5EF4-FFF2-40B4-BE49-F238E27FC236}">
                <a16:creationId xmlns:a16="http://schemas.microsoft.com/office/drawing/2014/main" id="{8282CB9A-7846-4C3F-8DE6-8E96E57EA30A}"/>
              </a:ext>
            </a:extLst>
          </p:cNvPr>
          <p:cNvSpPr/>
          <p:nvPr/>
        </p:nvSpPr>
        <p:spPr>
          <a:xfrm>
            <a:off x="5674936" y="3724606"/>
            <a:ext cx="1863539" cy="38725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dirty="0"/>
              <a:t>3.) Men </a:t>
            </a:r>
            <a:r>
              <a:rPr lang="en-GB" sz="1400" dirty="0" err="1"/>
              <a:t>hamnar</a:t>
            </a:r>
            <a:r>
              <a:rPr lang="en-GB" sz="1400" dirty="0"/>
              <a:t> </a:t>
            </a:r>
            <a:r>
              <a:rPr lang="en-GB" sz="1400" dirty="0" err="1"/>
              <a:t>här</a:t>
            </a:r>
            <a:endParaRPr lang="sv-SE" sz="1400" dirty="0"/>
          </a:p>
        </p:txBody>
      </p:sp>
      <p:cxnSp>
        <p:nvCxnSpPr>
          <p:cNvPr id="33" name="Straight Arrow Connector 32">
            <a:extLst>
              <a:ext uri="{FF2B5EF4-FFF2-40B4-BE49-F238E27FC236}">
                <a16:creationId xmlns:a16="http://schemas.microsoft.com/office/drawing/2014/main" id="{81A969B3-59AB-405F-AF33-F04239534074}"/>
              </a:ext>
            </a:extLst>
          </p:cNvPr>
          <p:cNvCxnSpPr>
            <a:cxnSpLocks/>
            <a:stCxn id="32" idx="3"/>
          </p:cNvCxnSpPr>
          <p:nvPr/>
        </p:nvCxnSpPr>
        <p:spPr>
          <a:xfrm>
            <a:off x="7538475" y="3918232"/>
            <a:ext cx="2828340" cy="61725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8114028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92BB94-AD03-466A-A4DE-81C2D4C52C8B}"/>
              </a:ext>
            </a:extLst>
          </p:cNvPr>
          <p:cNvSpPr>
            <a:spLocks noGrp="1"/>
          </p:cNvSpPr>
          <p:nvPr>
            <p:ph type="title"/>
          </p:nvPr>
        </p:nvSpPr>
        <p:spPr>
          <a:xfrm>
            <a:off x="2742414" y="2599279"/>
            <a:ext cx="6910633" cy="1325563"/>
          </a:xfrm>
        </p:spPr>
        <p:txBody>
          <a:bodyPr/>
          <a:lstStyle/>
          <a:p>
            <a:r>
              <a:rPr lang="en-SE" b="1" dirty="0"/>
              <a:t>Vad är då </a:t>
            </a:r>
            <a:r>
              <a:rPr lang="en-SE" b="1" dirty="0" err="1"/>
              <a:t>problemet</a:t>
            </a:r>
            <a:r>
              <a:rPr lang="en-SE" b="1" dirty="0"/>
              <a:t>?</a:t>
            </a:r>
          </a:p>
        </p:txBody>
      </p:sp>
    </p:spTree>
    <p:extLst>
      <p:ext uri="{BB962C8B-B14F-4D97-AF65-F5344CB8AC3E}">
        <p14:creationId xmlns:p14="http://schemas.microsoft.com/office/powerpoint/2010/main" val="24442485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83BFFE-585F-415E-A32F-99FAE698A395}"/>
              </a:ext>
            </a:extLst>
          </p:cNvPr>
          <p:cNvSpPr>
            <a:spLocks noGrp="1"/>
          </p:cNvSpPr>
          <p:nvPr>
            <p:ph type="title"/>
          </p:nvPr>
        </p:nvSpPr>
        <p:spPr/>
        <p:txBody>
          <a:bodyPr>
            <a:normAutofit/>
          </a:bodyPr>
          <a:lstStyle/>
          <a:p>
            <a:r>
              <a:rPr lang="sv-SE" sz="4000" b="1" dirty="0"/>
              <a:t>Vilka är utmaningarna</a:t>
            </a:r>
            <a:r>
              <a:rPr lang="en-SE" sz="4000" b="1" dirty="0"/>
              <a:t> </a:t>
            </a:r>
            <a:r>
              <a:rPr lang="en-SE" sz="4000" b="1" dirty="0" err="1"/>
              <a:t>för</a:t>
            </a:r>
            <a:r>
              <a:rPr lang="en-SE" sz="4000" b="1" dirty="0"/>
              <a:t> </a:t>
            </a:r>
            <a:r>
              <a:rPr lang="en-SE" sz="4000" b="1" dirty="0" err="1"/>
              <a:t>effektbalansen</a:t>
            </a:r>
            <a:r>
              <a:rPr lang="en-SE" sz="4000" b="1" dirty="0"/>
              <a:t>?</a:t>
            </a:r>
            <a:r>
              <a:rPr lang="sv-SE" sz="4000" b="1" dirty="0"/>
              <a:t> (SVK)</a:t>
            </a:r>
          </a:p>
        </p:txBody>
      </p:sp>
      <p:pic>
        <p:nvPicPr>
          <p:cNvPr id="5" name="Picture 4">
            <a:extLst>
              <a:ext uri="{FF2B5EF4-FFF2-40B4-BE49-F238E27FC236}">
                <a16:creationId xmlns:a16="http://schemas.microsoft.com/office/drawing/2014/main" id="{4B4D0C9A-B02F-4592-AAAE-56CC0A736392}"/>
              </a:ext>
            </a:extLst>
          </p:cNvPr>
          <p:cNvPicPr>
            <a:picLocks noChangeAspect="1"/>
          </p:cNvPicPr>
          <p:nvPr/>
        </p:nvPicPr>
        <p:blipFill rotWithShape="1">
          <a:blip r:embed="rId3"/>
          <a:srcRect l="48699" t="31472" r="3542" b="21712"/>
          <a:stretch/>
        </p:blipFill>
        <p:spPr>
          <a:xfrm>
            <a:off x="7672880" y="1788160"/>
            <a:ext cx="3680920" cy="2488565"/>
          </a:xfrm>
          <a:prstGeom prst="rect">
            <a:avLst/>
          </a:prstGeom>
        </p:spPr>
      </p:pic>
      <p:sp>
        <p:nvSpPr>
          <p:cNvPr id="4" name="TextBox 3">
            <a:extLst>
              <a:ext uri="{FF2B5EF4-FFF2-40B4-BE49-F238E27FC236}">
                <a16:creationId xmlns:a16="http://schemas.microsoft.com/office/drawing/2014/main" id="{82B56479-FD14-4BC0-B35F-F530B7710CA5}"/>
              </a:ext>
            </a:extLst>
          </p:cNvPr>
          <p:cNvSpPr txBox="1"/>
          <p:nvPr/>
        </p:nvSpPr>
        <p:spPr>
          <a:xfrm>
            <a:off x="743931" y="1959623"/>
            <a:ext cx="6477001" cy="3139321"/>
          </a:xfrm>
          <a:prstGeom prst="rect">
            <a:avLst/>
          </a:prstGeom>
          <a:noFill/>
        </p:spPr>
        <p:txBody>
          <a:bodyPr wrap="square" rtlCol="0">
            <a:spAutoFit/>
          </a:bodyPr>
          <a:lstStyle/>
          <a:p>
            <a:pPr marL="342900" indent="-342900">
              <a:buFont typeface="Arial" panose="020B0604020202020204" pitchFamily="34" charset="0"/>
              <a:buChar char="•"/>
            </a:pPr>
            <a:r>
              <a:rPr lang="en-SE" sz="2200" dirty="0" err="1"/>
              <a:t>Större</a:t>
            </a:r>
            <a:r>
              <a:rPr lang="en-SE" sz="2200" dirty="0"/>
              <a:t> </a:t>
            </a:r>
            <a:r>
              <a:rPr lang="en-SE" sz="2200" dirty="0" err="1"/>
              <a:t>andel</a:t>
            </a:r>
            <a:r>
              <a:rPr lang="en-SE" sz="2200" dirty="0"/>
              <a:t> </a:t>
            </a:r>
            <a:r>
              <a:rPr lang="en-SE" sz="2200" dirty="0" err="1"/>
              <a:t>oplanerbar</a:t>
            </a:r>
            <a:r>
              <a:rPr lang="en-SE" sz="2200" dirty="0"/>
              <a:t> produktion.</a:t>
            </a:r>
          </a:p>
          <a:p>
            <a:pPr marL="342900" indent="-342900">
              <a:buFont typeface="Wingdings" panose="05000000000000000000" pitchFamily="2" charset="2"/>
              <a:buChar char="Ø"/>
            </a:pPr>
            <a:endParaRPr lang="en-SE" sz="2200" dirty="0"/>
          </a:p>
          <a:p>
            <a:pPr marL="342900" indent="-342900">
              <a:buFont typeface="Arial" panose="020B0604020202020204" pitchFamily="34" charset="0"/>
              <a:buChar char="•"/>
            </a:pPr>
            <a:r>
              <a:rPr lang="en-SE" sz="2200" dirty="0" err="1"/>
              <a:t>Nedläggning</a:t>
            </a:r>
            <a:r>
              <a:rPr lang="en-SE" sz="2200" dirty="0"/>
              <a:t> av </a:t>
            </a:r>
            <a:r>
              <a:rPr lang="en-SE" sz="2200" dirty="0" err="1"/>
              <a:t>planerbar</a:t>
            </a:r>
            <a:r>
              <a:rPr lang="en-SE" sz="2200" dirty="0"/>
              <a:t> produktion.</a:t>
            </a:r>
          </a:p>
          <a:p>
            <a:pPr marL="342900" indent="-342900">
              <a:buFont typeface="Wingdings" panose="05000000000000000000" pitchFamily="2" charset="2"/>
              <a:buChar char="Ø"/>
            </a:pPr>
            <a:endParaRPr lang="en-SE" sz="2200" dirty="0"/>
          </a:p>
          <a:p>
            <a:pPr marL="342900" indent="-342900">
              <a:buFont typeface="Arial" panose="020B0604020202020204" pitchFamily="34" charset="0"/>
              <a:buChar char="•"/>
            </a:pPr>
            <a:r>
              <a:rPr lang="en-SE" sz="2200" dirty="0" err="1"/>
              <a:t>Minskad</a:t>
            </a:r>
            <a:r>
              <a:rPr lang="en-SE" sz="2200" dirty="0"/>
              <a:t> </a:t>
            </a:r>
            <a:r>
              <a:rPr lang="en-SE" sz="2200" dirty="0" err="1"/>
              <a:t>rotationsenergi</a:t>
            </a:r>
            <a:r>
              <a:rPr lang="en-SE" sz="2200" dirty="0"/>
              <a:t> (</a:t>
            </a:r>
            <a:r>
              <a:rPr lang="en-SE" sz="2200" dirty="0" err="1"/>
              <a:t>frekvens</a:t>
            </a:r>
            <a:r>
              <a:rPr lang="en-SE" sz="2200" dirty="0"/>
              <a:t> </a:t>
            </a:r>
            <a:r>
              <a:rPr lang="en-SE" sz="2200" dirty="0" err="1"/>
              <a:t>stabilisering</a:t>
            </a:r>
            <a:r>
              <a:rPr lang="en-SE" sz="2200" dirty="0"/>
              <a:t>) och </a:t>
            </a:r>
            <a:r>
              <a:rPr lang="en-SE" sz="2200" dirty="0" err="1"/>
              <a:t>reaktivt</a:t>
            </a:r>
            <a:r>
              <a:rPr lang="en-SE" sz="2200" dirty="0"/>
              <a:t> </a:t>
            </a:r>
            <a:r>
              <a:rPr lang="en-SE" sz="2200" dirty="0" err="1"/>
              <a:t>effektstöd</a:t>
            </a:r>
            <a:r>
              <a:rPr lang="en-SE" sz="2200" dirty="0"/>
              <a:t> (</a:t>
            </a:r>
            <a:r>
              <a:rPr lang="en-SE" sz="2200" dirty="0" err="1"/>
              <a:t>spänningstabilisering</a:t>
            </a:r>
            <a:r>
              <a:rPr lang="en-SE" sz="2200" dirty="0"/>
              <a:t>)</a:t>
            </a:r>
          </a:p>
          <a:p>
            <a:pPr marL="342900" indent="-342900">
              <a:buFont typeface="Arial" panose="020B0604020202020204" pitchFamily="34" charset="0"/>
              <a:buChar char="•"/>
            </a:pPr>
            <a:endParaRPr lang="en-SE" sz="2200" dirty="0"/>
          </a:p>
          <a:p>
            <a:pPr marL="342900" indent="-342900">
              <a:buFont typeface="Arial" panose="020B0604020202020204" pitchFamily="34" charset="0"/>
              <a:buChar char="•"/>
            </a:pPr>
            <a:r>
              <a:rPr lang="en-SE" sz="2200" dirty="0" err="1"/>
              <a:t>Minskande</a:t>
            </a:r>
            <a:r>
              <a:rPr lang="en-SE" sz="2200" dirty="0"/>
              <a:t> </a:t>
            </a:r>
            <a:r>
              <a:rPr lang="en-SE" sz="2200" dirty="0" err="1"/>
              <a:t>överföringskapacitet</a:t>
            </a:r>
            <a:endParaRPr lang="en-SE" sz="2200" dirty="0"/>
          </a:p>
          <a:p>
            <a:pPr marL="342900" indent="-342900">
              <a:buFont typeface="Wingdings" panose="05000000000000000000" pitchFamily="2" charset="2"/>
              <a:buChar char="Ø"/>
            </a:pPr>
            <a:endParaRPr lang="en-SE" sz="2200" dirty="0"/>
          </a:p>
        </p:txBody>
      </p:sp>
      <p:sp>
        <p:nvSpPr>
          <p:cNvPr id="6" name="Rectangle 5">
            <a:extLst>
              <a:ext uri="{FF2B5EF4-FFF2-40B4-BE49-F238E27FC236}">
                <a16:creationId xmlns:a16="http://schemas.microsoft.com/office/drawing/2014/main" id="{F775A456-E6DA-40BB-BF9E-7B09E9B4C846}"/>
              </a:ext>
            </a:extLst>
          </p:cNvPr>
          <p:cNvSpPr/>
          <p:nvPr/>
        </p:nvSpPr>
        <p:spPr>
          <a:xfrm>
            <a:off x="7672880" y="4698925"/>
            <a:ext cx="4033345" cy="132556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SE" sz="1400" dirty="0"/>
              <a:t>Dessa </a:t>
            </a:r>
            <a:r>
              <a:rPr lang="en-SE" sz="1400" dirty="0" err="1"/>
              <a:t>faktorer</a:t>
            </a:r>
            <a:r>
              <a:rPr lang="en-SE" sz="1400" dirty="0"/>
              <a:t> </a:t>
            </a:r>
            <a:r>
              <a:rPr lang="en-SE" sz="1400" dirty="0" err="1"/>
              <a:t>tillsammans</a:t>
            </a:r>
            <a:r>
              <a:rPr lang="en-SE" sz="1400" dirty="0"/>
              <a:t> ger </a:t>
            </a:r>
            <a:r>
              <a:rPr lang="en-SE" sz="1400" dirty="0" err="1"/>
              <a:t>ett</a:t>
            </a:r>
            <a:r>
              <a:rPr lang="en-SE" sz="1400" dirty="0"/>
              <a:t> </a:t>
            </a:r>
            <a:r>
              <a:rPr lang="en-SE" sz="1400" dirty="0" err="1"/>
              <a:t>opålitligt</a:t>
            </a:r>
            <a:r>
              <a:rPr lang="en-SE" sz="1400" dirty="0"/>
              <a:t> system med </a:t>
            </a:r>
            <a:r>
              <a:rPr lang="en-SE" sz="1400" dirty="0" err="1"/>
              <a:t>små</a:t>
            </a:r>
            <a:r>
              <a:rPr lang="en-SE" sz="1400" dirty="0"/>
              <a:t> </a:t>
            </a:r>
            <a:r>
              <a:rPr lang="en-SE" sz="1400" dirty="0" err="1"/>
              <a:t>marginaler</a:t>
            </a:r>
            <a:r>
              <a:rPr lang="en-SE" sz="1400" dirty="0"/>
              <a:t> </a:t>
            </a:r>
            <a:r>
              <a:rPr lang="en-SE" sz="1400" dirty="0" err="1"/>
              <a:t>som</a:t>
            </a:r>
            <a:r>
              <a:rPr lang="en-SE" sz="1400" dirty="0"/>
              <a:t> </a:t>
            </a:r>
            <a:r>
              <a:rPr lang="en-SE" sz="1400" dirty="0" err="1"/>
              <a:t>försvinner</a:t>
            </a:r>
            <a:r>
              <a:rPr lang="en-SE" sz="1400" dirty="0"/>
              <a:t> fort </a:t>
            </a:r>
            <a:r>
              <a:rPr lang="en-SE" sz="1400" dirty="0" err="1"/>
              <a:t>när</a:t>
            </a:r>
            <a:r>
              <a:rPr lang="en-SE" sz="1400" dirty="0"/>
              <a:t> vi </a:t>
            </a:r>
            <a:r>
              <a:rPr lang="en-SE" sz="1400" dirty="0" err="1"/>
              <a:t>ökar</a:t>
            </a:r>
            <a:r>
              <a:rPr lang="en-SE" sz="1400" dirty="0"/>
              <a:t> </a:t>
            </a:r>
            <a:r>
              <a:rPr lang="en-SE" sz="1400" dirty="0" err="1"/>
              <a:t>vår</a:t>
            </a:r>
            <a:r>
              <a:rPr lang="en-SE" sz="1400" dirty="0"/>
              <a:t> </a:t>
            </a:r>
            <a:r>
              <a:rPr lang="en-SE" sz="1400" dirty="0" err="1"/>
              <a:t>konsumtion</a:t>
            </a:r>
            <a:r>
              <a:rPr lang="en-SE" sz="1400" dirty="0"/>
              <a:t>.</a:t>
            </a:r>
          </a:p>
          <a:p>
            <a:pPr marL="285750" indent="-285750">
              <a:buFont typeface="Arial" panose="020B0604020202020204" pitchFamily="34" charset="0"/>
              <a:buChar char="•"/>
            </a:pPr>
            <a:r>
              <a:rPr lang="en-SE" sz="1400" dirty="0" err="1"/>
              <a:t>Dessutom</a:t>
            </a:r>
            <a:r>
              <a:rPr lang="en-SE" sz="1400" dirty="0"/>
              <a:t> blir </a:t>
            </a:r>
            <a:r>
              <a:rPr lang="en-SE" sz="1400" dirty="0" err="1"/>
              <a:t>backupkraften</a:t>
            </a:r>
            <a:r>
              <a:rPr lang="en-SE" sz="1400" dirty="0"/>
              <a:t> </a:t>
            </a:r>
            <a:r>
              <a:rPr lang="en-SE" sz="1400" dirty="0" err="1"/>
              <a:t>fossilbaserad</a:t>
            </a:r>
            <a:r>
              <a:rPr lang="en-SE" sz="1400" dirty="0"/>
              <a:t> </a:t>
            </a:r>
            <a:r>
              <a:rPr lang="en-SE" sz="1400" dirty="0" err="1"/>
              <a:t>vilket</a:t>
            </a:r>
            <a:r>
              <a:rPr lang="en-SE" sz="1400" dirty="0"/>
              <a:t> </a:t>
            </a:r>
            <a:r>
              <a:rPr lang="en-SE" sz="1400" dirty="0" err="1"/>
              <a:t>ökar</a:t>
            </a:r>
            <a:r>
              <a:rPr lang="en-SE" sz="1400" dirty="0"/>
              <a:t> </a:t>
            </a:r>
            <a:r>
              <a:rPr lang="en-SE" sz="1400" dirty="0" err="1"/>
              <a:t>priser</a:t>
            </a:r>
            <a:r>
              <a:rPr lang="en-SE" sz="1400" dirty="0"/>
              <a:t> och utsläpp.</a:t>
            </a:r>
            <a:endParaRPr lang="sv-SE" sz="1400" dirty="0"/>
          </a:p>
        </p:txBody>
      </p:sp>
    </p:spTree>
    <p:extLst>
      <p:ext uri="{BB962C8B-B14F-4D97-AF65-F5344CB8AC3E}">
        <p14:creationId xmlns:p14="http://schemas.microsoft.com/office/powerpoint/2010/main" val="71251866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32B8AA-DFD2-46AA-8528-9D613210E50A}"/>
              </a:ext>
            </a:extLst>
          </p:cNvPr>
          <p:cNvSpPr>
            <a:spLocks noGrp="1"/>
          </p:cNvSpPr>
          <p:nvPr>
            <p:ph type="title"/>
          </p:nvPr>
        </p:nvSpPr>
        <p:spPr>
          <a:xfrm>
            <a:off x="638175" y="238895"/>
            <a:ext cx="10515600" cy="1325563"/>
          </a:xfrm>
        </p:spPr>
        <p:txBody>
          <a:bodyPr>
            <a:normAutofit/>
          </a:bodyPr>
          <a:lstStyle/>
          <a:p>
            <a:r>
              <a:rPr lang="en-SE" sz="4000" b="1" dirty="0"/>
              <a:t>Per Wikström ang </a:t>
            </a:r>
            <a:r>
              <a:rPr lang="en-SE" sz="4000" b="1" dirty="0" err="1"/>
              <a:t>överförings</a:t>
            </a:r>
            <a:r>
              <a:rPr lang="en-SE" sz="4000" b="1" dirty="0"/>
              <a:t> </a:t>
            </a:r>
            <a:r>
              <a:rPr lang="en-SE" sz="4000" b="1" dirty="0" err="1"/>
              <a:t>kapacitet</a:t>
            </a:r>
            <a:endParaRPr lang="sv-SE" sz="4000" b="1" dirty="0"/>
          </a:p>
        </p:txBody>
      </p:sp>
      <p:sp>
        <p:nvSpPr>
          <p:cNvPr id="8" name="TextBox 7">
            <a:extLst>
              <a:ext uri="{FF2B5EF4-FFF2-40B4-BE49-F238E27FC236}">
                <a16:creationId xmlns:a16="http://schemas.microsoft.com/office/drawing/2014/main" id="{84F81743-E02C-4FA1-81D9-D4B3FA3A5F57}"/>
              </a:ext>
            </a:extLst>
          </p:cNvPr>
          <p:cNvSpPr txBox="1"/>
          <p:nvPr/>
        </p:nvSpPr>
        <p:spPr>
          <a:xfrm>
            <a:off x="734585" y="1435400"/>
            <a:ext cx="7954402" cy="738664"/>
          </a:xfrm>
          <a:prstGeom prst="rect">
            <a:avLst/>
          </a:prstGeom>
          <a:solidFill>
            <a:schemeClr val="bg1">
              <a:lumMod val="85000"/>
            </a:schemeClr>
          </a:solidFill>
        </p:spPr>
        <p:txBody>
          <a:bodyPr wrap="square">
            <a:spAutoFit/>
          </a:bodyPr>
          <a:lstStyle/>
          <a:p>
            <a:pPr marL="285750" indent="-285750" algn="l">
              <a:buFont typeface="Arial" panose="020B0604020202020204" pitchFamily="34" charset="0"/>
              <a:buChar char="•"/>
            </a:pPr>
            <a:r>
              <a:rPr lang="en-SE" sz="1400" b="0" i="0" u="none" strike="noStrike" baseline="0" dirty="0">
                <a:latin typeface="CIDFont+F2"/>
              </a:rPr>
              <a:t>Per Wikström med </a:t>
            </a:r>
            <a:r>
              <a:rPr lang="en-SE" sz="1400" b="0" i="0" u="none" strike="noStrike" baseline="0" dirty="0" err="1">
                <a:latin typeface="CIDFont+F2"/>
              </a:rPr>
              <a:t>över</a:t>
            </a:r>
            <a:r>
              <a:rPr lang="en-SE" sz="1400" b="0" i="0" u="none" strike="noStrike" baseline="0" dirty="0">
                <a:latin typeface="CIDFont+F2"/>
              </a:rPr>
              <a:t> 20 </a:t>
            </a:r>
            <a:r>
              <a:rPr lang="en-SE" sz="1400" b="0" i="0" u="none" strike="noStrike" baseline="0" dirty="0" err="1">
                <a:latin typeface="CIDFont+F2"/>
              </a:rPr>
              <a:t>år</a:t>
            </a:r>
            <a:r>
              <a:rPr lang="en-SE" sz="1400" b="0" i="0" u="none" strike="noStrike" baseline="0" dirty="0">
                <a:latin typeface="CIDFont+F2"/>
              </a:rPr>
              <a:t> </a:t>
            </a:r>
            <a:r>
              <a:rPr lang="en-SE" sz="1400" b="0" i="0" u="none" strike="noStrike" baseline="0" dirty="0" err="1">
                <a:latin typeface="CIDFont+F2"/>
              </a:rPr>
              <a:t>på</a:t>
            </a:r>
            <a:r>
              <a:rPr lang="en-SE" sz="1400" b="0" i="0" u="none" strike="noStrike" baseline="0" dirty="0">
                <a:latin typeface="CIDFont+F2"/>
              </a:rPr>
              <a:t> SVK, nu </a:t>
            </a:r>
            <a:r>
              <a:rPr lang="en-SE" sz="1400" b="0" i="0" u="none" strike="noStrike" baseline="0" dirty="0" err="1">
                <a:latin typeface="CIDFont+F2"/>
              </a:rPr>
              <a:t>på</a:t>
            </a:r>
            <a:r>
              <a:rPr lang="en-SE" sz="1400" b="0" i="0" u="none" strike="noStrike" baseline="0" dirty="0">
                <a:latin typeface="CIDFont+F2"/>
              </a:rPr>
              <a:t> </a:t>
            </a:r>
            <a:r>
              <a:rPr lang="en-SE" sz="1400" b="0" i="0" u="none" strike="noStrike" baseline="0" dirty="0" err="1">
                <a:latin typeface="CIDFont+F2"/>
              </a:rPr>
              <a:t>Energiföretagen</a:t>
            </a:r>
            <a:r>
              <a:rPr lang="en-SE" sz="1400" b="0" i="0" u="none" strike="noStrike" baseline="0" dirty="0">
                <a:latin typeface="CIDFont+F2"/>
              </a:rPr>
              <a:t> </a:t>
            </a:r>
            <a:r>
              <a:rPr lang="en-SE" sz="1400" b="0" i="0" u="none" strike="noStrike" baseline="0" dirty="0" err="1">
                <a:latin typeface="CIDFont+F2"/>
              </a:rPr>
              <a:t>varnar</a:t>
            </a:r>
            <a:r>
              <a:rPr lang="en-SE" sz="1400" b="0" i="0" u="none" strike="noStrike" baseline="0" dirty="0">
                <a:latin typeface="CIDFont+F2"/>
              </a:rPr>
              <a:t> för den </a:t>
            </a:r>
            <a:r>
              <a:rPr lang="en-SE" sz="1400" b="0" i="0" u="none" strike="noStrike" baseline="0" dirty="0" err="1">
                <a:latin typeface="CIDFont+F2"/>
              </a:rPr>
              <a:t>minskande</a:t>
            </a:r>
            <a:r>
              <a:rPr lang="en-SE" sz="1400" b="0" i="0" u="none" strike="noStrike" baseline="0" dirty="0">
                <a:latin typeface="CIDFont+F2"/>
              </a:rPr>
              <a:t> </a:t>
            </a:r>
            <a:r>
              <a:rPr lang="en-SE" sz="1400" b="0" i="0" u="none" strike="noStrike" baseline="0" dirty="0" err="1">
                <a:latin typeface="CIDFont+F2"/>
              </a:rPr>
              <a:t>effektbalansen</a:t>
            </a:r>
            <a:r>
              <a:rPr lang="en-SE" sz="1400" b="0" i="0" u="none" strike="noStrike" baseline="0" dirty="0">
                <a:latin typeface="CIDFont+F2"/>
              </a:rPr>
              <a:t> och </a:t>
            </a:r>
            <a:r>
              <a:rPr lang="en-SE" sz="1400" b="0" i="0" u="none" strike="noStrike" baseline="0" dirty="0" err="1">
                <a:latin typeface="CIDFont+F2"/>
              </a:rPr>
              <a:t>överförings</a:t>
            </a:r>
            <a:r>
              <a:rPr lang="en-SE" sz="1400" b="0" i="0" u="none" strike="noStrike" baseline="0" dirty="0">
                <a:latin typeface="CIDFont+F2"/>
              </a:rPr>
              <a:t> </a:t>
            </a:r>
            <a:r>
              <a:rPr lang="en-SE" sz="1400" b="0" i="0" u="none" strike="noStrike" baseline="0" dirty="0" err="1">
                <a:latin typeface="CIDFont+F2"/>
              </a:rPr>
              <a:t>kapaciteten</a:t>
            </a:r>
            <a:r>
              <a:rPr lang="en-SE" sz="1400" b="0" i="0" u="none" strike="noStrike" baseline="0" dirty="0">
                <a:latin typeface="CIDFont+F2"/>
              </a:rPr>
              <a:t>.</a:t>
            </a:r>
          </a:p>
          <a:p>
            <a:pPr marL="285750" indent="-285750" algn="l">
              <a:buFont typeface="Arial" panose="020B0604020202020204" pitchFamily="34" charset="0"/>
              <a:buChar char="•"/>
            </a:pPr>
            <a:r>
              <a:rPr lang="en-SE" sz="1400" dirty="0">
                <a:latin typeface="CIDFont+F2"/>
              </a:rPr>
              <a:t>I en presentation 2021 </a:t>
            </a:r>
            <a:r>
              <a:rPr lang="en-SE" sz="1400" dirty="0" err="1">
                <a:latin typeface="CIDFont+F2"/>
              </a:rPr>
              <a:t>visar</a:t>
            </a:r>
            <a:r>
              <a:rPr lang="en-SE" sz="1400" dirty="0">
                <a:latin typeface="CIDFont+F2"/>
              </a:rPr>
              <a:t> </a:t>
            </a:r>
            <a:r>
              <a:rPr lang="en-SE" sz="1400" dirty="0" err="1">
                <a:latin typeface="CIDFont+F2"/>
              </a:rPr>
              <a:t>han</a:t>
            </a:r>
            <a:r>
              <a:rPr lang="en-SE" sz="1400" dirty="0">
                <a:latin typeface="CIDFont+F2"/>
              </a:rPr>
              <a:t> </a:t>
            </a:r>
            <a:r>
              <a:rPr lang="en-SE" sz="1400" dirty="0" err="1">
                <a:latin typeface="CIDFont+F2"/>
              </a:rPr>
              <a:t>på</a:t>
            </a:r>
            <a:r>
              <a:rPr lang="en-SE" sz="1400" dirty="0">
                <a:latin typeface="CIDFont+F2"/>
              </a:rPr>
              <a:t> </a:t>
            </a:r>
            <a:r>
              <a:rPr lang="en-SE" sz="1400" dirty="0" err="1">
                <a:latin typeface="CIDFont+F2"/>
              </a:rPr>
              <a:t>hur</a:t>
            </a:r>
            <a:r>
              <a:rPr lang="en-SE" sz="1400" dirty="0">
                <a:latin typeface="CIDFont+F2"/>
              </a:rPr>
              <a:t> den </a:t>
            </a:r>
            <a:r>
              <a:rPr lang="en-SE" sz="1400" dirty="0" err="1">
                <a:latin typeface="CIDFont+F2"/>
              </a:rPr>
              <a:t>tilldelade</a:t>
            </a:r>
            <a:r>
              <a:rPr lang="en-SE" sz="1400" dirty="0">
                <a:latin typeface="CIDFont+F2"/>
              </a:rPr>
              <a:t> </a:t>
            </a:r>
            <a:r>
              <a:rPr lang="en-SE" sz="1400" dirty="0" err="1">
                <a:latin typeface="CIDFont+F2"/>
              </a:rPr>
              <a:t>kapaciteten</a:t>
            </a:r>
            <a:r>
              <a:rPr lang="en-SE" sz="1400" dirty="0">
                <a:latin typeface="CIDFont+F2"/>
              </a:rPr>
              <a:t> </a:t>
            </a:r>
            <a:r>
              <a:rPr lang="en-SE" sz="1400" dirty="0" err="1">
                <a:latin typeface="CIDFont+F2"/>
              </a:rPr>
              <a:t>minskar</a:t>
            </a:r>
            <a:r>
              <a:rPr lang="en-SE" sz="1400" dirty="0">
                <a:latin typeface="CIDFont+F2"/>
              </a:rPr>
              <a:t> </a:t>
            </a:r>
            <a:r>
              <a:rPr lang="en-SE" sz="1400" dirty="0" err="1">
                <a:latin typeface="CIDFont+F2"/>
              </a:rPr>
              <a:t>när</a:t>
            </a:r>
            <a:r>
              <a:rPr lang="en-SE" sz="1400" dirty="0">
                <a:latin typeface="CIDFont+F2"/>
              </a:rPr>
              <a:t> den måste </a:t>
            </a:r>
            <a:r>
              <a:rPr lang="en-SE" sz="1400" dirty="0" err="1">
                <a:latin typeface="CIDFont+F2"/>
              </a:rPr>
              <a:t>öka</a:t>
            </a:r>
            <a:r>
              <a:rPr lang="en-SE" sz="1400" dirty="0">
                <a:latin typeface="CIDFont+F2"/>
              </a:rPr>
              <a:t>.</a:t>
            </a:r>
            <a:endParaRPr lang="sv-SE" sz="1400" i="0" u="none" strike="noStrike" baseline="0" dirty="0">
              <a:latin typeface="CIDFont+F2"/>
            </a:endParaRPr>
          </a:p>
        </p:txBody>
      </p:sp>
      <p:sp>
        <p:nvSpPr>
          <p:cNvPr id="3" name="TextBox 2">
            <a:extLst>
              <a:ext uri="{FF2B5EF4-FFF2-40B4-BE49-F238E27FC236}">
                <a16:creationId xmlns:a16="http://schemas.microsoft.com/office/drawing/2014/main" id="{E0060A84-B744-4859-86DA-2AB0674FF719}"/>
              </a:ext>
            </a:extLst>
          </p:cNvPr>
          <p:cNvSpPr txBox="1"/>
          <p:nvPr/>
        </p:nvSpPr>
        <p:spPr>
          <a:xfrm>
            <a:off x="4762112" y="4138368"/>
            <a:ext cx="560892" cy="215444"/>
          </a:xfrm>
          <a:prstGeom prst="rect">
            <a:avLst/>
          </a:prstGeom>
          <a:solidFill>
            <a:schemeClr val="bg1">
              <a:lumMod val="85000"/>
            </a:schemeClr>
          </a:solidFill>
        </p:spPr>
        <p:txBody>
          <a:bodyPr wrap="square" rtlCol="0">
            <a:spAutoFit/>
          </a:bodyPr>
          <a:lstStyle/>
          <a:p>
            <a:r>
              <a:rPr lang="en-GB" sz="800" dirty="0" err="1"/>
              <a:t>Tyskland</a:t>
            </a:r>
            <a:endParaRPr lang="en-SE" sz="800" dirty="0"/>
          </a:p>
        </p:txBody>
      </p:sp>
      <p:sp>
        <p:nvSpPr>
          <p:cNvPr id="6" name="TextBox 5">
            <a:extLst>
              <a:ext uri="{FF2B5EF4-FFF2-40B4-BE49-F238E27FC236}">
                <a16:creationId xmlns:a16="http://schemas.microsoft.com/office/drawing/2014/main" id="{35D93388-55F2-487A-ADDC-6B1BF1284B1C}"/>
              </a:ext>
            </a:extLst>
          </p:cNvPr>
          <p:cNvSpPr txBox="1"/>
          <p:nvPr/>
        </p:nvSpPr>
        <p:spPr>
          <a:xfrm>
            <a:off x="5461264" y="6110139"/>
            <a:ext cx="634736" cy="215444"/>
          </a:xfrm>
          <a:prstGeom prst="rect">
            <a:avLst/>
          </a:prstGeom>
          <a:solidFill>
            <a:schemeClr val="bg1">
              <a:lumMod val="85000"/>
            </a:schemeClr>
          </a:solidFill>
        </p:spPr>
        <p:txBody>
          <a:bodyPr wrap="square" rtlCol="0">
            <a:spAutoFit/>
          </a:bodyPr>
          <a:lstStyle/>
          <a:p>
            <a:r>
              <a:rPr lang="en-GB" sz="800" dirty="0" err="1"/>
              <a:t>Frankrike</a:t>
            </a:r>
            <a:endParaRPr lang="en-SE" sz="800" dirty="0"/>
          </a:p>
        </p:txBody>
      </p:sp>
      <p:pic>
        <p:nvPicPr>
          <p:cNvPr id="5" name="Picture 4" descr="A picture containing graphical user interface&#10;&#10;Description automatically generated">
            <a:extLst>
              <a:ext uri="{FF2B5EF4-FFF2-40B4-BE49-F238E27FC236}">
                <a16:creationId xmlns:a16="http://schemas.microsoft.com/office/drawing/2014/main" id="{C424EEFC-B036-C3D4-12F9-F24CA7B8DCD4}"/>
              </a:ext>
            </a:extLst>
          </p:cNvPr>
          <p:cNvPicPr>
            <a:picLocks noChangeAspect="1"/>
          </p:cNvPicPr>
          <p:nvPr/>
        </p:nvPicPr>
        <p:blipFill rotWithShape="1">
          <a:blip r:embed="rId3">
            <a:extLst>
              <a:ext uri="{28A0092B-C50C-407E-A947-70E740481C1C}">
                <a14:useLocalDpi xmlns:a14="http://schemas.microsoft.com/office/drawing/2010/main" val="0"/>
              </a:ext>
            </a:extLst>
          </a:blip>
          <a:srcRect t="7070"/>
          <a:stretch/>
        </p:blipFill>
        <p:spPr>
          <a:xfrm>
            <a:off x="734585" y="2628900"/>
            <a:ext cx="7780737" cy="4073656"/>
          </a:xfrm>
          <a:prstGeom prst="rect">
            <a:avLst/>
          </a:prstGeom>
        </p:spPr>
      </p:pic>
    </p:spTree>
    <p:extLst>
      <p:ext uri="{BB962C8B-B14F-4D97-AF65-F5344CB8AC3E}">
        <p14:creationId xmlns:p14="http://schemas.microsoft.com/office/powerpoint/2010/main" val="180952600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83BFFE-585F-415E-A32F-99FAE698A395}"/>
              </a:ext>
            </a:extLst>
          </p:cNvPr>
          <p:cNvSpPr>
            <a:spLocks noGrp="1"/>
          </p:cNvSpPr>
          <p:nvPr>
            <p:ph type="title"/>
          </p:nvPr>
        </p:nvSpPr>
        <p:spPr/>
        <p:txBody>
          <a:bodyPr>
            <a:normAutofit/>
          </a:bodyPr>
          <a:lstStyle/>
          <a:p>
            <a:r>
              <a:rPr lang="sv-SE" sz="4000" b="1" dirty="0"/>
              <a:t>D</a:t>
            </a:r>
            <a:r>
              <a:rPr lang="en-SE" sz="4000" b="1" dirty="0"/>
              <a:t>et </a:t>
            </a:r>
            <a:r>
              <a:rPr lang="en-SE" sz="4000" b="1" dirty="0" err="1"/>
              <a:t>stora</a:t>
            </a:r>
            <a:r>
              <a:rPr lang="en-SE" sz="4000" b="1" dirty="0"/>
              <a:t> </a:t>
            </a:r>
            <a:r>
              <a:rPr lang="en-SE" sz="4000" b="1" dirty="0" err="1"/>
              <a:t>problemet</a:t>
            </a:r>
            <a:r>
              <a:rPr lang="en-SE" sz="4000" b="1" dirty="0"/>
              <a:t>!</a:t>
            </a:r>
            <a:endParaRPr lang="sv-SE" sz="4000" b="1" dirty="0"/>
          </a:p>
        </p:txBody>
      </p:sp>
      <p:sp>
        <p:nvSpPr>
          <p:cNvPr id="4" name="TextBox 3">
            <a:extLst>
              <a:ext uri="{FF2B5EF4-FFF2-40B4-BE49-F238E27FC236}">
                <a16:creationId xmlns:a16="http://schemas.microsoft.com/office/drawing/2014/main" id="{82B56479-FD14-4BC0-B35F-F530B7710CA5}"/>
              </a:ext>
            </a:extLst>
          </p:cNvPr>
          <p:cNvSpPr txBox="1"/>
          <p:nvPr/>
        </p:nvSpPr>
        <p:spPr>
          <a:xfrm>
            <a:off x="624378" y="1511948"/>
            <a:ext cx="10943244" cy="5355312"/>
          </a:xfrm>
          <a:prstGeom prst="rect">
            <a:avLst/>
          </a:prstGeom>
          <a:noFill/>
        </p:spPr>
        <p:txBody>
          <a:bodyPr wrap="square" rtlCol="0">
            <a:spAutoFit/>
          </a:bodyPr>
          <a:lstStyle/>
          <a:p>
            <a:pPr marL="342900" indent="-342900">
              <a:buFont typeface="Arial" panose="020B0604020202020204" pitchFamily="34" charset="0"/>
              <a:buChar char="•"/>
            </a:pPr>
            <a:r>
              <a:rPr lang="en-SE" sz="2000" dirty="0" err="1"/>
              <a:t>Ett</a:t>
            </a:r>
            <a:r>
              <a:rPr lang="en-SE" sz="2000" dirty="0"/>
              <a:t> </a:t>
            </a:r>
            <a:r>
              <a:rPr lang="en-SE" sz="2000" dirty="0" err="1"/>
              <a:t>elsystem</a:t>
            </a:r>
            <a:r>
              <a:rPr lang="en-SE" sz="2000" dirty="0"/>
              <a:t> måste </a:t>
            </a:r>
            <a:r>
              <a:rPr lang="en-SE" sz="2000" dirty="0" err="1"/>
              <a:t>byggas</a:t>
            </a:r>
            <a:r>
              <a:rPr lang="en-SE" sz="2000" dirty="0"/>
              <a:t> </a:t>
            </a:r>
            <a:r>
              <a:rPr lang="en-SE" sz="2000" dirty="0" err="1"/>
              <a:t>genomtänkt</a:t>
            </a:r>
            <a:r>
              <a:rPr lang="en-SE" sz="2000" dirty="0"/>
              <a:t> </a:t>
            </a:r>
            <a:r>
              <a:rPr lang="en-SE" sz="2000" dirty="0" err="1"/>
              <a:t>baserat</a:t>
            </a:r>
            <a:r>
              <a:rPr lang="en-SE" sz="2000" dirty="0"/>
              <a:t> </a:t>
            </a:r>
            <a:r>
              <a:rPr lang="en-SE" sz="2000" dirty="0" err="1"/>
              <a:t>på</a:t>
            </a:r>
            <a:r>
              <a:rPr lang="en-SE" sz="2000" dirty="0"/>
              <a:t> </a:t>
            </a:r>
            <a:r>
              <a:rPr lang="en-SE" sz="2000" dirty="0" err="1"/>
              <a:t>baskraft</a:t>
            </a:r>
            <a:r>
              <a:rPr lang="en-SE" sz="2000" dirty="0"/>
              <a:t> och </a:t>
            </a:r>
            <a:r>
              <a:rPr lang="en-SE" sz="2000" dirty="0" err="1"/>
              <a:t>reglerkraft</a:t>
            </a:r>
            <a:r>
              <a:rPr lang="en-SE" sz="2000" dirty="0"/>
              <a:t> med en </a:t>
            </a:r>
            <a:r>
              <a:rPr lang="en-SE" sz="2000" dirty="0" err="1"/>
              <a:t>genomtänkt</a:t>
            </a:r>
            <a:r>
              <a:rPr lang="en-SE" sz="2000" dirty="0"/>
              <a:t> inte för stor del </a:t>
            </a:r>
            <a:r>
              <a:rPr lang="en-SE" sz="2000" dirty="0" err="1"/>
              <a:t>oplanerbar</a:t>
            </a:r>
            <a:r>
              <a:rPr lang="en-SE" sz="2000" dirty="0"/>
              <a:t> kraft.</a:t>
            </a:r>
          </a:p>
          <a:p>
            <a:pPr marL="342900" indent="-342900">
              <a:buFont typeface="Arial" panose="020B0604020202020204" pitchFamily="34" charset="0"/>
              <a:buChar char="•"/>
            </a:pPr>
            <a:r>
              <a:rPr lang="en-SE" sz="2000" dirty="0"/>
              <a:t>Sverige </a:t>
            </a:r>
            <a:r>
              <a:rPr lang="en-SE" sz="2000" dirty="0" err="1"/>
              <a:t>har</a:t>
            </a:r>
            <a:r>
              <a:rPr lang="en-SE" sz="2000" dirty="0"/>
              <a:t> </a:t>
            </a:r>
            <a:r>
              <a:rPr lang="en-SE" sz="2000" dirty="0" err="1"/>
              <a:t>gått</a:t>
            </a:r>
            <a:r>
              <a:rPr lang="en-SE" sz="2000" dirty="0"/>
              <a:t> en </a:t>
            </a:r>
            <a:r>
              <a:rPr lang="en-SE" sz="2000" dirty="0" err="1"/>
              <a:t>väg</a:t>
            </a:r>
            <a:r>
              <a:rPr lang="en-SE" sz="2000" dirty="0"/>
              <a:t> där man </a:t>
            </a:r>
            <a:r>
              <a:rPr lang="en-SE" sz="2000" dirty="0" err="1"/>
              <a:t>utan</a:t>
            </a:r>
            <a:r>
              <a:rPr lang="en-SE" sz="2000" dirty="0"/>
              <a:t> </a:t>
            </a:r>
            <a:r>
              <a:rPr lang="en-SE" sz="2000" dirty="0" err="1"/>
              <a:t>konsekvensanalys</a:t>
            </a:r>
            <a:r>
              <a:rPr lang="en-SE" sz="2000" dirty="0"/>
              <a:t> </a:t>
            </a:r>
            <a:r>
              <a:rPr lang="en-SE" sz="2000" dirty="0" err="1"/>
              <a:t>lagt</a:t>
            </a:r>
            <a:r>
              <a:rPr lang="en-SE" sz="2000" dirty="0"/>
              <a:t> ner </a:t>
            </a:r>
            <a:r>
              <a:rPr lang="en-SE" sz="2000" dirty="0" err="1"/>
              <a:t>baskraft</a:t>
            </a:r>
            <a:r>
              <a:rPr lang="en-SE" sz="2000" dirty="0"/>
              <a:t> och i </a:t>
            </a:r>
            <a:r>
              <a:rPr lang="en-SE" sz="2000" dirty="0" err="1"/>
              <a:t>princip</a:t>
            </a:r>
            <a:r>
              <a:rPr lang="en-SE" sz="2000" dirty="0"/>
              <a:t> </a:t>
            </a:r>
            <a:r>
              <a:rPr lang="en-SE" sz="2000" dirty="0" err="1"/>
              <a:t>enbart</a:t>
            </a:r>
            <a:r>
              <a:rPr lang="en-SE" sz="2000" dirty="0"/>
              <a:t> </a:t>
            </a:r>
            <a:r>
              <a:rPr lang="en-SE" sz="2000" dirty="0" err="1"/>
              <a:t>satsat</a:t>
            </a:r>
            <a:r>
              <a:rPr lang="en-SE" sz="2000" dirty="0"/>
              <a:t> </a:t>
            </a:r>
            <a:r>
              <a:rPr lang="en-SE" sz="2000" dirty="0" err="1"/>
              <a:t>på</a:t>
            </a:r>
            <a:r>
              <a:rPr lang="en-SE" sz="2000" dirty="0"/>
              <a:t> </a:t>
            </a:r>
            <a:r>
              <a:rPr lang="en-SE" sz="2000" dirty="0" err="1"/>
              <a:t>oplanerbar</a:t>
            </a:r>
            <a:r>
              <a:rPr lang="en-SE" sz="2000" dirty="0"/>
              <a:t> kraft och i detta inte </a:t>
            </a:r>
            <a:r>
              <a:rPr lang="en-SE" sz="2000" dirty="0" err="1"/>
              <a:t>beaktat</a:t>
            </a:r>
            <a:r>
              <a:rPr lang="en-SE" sz="2000" dirty="0"/>
              <a:t> den </a:t>
            </a:r>
            <a:r>
              <a:rPr lang="en-SE" sz="2000" dirty="0" err="1"/>
              <a:t>historiska</a:t>
            </a:r>
            <a:r>
              <a:rPr lang="en-SE" sz="2000" dirty="0"/>
              <a:t> </a:t>
            </a:r>
            <a:r>
              <a:rPr lang="en-SE" sz="2000" dirty="0" err="1"/>
              <a:t>ökning</a:t>
            </a:r>
            <a:r>
              <a:rPr lang="en-SE" sz="2000" dirty="0"/>
              <a:t> av </a:t>
            </a:r>
            <a:r>
              <a:rPr lang="en-SE" sz="2000" dirty="0" err="1"/>
              <a:t>elkonsumtion</a:t>
            </a:r>
            <a:r>
              <a:rPr lang="en-SE" sz="2000" dirty="0"/>
              <a:t> </a:t>
            </a:r>
            <a:r>
              <a:rPr lang="en-SE" sz="2000" dirty="0" err="1"/>
              <a:t>som</a:t>
            </a:r>
            <a:r>
              <a:rPr lang="en-SE" sz="2000" dirty="0"/>
              <a:t> </a:t>
            </a:r>
            <a:r>
              <a:rPr lang="en-SE" sz="2000" dirty="0" err="1"/>
              <a:t>kommer</a:t>
            </a:r>
            <a:r>
              <a:rPr lang="en-SE" sz="2000" dirty="0"/>
              <a:t> att </a:t>
            </a:r>
            <a:r>
              <a:rPr lang="en-SE" sz="2000" dirty="0" err="1"/>
              <a:t>ske</a:t>
            </a:r>
            <a:r>
              <a:rPr lang="en-SE" sz="2000" dirty="0"/>
              <a:t>.</a:t>
            </a:r>
          </a:p>
          <a:p>
            <a:pPr marL="342900" indent="-342900">
              <a:buFont typeface="Arial" panose="020B0604020202020204" pitchFamily="34" charset="0"/>
              <a:buChar char="•"/>
            </a:pPr>
            <a:r>
              <a:rPr lang="en-SE" sz="2000" dirty="0" err="1"/>
              <a:t>Oplanerbar</a:t>
            </a:r>
            <a:r>
              <a:rPr lang="en-SE" sz="2000" dirty="0"/>
              <a:t> kraft </a:t>
            </a:r>
            <a:r>
              <a:rPr lang="en-SE" sz="2000" dirty="0" err="1"/>
              <a:t>kräver</a:t>
            </a:r>
            <a:r>
              <a:rPr lang="en-SE" sz="2000" dirty="0"/>
              <a:t> </a:t>
            </a:r>
            <a:r>
              <a:rPr lang="en-SE" sz="2000" dirty="0" err="1"/>
              <a:t>kraftigt</a:t>
            </a:r>
            <a:r>
              <a:rPr lang="en-SE" sz="2000" dirty="0"/>
              <a:t> </a:t>
            </a:r>
            <a:r>
              <a:rPr lang="en-SE" sz="2000" dirty="0" err="1"/>
              <a:t>utbyggt</a:t>
            </a:r>
            <a:r>
              <a:rPr lang="en-SE" sz="2000" dirty="0"/>
              <a:t> </a:t>
            </a:r>
            <a:r>
              <a:rPr lang="en-SE" sz="2000" dirty="0" err="1"/>
              <a:t>nät</a:t>
            </a:r>
            <a:r>
              <a:rPr lang="en-SE" sz="2000" dirty="0"/>
              <a:t> och </a:t>
            </a:r>
            <a:r>
              <a:rPr lang="en-SE" sz="2000" dirty="0" err="1"/>
              <a:t>hantering</a:t>
            </a:r>
            <a:r>
              <a:rPr lang="en-SE" sz="2000" dirty="0"/>
              <a:t> av </a:t>
            </a:r>
            <a:r>
              <a:rPr lang="en-SE" sz="2000" dirty="0" err="1"/>
              <a:t>flaskhalsar</a:t>
            </a:r>
            <a:r>
              <a:rPr lang="en-SE" sz="2000" dirty="0"/>
              <a:t> och </a:t>
            </a:r>
            <a:r>
              <a:rPr lang="en-SE" sz="2000" dirty="0" err="1"/>
              <a:t>kräver</a:t>
            </a:r>
            <a:r>
              <a:rPr lang="en-SE" sz="2000" dirty="0"/>
              <a:t> andra </a:t>
            </a:r>
            <a:r>
              <a:rPr lang="en-SE" sz="2000" dirty="0" err="1"/>
              <a:t>stödtjänster</a:t>
            </a:r>
            <a:r>
              <a:rPr lang="en-SE" sz="2000" dirty="0"/>
              <a:t> </a:t>
            </a:r>
            <a:r>
              <a:rPr lang="en-SE" sz="2000" dirty="0" err="1"/>
              <a:t>som</a:t>
            </a:r>
            <a:r>
              <a:rPr lang="en-SE" sz="2000" dirty="0"/>
              <a:t> </a:t>
            </a:r>
            <a:r>
              <a:rPr lang="en-SE" sz="2000" dirty="0" err="1"/>
              <a:t>reaktivt</a:t>
            </a:r>
            <a:r>
              <a:rPr lang="en-SE" sz="2000" dirty="0"/>
              <a:t> </a:t>
            </a:r>
            <a:r>
              <a:rPr lang="en-SE" sz="2000" dirty="0" err="1"/>
              <a:t>stöd</a:t>
            </a:r>
            <a:r>
              <a:rPr lang="en-SE" sz="2000" dirty="0"/>
              <a:t>, </a:t>
            </a:r>
            <a:r>
              <a:rPr lang="en-SE" sz="2000" dirty="0" err="1"/>
              <a:t>lagringstekniker</a:t>
            </a:r>
            <a:r>
              <a:rPr lang="en-SE" sz="2000" dirty="0"/>
              <a:t> och </a:t>
            </a:r>
            <a:r>
              <a:rPr lang="en-SE" sz="2000" dirty="0" err="1"/>
              <a:t>tillräcklig</a:t>
            </a:r>
            <a:r>
              <a:rPr lang="en-SE" sz="2000" dirty="0"/>
              <a:t> </a:t>
            </a:r>
            <a:r>
              <a:rPr lang="en-SE" sz="2000" dirty="0" err="1"/>
              <a:t>rotationsmassa</a:t>
            </a:r>
            <a:r>
              <a:rPr lang="en-SE" sz="2000" dirty="0"/>
              <a:t> i </a:t>
            </a:r>
            <a:r>
              <a:rPr lang="en-SE" sz="2000" dirty="0" err="1"/>
              <a:t>systemet</a:t>
            </a:r>
            <a:r>
              <a:rPr lang="en-SE" sz="2000" dirty="0"/>
              <a:t>.</a:t>
            </a:r>
          </a:p>
          <a:p>
            <a:pPr marL="342900" indent="-342900">
              <a:buFont typeface="Arial" panose="020B0604020202020204" pitchFamily="34" charset="0"/>
              <a:buChar char="•"/>
            </a:pPr>
            <a:r>
              <a:rPr lang="en-SE" sz="2000" dirty="0"/>
              <a:t>Det </a:t>
            </a:r>
            <a:r>
              <a:rPr lang="en-SE" sz="2000" dirty="0" err="1"/>
              <a:t>som</a:t>
            </a:r>
            <a:r>
              <a:rPr lang="en-SE" sz="2000" dirty="0"/>
              <a:t> </a:t>
            </a:r>
            <a:r>
              <a:rPr lang="en-SE" sz="2000" dirty="0" err="1"/>
              <a:t>händer</a:t>
            </a:r>
            <a:r>
              <a:rPr lang="en-SE" sz="2000" dirty="0"/>
              <a:t> med </a:t>
            </a:r>
            <a:r>
              <a:rPr lang="en-SE" sz="2000" dirty="0" err="1"/>
              <a:t>systemet</a:t>
            </a:r>
            <a:r>
              <a:rPr lang="en-SE" sz="2000" dirty="0"/>
              <a:t> är att </a:t>
            </a:r>
            <a:r>
              <a:rPr lang="en-SE" sz="2000" dirty="0" err="1"/>
              <a:t>effektbalansen</a:t>
            </a:r>
            <a:r>
              <a:rPr lang="en-SE" sz="2000" dirty="0"/>
              <a:t> </a:t>
            </a:r>
            <a:r>
              <a:rPr lang="en-SE" sz="2000" dirty="0" err="1"/>
              <a:t>minskar</a:t>
            </a:r>
            <a:r>
              <a:rPr lang="en-SE" sz="2000" dirty="0"/>
              <a:t>, </a:t>
            </a:r>
            <a:r>
              <a:rPr lang="en-SE" sz="2000" dirty="0" err="1"/>
              <a:t>kapacitets</a:t>
            </a:r>
            <a:r>
              <a:rPr lang="en-SE" sz="2000" dirty="0"/>
              <a:t> </a:t>
            </a:r>
            <a:r>
              <a:rPr lang="en-SE" sz="2000" dirty="0" err="1"/>
              <a:t>marginaler</a:t>
            </a:r>
            <a:r>
              <a:rPr lang="en-SE" sz="2000" dirty="0"/>
              <a:t> </a:t>
            </a:r>
            <a:r>
              <a:rPr lang="en-SE" sz="2000" dirty="0" err="1"/>
              <a:t>minskar</a:t>
            </a:r>
            <a:r>
              <a:rPr lang="en-SE" sz="2000" dirty="0"/>
              <a:t> och </a:t>
            </a:r>
            <a:r>
              <a:rPr lang="en-SE" sz="2000" dirty="0" err="1"/>
              <a:t>när</a:t>
            </a:r>
            <a:r>
              <a:rPr lang="en-SE" sz="2000" dirty="0"/>
              <a:t> det inte </a:t>
            </a:r>
            <a:r>
              <a:rPr lang="en-SE" sz="2000" dirty="0" err="1"/>
              <a:t>går</a:t>
            </a:r>
            <a:r>
              <a:rPr lang="en-SE" sz="2000" dirty="0"/>
              <a:t> </a:t>
            </a:r>
            <a:r>
              <a:rPr lang="en-SE" sz="2000" dirty="0" err="1"/>
              <a:t>ihop</a:t>
            </a:r>
            <a:r>
              <a:rPr lang="en-SE" sz="2000" dirty="0"/>
              <a:t> blir </a:t>
            </a:r>
            <a:r>
              <a:rPr lang="en-SE" sz="2000" dirty="0" err="1"/>
              <a:t>systemet</a:t>
            </a:r>
            <a:r>
              <a:rPr lang="en-SE" sz="2000" dirty="0"/>
              <a:t> i </a:t>
            </a:r>
            <a:r>
              <a:rPr lang="en-SE" sz="2000" dirty="0" err="1"/>
              <a:t>vissa</a:t>
            </a:r>
            <a:r>
              <a:rPr lang="en-SE" sz="2000" dirty="0"/>
              <a:t> </a:t>
            </a:r>
            <a:r>
              <a:rPr lang="en-SE" sz="2000" dirty="0" err="1"/>
              <a:t>lägen</a:t>
            </a:r>
            <a:r>
              <a:rPr lang="en-SE" sz="2000" dirty="0"/>
              <a:t> </a:t>
            </a:r>
            <a:r>
              <a:rPr lang="en-SE" sz="2000" dirty="0" err="1"/>
              <a:t>opålitligt</a:t>
            </a:r>
            <a:r>
              <a:rPr lang="en-SE" sz="2000" dirty="0"/>
              <a:t> och </a:t>
            </a:r>
            <a:r>
              <a:rPr lang="en-SE" sz="2000" dirty="0" err="1"/>
              <a:t>på</a:t>
            </a:r>
            <a:r>
              <a:rPr lang="en-SE" sz="2000" dirty="0"/>
              <a:t> </a:t>
            </a:r>
            <a:r>
              <a:rPr lang="en-SE" sz="2000" dirty="0" err="1"/>
              <a:t>grund</a:t>
            </a:r>
            <a:r>
              <a:rPr lang="en-SE" sz="2000" dirty="0"/>
              <a:t> av </a:t>
            </a:r>
            <a:r>
              <a:rPr lang="en-SE" sz="2000" dirty="0" err="1"/>
              <a:t>stöd</a:t>
            </a:r>
            <a:r>
              <a:rPr lang="en-SE" sz="2000" dirty="0"/>
              <a:t> i form av </a:t>
            </a:r>
            <a:r>
              <a:rPr lang="en-SE" sz="2000" dirty="0" err="1"/>
              <a:t>fossilkraft</a:t>
            </a:r>
            <a:r>
              <a:rPr lang="en-SE" sz="2000" dirty="0"/>
              <a:t> </a:t>
            </a:r>
            <a:r>
              <a:rPr lang="en-SE" sz="2000" dirty="0" err="1"/>
              <a:t>ökar</a:t>
            </a:r>
            <a:r>
              <a:rPr lang="en-SE" sz="2000" dirty="0"/>
              <a:t> </a:t>
            </a:r>
            <a:r>
              <a:rPr lang="en-SE" sz="2000" dirty="0" err="1"/>
              <a:t>både</a:t>
            </a:r>
            <a:r>
              <a:rPr lang="en-SE" sz="2000" dirty="0"/>
              <a:t> pris och utsläpp.</a:t>
            </a:r>
          </a:p>
          <a:p>
            <a:pPr marL="342900" indent="-342900">
              <a:buFont typeface="Arial" panose="020B0604020202020204" pitchFamily="34" charset="0"/>
              <a:buChar char="•"/>
            </a:pPr>
            <a:r>
              <a:rPr lang="en-SE" sz="2000" dirty="0" err="1"/>
              <a:t>Vidare</a:t>
            </a:r>
            <a:r>
              <a:rPr lang="en-SE" sz="2000" dirty="0"/>
              <a:t> ger det med de </a:t>
            </a:r>
            <a:r>
              <a:rPr lang="en-SE" sz="2000" dirty="0" err="1"/>
              <a:t>elområden</a:t>
            </a:r>
            <a:r>
              <a:rPr lang="en-SE" sz="2000" dirty="0"/>
              <a:t> och </a:t>
            </a:r>
            <a:r>
              <a:rPr lang="en-SE" sz="2000" dirty="0" err="1"/>
              <a:t>flaskhalsar</a:t>
            </a:r>
            <a:r>
              <a:rPr lang="en-SE" sz="2000" dirty="0"/>
              <a:t> </a:t>
            </a:r>
            <a:r>
              <a:rPr lang="en-SE" sz="2000" dirty="0" err="1"/>
              <a:t>som</a:t>
            </a:r>
            <a:r>
              <a:rPr lang="en-SE" sz="2000" dirty="0"/>
              <a:t> </a:t>
            </a:r>
            <a:r>
              <a:rPr lang="en-SE" sz="2000" dirty="0" err="1"/>
              <a:t>finns</a:t>
            </a:r>
            <a:r>
              <a:rPr lang="en-SE" sz="2000" dirty="0"/>
              <a:t> i </a:t>
            </a:r>
            <a:r>
              <a:rPr lang="en-SE" sz="2000" dirty="0" err="1"/>
              <a:t>överföringskapacitet</a:t>
            </a:r>
            <a:r>
              <a:rPr lang="en-SE" sz="2000" dirty="0"/>
              <a:t> </a:t>
            </a:r>
            <a:r>
              <a:rPr lang="en-SE" sz="2000" dirty="0" err="1"/>
              <a:t>stora</a:t>
            </a:r>
            <a:r>
              <a:rPr lang="en-SE" sz="2000" dirty="0"/>
              <a:t> skillnader </a:t>
            </a:r>
            <a:r>
              <a:rPr lang="en-SE" sz="2000" dirty="0" err="1"/>
              <a:t>inom</a:t>
            </a:r>
            <a:r>
              <a:rPr lang="en-SE" sz="2000" dirty="0"/>
              <a:t> Sverige.</a:t>
            </a:r>
          </a:p>
          <a:p>
            <a:pPr marL="342900" indent="-342900">
              <a:buFont typeface="Arial" panose="020B0604020202020204" pitchFamily="34" charset="0"/>
              <a:buChar char="•"/>
            </a:pPr>
            <a:r>
              <a:rPr lang="en-SE" sz="2000" dirty="0"/>
              <a:t>Det </a:t>
            </a:r>
            <a:r>
              <a:rPr lang="en-SE" sz="2000" dirty="0" err="1"/>
              <a:t>krävs</a:t>
            </a:r>
            <a:r>
              <a:rPr lang="en-SE" sz="2000" dirty="0"/>
              <a:t> också med </a:t>
            </a:r>
            <a:r>
              <a:rPr lang="en-SE" sz="2000" dirty="0" err="1"/>
              <a:t>oplanerbar</a:t>
            </a:r>
            <a:r>
              <a:rPr lang="en-SE" sz="2000" dirty="0"/>
              <a:t> kraft tight </a:t>
            </a:r>
            <a:r>
              <a:rPr lang="en-SE" sz="2000" dirty="0" err="1"/>
              <a:t>koppling</a:t>
            </a:r>
            <a:r>
              <a:rPr lang="en-SE" sz="2000" dirty="0"/>
              <a:t> till </a:t>
            </a:r>
            <a:r>
              <a:rPr lang="en-SE" sz="2000" dirty="0" err="1"/>
              <a:t>grannländer</a:t>
            </a:r>
            <a:r>
              <a:rPr lang="en-SE" sz="2000" dirty="0"/>
              <a:t> </a:t>
            </a:r>
            <a:r>
              <a:rPr lang="en-SE" sz="2000" dirty="0" err="1"/>
              <a:t>vilket</a:t>
            </a:r>
            <a:r>
              <a:rPr lang="en-SE" sz="2000" dirty="0"/>
              <a:t> </a:t>
            </a:r>
            <a:r>
              <a:rPr lang="en-SE" sz="2000" dirty="0" err="1"/>
              <a:t>gör</a:t>
            </a:r>
            <a:r>
              <a:rPr lang="en-SE" sz="2000" dirty="0"/>
              <a:t> att </a:t>
            </a:r>
            <a:r>
              <a:rPr lang="en-SE" sz="2000" dirty="0" err="1"/>
              <a:t>elbrist</a:t>
            </a:r>
            <a:r>
              <a:rPr lang="en-SE" sz="2000" dirty="0"/>
              <a:t> </a:t>
            </a:r>
            <a:r>
              <a:rPr lang="en-SE" sz="2000" dirty="0" err="1"/>
              <a:t>utanför</a:t>
            </a:r>
            <a:r>
              <a:rPr lang="en-SE" sz="2000" dirty="0"/>
              <a:t> Sverige också </a:t>
            </a:r>
            <a:r>
              <a:rPr lang="en-SE" sz="2000" dirty="0" err="1"/>
              <a:t>drabbar</a:t>
            </a:r>
            <a:r>
              <a:rPr lang="en-SE" sz="2000" dirty="0"/>
              <a:t> Sverige och man kan </a:t>
            </a:r>
            <a:r>
              <a:rPr lang="en-SE" sz="2000" dirty="0" err="1"/>
              <a:t>säga</a:t>
            </a:r>
            <a:r>
              <a:rPr lang="en-SE" sz="2000" dirty="0"/>
              <a:t> att man </a:t>
            </a:r>
            <a:r>
              <a:rPr lang="en-SE" sz="2000" dirty="0" err="1"/>
              <a:t>importerar</a:t>
            </a:r>
            <a:r>
              <a:rPr lang="en-SE" sz="2000" dirty="0"/>
              <a:t> </a:t>
            </a:r>
            <a:r>
              <a:rPr lang="en-SE" sz="2000" dirty="0" err="1"/>
              <a:t>prisbilden</a:t>
            </a:r>
            <a:r>
              <a:rPr lang="en-SE" sz="2000" dirty="0"/>
              <a:t> från </a:t>
            </a:r>
            <a:r>
              <a:rPr lang="en-SE" sz="2000" dirty="0" err="1"/>
              <a:t>tex</a:t>
            </a:r>
            <a:r>
              <a:rPr lang="en-SE" sz="2000" dirty="0"/>
              <a:t> Tyskland </a:t>
            </a:r>
            <a:r>
              <a:rPr lang="en-SE" sz="2000" dirty="0" err="1"/>
              <a:t>som</a:t>
            </a:r>
            <a:r>
              <a:rPr lang="en-SE" sz="2000" dirty="0"/>
              <a:t> </a:t>
            </a:r>
            <a:r>
              <a:rPr lang="en-SE" sz="2000" dirty="0" err="1"/>
              <a:t>har</a:t>
            </a:r>
            <a:r>
              <a:rPr lang="en-SE" sz="2000" dirty="0"/>
              <a:t> stor </a:t>
            </a:r>
            <a:r>
              <a:rPr lang="en-SE" sz="2000" dirty="0" err="1"/>
              <a:t>brist</a:t>
            </a:r>
            <a:r>
              <a:rPr lang="en-SE" sz="2000" dirty="0"/>
              <a:t> och </a:t>
            </a:r>
            <a:r>
              <a:rPr lang="en-SE" sz="2000" dirty="0" err="1"/>
              <a:t>producerar</a:t>
            </a:r>
            <a:r>
              <a:rPr lang="en-SE" sz="2000" dirty="0"/>
              <a:t> mycket </a:t>
            </a:r>
            <a:r>
              <a:rPr lang="en-SE" sz="2000" dirty="0" err="1"/>
              <a:t>fossilt</a:t>
            </a:r>
            <a:r>
              <a:rPr lang="en-SE" sz="2000" dirty="0"/>
              <a:t> baserad kraft.</a:t>
            </a:r>
          </a:p>
          <a:p>
            <a:pPr marL="342900" indent="-342900">
              <a:buFont typeface="Arial" panose="020B0604020202020204" pitchFamily="34" charset="0"/>
              <a:buChar char="•"/>
            </a:pPr>
            <a:r>
              <a:rPr lang="en-SE" sz="2000" dirty="0" err="1"/>
              <a:t>Möjliga</a:t>
            </a:r>
            <a:r>
              <a:rPr lang="en-SE" sz="2000" dirty="0"/>
              <a:t> </a:t>
            </a:r>
            <a:r>
              <a:rPr lang="en-SE" sz="2000" dirty="0" err="1"/>
              <a:t>lösningar</a:t>
            </a:r>
            <a:r>
              <a:rPr lang="en-SE" sz="2000" dirty="0"/>
              <a:t> för 2040 </a:t>
            </a:r>
            <a:r>
              <a:rPr lang="en-SE" sz="2000" dirty="0" err="1"/>
              <a:t>tittar</a:t>
            </a:r>
            <a:r>
              <a:rPr lang="en-SE" sz="2000" dirty="0"/>
              <a:t> jag </a:t>
            </a:r>
            <a:r>
              <a:rPr lang="en-SE" sz="2000" dirty="0" err="1"/>
              <a:t>på</a:t>
            </a:r>
            <a:r>
              <a:rPr lang="en-SE" sz="2000" dirty="0"/>
              <a:t> </a:t>
            </a:r>
            <a:r>
              <a:rPr lang="en-SE" sz="2000" dirty="0" err="1"/>
              <a:t>längre</a:t>
            </a:r>
            <a:r>
              <a:rPr lang="en-SE" sz="2000" dirty="0"/>
              <a:t> </a:t>
            </a:r>
            <a:r>
              <a:rPr lang="en-SE" sz="2000" dirty="0" err="1"/>
              <a:t>fram</a:t>
            </a:r>
            <a:r>
              <a:rPr lang="en-SE" sz="2000" dirty="0"/>
              <a:t> i detta material.</a:t>
            </a:r>
          </a:p>
          <a:p>
            <a:pPr marL="342900" indent="-342900">
              <a:buFont typeface="Arial" panose="020B0604020202020204" pitchFamily="34" charset="0"/>
              <a:buChar char="•"/>
            </a:pPr>
            <a:endParaRPr lang="en-SE" sz="2200" dirty="0"/>
          </a:p>
        </p:txBody>
      </p:sp>
    </p:spTree>
    <p:extLst>
      <p:ext uri="{BB962C8B-B14F-4D97-AF65-F5344CB8AC3E}">
        <p14:creationId xmlns:p14="http://schemas.microsoft.com/office/powerpoint/2010/main" val="78424576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92BB94-AD03-466A-A4DE-81C2D4C52C8B}"/>
              </a:ext>
            </a:extLst>
          </p:cNvPr>
          <p:cNvSpPr>
            <a:spLocks noGrp="1"/>
          </p:cNvSpPr>
          <p:nvPr>
            <p:ph type="title"/>
          </p:nvPr>
        </p:nvSpPr>
        <p:spPr>
          <a:xfrm>
            <a:off x="2742414" y="2599279"/>
            <a:ext cx="6910633" cy="1325563"/>
          </a:xfrm>
        </p:spPr>
        <p:txBody>
          <a:bodyPr/>
          <a:lstStyle/>
          <a:p>
            <a:r>
              <a:rPr lang="en-SE" b="1" dirty="0" err="1"/>
              <a:t>Sveriges</a:t>
            </a:r>
            <a:r>
              <a:rPr lang="en-SE" b="1" dirty="0"/>
              <a:t> </a:t>
            </a:r>
            <a:r>
              <a:rPr lang="en-SE" b="1" dirty="0" err="1"/>
              <a:t>Elproduktion</a:t>
            </a:r>
            <a:r>
              <a:rPr lang="en-SE" b="1" dirty="0"/>
              <a:t> 2021</a:t>
            </a:r>
          </a:p>
        </p:txBody>
      </p:sp>
    </p:spTree>
    <p:extLst>
      <p:ext uri="{BB962C8B-B14F-4D97-AF65-F5344CB8AC3E}">
        <p14:creationId xmlns:p14="http://schemas.microsoft.com/office/powerpoint/2010/main" val="62943705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53D823E5-3D88-4F61-BA38-A5866DCB6DD9}"/>
              </a:ext>
            </a:extLst>
          </p:cNvPr>
          <p:cNvPicPr>
            <a:picLocks noChangeAspect="1"/>
          </p:cNvPicPr>
          <p:nvPr/>
        </p:nvPicPr>
        <p:blipFill>
          <a:blip r:embed="rId3"/>
          <a:stretch>
            <a:fillRect/>
          </a:stretch>
        </p:blipFill>
        <p:spPr>
          <a:xfrm>
            <a:off x="6096000" y="1690688"/>
            <a:ext cx="4800000" cy="3600000"/>
          </a:xfrm>
          <a:prstGeom prst="rect">
            <a:avLst/>
          </a:prstGeom>
        </p:spPr>
      </p:pic>
      <p:sp>
        <p:nvSpPr>
          <p:cNvPr id="2" name="Title 1">
            <a:extLst>
              <a:ext uri="{FF2B5EF4-FFF2-40B4-BE49-F238E27FC236}">
                <a16:creationId xmlns:a16="http://schemas.microsoft.com/office/drawing/2014/main" id="{E792BB94-AD03-466A-A4DE-81C2D4C52C8B}"/>
              </a:ext>
            </a:extLst>
          </p:cNvPr>
          <p:cNvSpPr>
            <a:spLocks noGrp="1"/>
          </p:cNvSpPr>
          <p:nvPr>
            <p:ph type="title"/>
          </p:nvPr>
        </p:nvSpPr>
        <p:spPr/>
        <p:txBody>
          <a:bodyPr/>
          <a:lstStyle/>
          <a:p>
            <a:r>
              <a:rPr lang="en-SE" b="1" dirty="0" err="1"/>
              <a:t>Sveriges</a:t>
            </a:r>
            <a:r>
              <a:rPr lang="en-SE" b="1" dirty="0"/>
              <a:t> </a:t>
            </a:r>
            <a:r>
              <a:rPr lang="en-SE" b="1" dirty="0" err="1"/>
              <a:t>Elproduktion</a:t>
            </a:r>
            <a:r>
              <a:rPr lang="en-SE" b="1" dirty="0"/>
              <a:t> 2021</a:t>
            </a:r>
            <a:r>
              <a:rPr lang="en-SE" dirty="0"/>
              <a:t>, </a:t>
            </a:r>
            <a:r>
              <a:rPr lang="en-SE" b="1" dirty="0"/>
              <a:t>161TWh</a:t>
            </a:r>
          </a:p>
        </p:txBody>
      </p:sp>
      <p:sp>
        <p:nvSpPr>
          <p:cNvPr id="4" name="TextBox 3">
            <a:extLst>
              <a:ext uri="{FF2B5EF4-FFF2-40B4-BE49-F238E27FC236}">
                <a16:creationId xmlns:a16="http://schemas.microsoft.com/office/drawing/2014/main" id="{CADCC3C0-A358-4D6F-94E5-19412B92A717}"/>
              </a:ext>
            </a:extLst>
          </p:cNvPr>
          <p:cNvSpPr txBox="1"/>
          <p:nvPr/>
        </p:nvSpPr>
        <p:spPr>
          <a:xfrm>
            <a:off x="9344025" y="3267789"/>
            <a:ext cx="742949" cy="246221"/>
          </a:xfrm>
          <a:prstGeom prst="rect">
            <a:avLst/>
          </a:prstGeom>
          <a:noFill/>
        </p:spPr>
        <p:txBody>
          <a:bodyPr wrap="square" rtlCol="0">
            <a:spAutoFit/>
          </a:bodyPr>
          <a:lstStyle/>
          <a:p>
            <a:r>
              <a:rPr lang="en-SE" sz="1000" b="1" dirty="0"/>
              <a:t>73.6 </a:t>
            </a:r>
            <a:r>
              <a:rPr lang="en-SE" sz="1000" b="1" dirty="0" err="1"/>
              <a:t>TWh</a:t>
            </a:r>
            <a:endParaRPr lang="en-SE" sz="1000" b="1" dirty="0"/>
          </a:p>
        </p:txBody>
      </p:sp>
      <p:sp>
        <p:nvSpPr>
          <p:cNvPr id="8" name="TextBox 7">
            <a:extLst>
              <a:ext uri="{FF2B5EF4-FFF2-40B4-BE49-F238E27FC236}">
                <a16:creationId xmlns:a16="http://schemas.microsoft.com/office/drawing/2014/main" id="{D8A4352B-EE96-48E8-BF23-CBA7D682C2B2}"/>
              </a:ext>
            </a:extLst>
          </p:cNvPr>
          <p:cNvSpPr txBox="1"/>
          <p:nvPr/>
        </p:nvSpPr>
        <p:spPr>
          <a:xfrm>
            <a:off x="6200776" y="2639139"/>
            <a:ext cx="714374" cy="246221"/>
          </a:xfrm>
          <a:prstGeom prst="rect">
            <a:avLst/>
          </a:prstGeom>
          <a:noFill/>
        </p:spPr>
        <p:txBody>
          <a:bodyPr wrap="square" rtlCol="0">
            <a:spAutoFit/>
          </a:bodyPr>
          <a:lstStyle/>
          <a:p>
            <a:r>
              <a:rPr lang="en-SE" sz="1000" b="1" dirty="0"/>
              <a:t>51.4 </a:t>
            </a:r>
            <a:r>
              <a:rPr lang="en-SE" sz="1000" b="1" dirty="0" err="1"/>
              <a:t>TWh</a:t>
            </a:r>
            <a:endParaRPr lang="en-SE" sz="1000" b="1" dirty="0"/>
          </a:p>
        </p:txBody>
      </p:sp>
      <p:sp>
        <p:nvSpPr>
          <p:cNvPr id="10" name="TextBox 9">
            <a:extLst>
              <a:ext uri="{FF2B5EF4-FFF2-40B4-BE49-F238E27FC236}">
                <a16:creationId xmlns:a16="http://schemas.microsoft.com/office/drawing/2014/main" id="{176AA566-9EAA-4948-9AC9-9EC18F782940}"/>
              </a:ext>
            </a:extLst>
          </p:cNvPr>
          <p:cNvSpPr txBox="1"/>
          <p:nvPr/>
        </p:nvSpPr>
        <p:spPr>
          <a:xfrm>
            <a:off x="7386339" y="4801314"/>
            <a:ext cx="714374" cy="246221"/>
          </a:xfrm>
          <a:prstGeom prst="rect">
            <a:avLst/>
          </a:prstGeom>
          <a:noFill/>
        </p:spPr>
        <p:txBody>
          <a:bodyPr wrap="square" rtlCol="0">
            <a:spAutoFit/>
          </a:bodyPr>
          <a:lstStyle/>
          <a:p>
            <a:r>
              <a:rPr lang="en-SE" sz="1000" b="1" dirty="0"/>
              <a:t>27.5 </a:t>
            </a:r>
            <a:r>
              <a:rPr lang="en-SE" sz="1000" b="1" dirty="0" err="1"/>
              <a:t>TWh</a:t>
            </a:r>
            <a:endParaRPr lang="en-SE" sz="1000" b="1" dirty="0"/>
          </a:p>
        </p:txBody>
      </p:sp>
      <p:sp>
        <p:nvSpPr>
          <p:cNvPr id="11" name="TextBox 10">
            <a:extLst>
              <a:ext uri="{FF2B5EF4-FFF2-40B4-BE49-F238E27FC236}">
                <a16:creationId xmlns:a16="http://schemas.microsoft.com/office/drawing/2014/main" id="{11BA4014-5EC6-41FC-9914-E876C2684365}"/>
              </a:ext>
            </a:extLst>
          </p:cNvPr>
          <p:cNvSpPr txBox="1"/>
          <p:nvPr/>
        </p:nvSpPr>
        <p:spPr>
          <a:xfrm>
            <a:off x="6500514" y="4429425"/>
            <a:ext cx="714374" cy="246221"/>
          </a:xfrm>
          <a:prstGeom prst="rect">
            <a:avLst/>
          </a:prstGeom>
          <a:noFill/>
        </p:spPr>
        <p:txBody>
          <a:bodyPr wrap="square" rtlCol="0">
            <a:spAutoFit/>
          </a:bodyPr>
          <a:lstStyle/>
          <a:p>
            <a:r>
              <a:rPr lang="en-SE" sz="1000" b="1" dirty="0"/>
              <a:t>0.64 </a:t>
            </a:r>
            <a:r>
              <a:rPr lang="en-SE" sz="1000" b="1" dirty="0" err="1"/>
              <a:t>TWh</a:t>
            </a:r>
            <a:endParaRPr lang="en-SE" sz="1000" b="1" dirty="0"/>
          </a:p>
        </p:txBody>
      </p:sp>
      <p:sp>
        <p:nvSpPr>
          <p:cNvPr id="13" name="TextBox 12">
            <a:extLst>
              <a:ext uri="{FF2B5EF4-FFF2-40B4-BE49-F238E27FC236}">
                <a16:creationId xmlns:a16="http://schemas.microsoft.com/office/drawing/2014/main" id="{4840A255-45B1-4199-B34A-A70C68D8A00D}"/>
              </a:ext>
            </a:extLst>
          </p:cNvPr>
          <p:cNvSpPr txBox="1"/>
          <p:nvPr/>
        </p:nvSpPr>
        <p:spPr>
          <a:xfrm>
            <a:off x="6257626" y="3967295"/>
            <a:ext cx="714374" cy="246221"/>
          </a:xfrm>
          <a:prstGeom prst="rect">
            <a:avLst/>
          </a:prstGeom>
          <a:noFill/>
        </p:spPr>
        <p:txBody>
          <a:bodyPr wrap="square" rtlCol="0">
            <a:spAutoFit/>
          </a:bodyPr>
          <a:lstStyle/>
          <a:p>
            <a:r>
              <a:rPr lang="en-SE" sz="1000" b="1" dirty="0"/>
              <a:t>8 </a:t>
            </a:r>
            <a:r>
              <a:rPr lang="en-SE" sz="1000" b="1" dirty="0" err="1"/>
              <a:t>TWh</a:t>
            </a:r>
            <a:endParaRPr lang="en-SE" sz="1000" b="1" dirty="0"/>
          </a:p>
        </p:txBody>
      </p:sp>
      <p:pic>
        <p:nvPicPr>
          <p:cNvPr id="5" name="Picture 4">
            <a:extLst>
              <a:ext uri="{FF2B5EF4-FFF2-40B4-BE49-F238E27FC236}">
                <a16:creationId xmlns:a16="http://schemas.microsoft.com/office/drawing/2014/main" id="{207794D6-CEEF-4C88-BC5F-08680AC82CD7}"/>
              </a:ext>
            </a:extLst>
          </p:cNvPr>
          <p:cNvPicPr>
            <a:picLocks noChangeAspect="1"/>
          </p:cNvPicPr>
          <p:nvPr/>
        </p:nvPicPr>
        <p:blipFill>
          <a:blip r:embed="rId4"/>
          <a:stretch>
            <a:fillRect/>
          </a:stretch>
        </p:blipFill>
        <p:spPr>
          <a:xfrm>
            <a:off x="900713" y="1690688"/>
            <a:ext cx="4800000" cy="3600000"/>
          </a:xfrm>
          <a:prstGeom prst="rect">
            <a:avLst/>
          </a:prstGeom>
        </p:spPr>
      </p:pic>
    </p:spTree>
    <p:extLst>
      <p:ext uri="{BB962C8B-B14F-4D97-AF65-F5344CB8AC3E}">
        <p14:creationId xmlns:p14="http://schemas.microsoft.com/office/powerpoint/2010/main" val="32334536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92BB94-AD03-466A-A4DE-81C2D4C52C8B}"/>
              </a:ext>
            </a:extLst>
          </p:cNvPr>
          <p:cNvSpPr>
            <a:spLocks noGrp="1"/>
          </p:cNvSpPr>
          <p:nvPr>
            <p:ph type="title"/>
          </p:nvPr>
        </p:nvSpPr>
        <p:spPr>
          <a:xfrm>
            <a:off x="838200" y="319532"/>
            <a:ext cx="10515600" cy="1325563"/>
          </a:xfrm>
        </p:spPr>
        <p:txBody>
          <a:bodyPr/>
          <a:lstStyle/>
          <a:p>
            <a:r>
              <a:rPr lang="en-SE" b="1" dirty="0" err="1"/>
              <a:t>Sveriges</a:t>
            </a:r>
            <a:r>
              <a:rPr lang="en-SE" b="1" dirty="0"/>
              <a:t> </a:t>
            </a:r>
            <a:r>
              <a:rPr lang="en-SE" b="1" dirty="0" err="1"/>
              <a:t>Elproduktion</a:t>
            </a:r>
            <a:r>
              <a:rPr lang="en-SE" b="1" dirty="0"/>
              <a:t> 2021</a:t>
            </a:r>
            <a:br>
              <a:rPr lang="en-SE" b="1" dirty="0"/>
            </a:br>
            <a:r>
              <a:rPr lang="en-SE" sz="3000" b="1" dirty="0" err="1"/>
              <a:t>Energiöverskottet</a:t>
            </a:r>
            <a:endParaRPr lang="en-SE" sz="3000" b="1" dirty="0"/>
          </a:p>
        </p:txBody>
      </p:sp>
      <p:pic>
        <p:nvPicPr>
          <p:cNvPr id="14" name="Picture 13">
            <a:extLst>
              <a:ext uri="{FF2B5EF4-FFF2-40B4-BE49-F238E27FC236}">
                <a16:creationId xmlns:a16="http://schemas.microsoft.com/office/drawing/2014/main" id="{691717DC-CEF5-42A5-B271-91BF7A2391F8}"/>
              </a:ext>
            </a:extLst>
          </p:cNvPr>
          <p:cNvPicPr>
            <a:picLocks noChangeAspect="1"/>
          </p:cNvPicPr>
          <p:nvPr/>
        </p:nvPicPr>
        <p:blipFill rotWithShape="1">
          <a:blip r:embed="rId3"/>
          <a:srcRect l="50898" t="2075" r="1130"/>
          <a:stretch/>
        </p:blipFill>
        <p:spPr>
          <a:xfrm>
            <a:off x="2441541" y="1690687"/>
            <a:ext cx="5684364" cy="4265127"/>
          </a:xfrm>
          <a:prstGeom prst="rect">
            <a:avLst/>
          </a:prstGeom>
        </p:spPr>
      </p:pic>
      <p:sp>
        <p:nvSpPr>
          <p:cNvPr id="4" name="Rectangle 3">
            <a:extLst>
              <a:ext uri="{FF2B5EF4-FFF2-40B4-BE49-F238E27FC236}">
                <a16:creationId xmlns:a16="http://schemas.microsoft.com/office/drawing/2014/main" id="{B5EF4FC6-16E1-42C1-A8F6-B442A88B1909}"/>
              </a:ext>
            </a:extLst>
          </p:cNvPr>
          <p:cNvSpPr/>
          <p:nvPr/>
        </p:nvSpPr>
        <p:spPr>
          <a:xfrm>
            <a:off x="8417225" y="1770933"/>
            <a:ext cx="3479500" cy="39703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pPr marL="285750" indent="-285750">
              <a:buFont typeface="Arial" panose="020B0604020202020204" pitchFamily="34" charset="0"/>
              <a:buChar char="•"/>
            </a:pPr>
            <a:r>
              <a:rPr lang="en-GB" sz="1400" dirty="0"/>
              <a:t>Det </a:t>
            </a:r>
            <a:r>
              <a:rPr lang="en-GB" sz="1400" dirty="0" err="1"/>
              <a:t>är</a:t>
            </a:r>
            <a:r>
              <a:rPr lang="en-GB" sz="1400" dirty="0"/>
              <a:t> </a:t>
            </a:r>
            <a:r>
              <a:rPr lang="en-GB" sz="1400" dirty="0" err="1"/>
              <a:t>ofta</a:t>
            </a:r>
            <a:r>
              <a:rPr lang="en-GB" sz="1400" dirty="0"/>
              <a:t> </a:t>
            </a:r>
            <a:r>
              <a:rPr lang="en-GB" sz="1400" dirty="0" err="1"/>
              <a:t>politiker</a:t>
            </a:r>
            <a:r>
              <a:rPr lang="en-GB" sz="1400" dirty="0"/>
              <a:t> </a:t>
            </a:r>
            <a:r>
              <a:rPr lang="en-GB" sz="1400" dirty="0" err="1"/>
              <a:t>och</a:t>
            </a:r>
            <a:r>
              <a:rPr lang="en-GB" sz="1400" dirty="0"/>
              <a:t> media </a:t>
            </a:r>
            <a:r>
              <a:rPr lang="en-GB" sz="1400" dirty="0" err="1"/>
              <a:t>pratar</a:t>
            </a:r>
            <a:r>
              <a:rPr lang="en-GB" sz="1400" dirty="0"/>
              <a:t> om </a:t>
            </a:r>
            <a:r>
              <a:rPr lang="en-GB" sz="1400" dirty="0" err="1"/>
              <a:t>energi</a:t>
            </a:r>
            <a:r>
              <a:rPr lang="en-GB" sz="1400" dirty="0"/>
              <a:t> </a:t>
            </a:r>
            <a:r>
              <a:rPr lang="en-GB" sz="1400" dirty="0" err="1"/>
              <a:t>överskottet</a:t>
            </a:r>
            <a:r>
              <a:rPr lang="en-GB" sz="1400" dirty="0"/>
              <a:t>.</a:t>
            </a:r>
          </a:p>
          <a:p>
            <a:pPr marL="285750" indent="-285750">
              <a:buFont typeface="Arial" panose="020B0604020202020204" pitchFamily="34" charset="0"/>
              <a:buChar char="•"/>
            </a:pPr>
            <a:r>
              <a:rPr lang="en-GB" sz="1400" dirty="0"/>
              <a:t>Det </a:t>
            </a:r>
            <a:r>
              <a:rPr lang="en-GB" sz="1400" dirty="0" err="1"/>
              <a:t>säger</a:t>
            </a:r>
            <a:r>
              <a:rPr lang="en-GB" sz="1400" dirty="0"/>
              <a:t> dock </a:t>
            </a:r>
            <a:r>
              <a:rPr lang="en-GB" sz="1400" dirty="0" err="1"/>
              <a:t>ingenting</a:t>
            </a:r>
            <a:r>
              <a:rPr lang="en-GB" sz="1400" dirty="0"/>
              <a:t> om </a:t>
            </a:r>
            <a:r>
              <a:rPr lang="en-GB" sz="1400" dirty="0" err="1"/>
              <a:t>hur</a:t>
            </a:r>
            <a:r>
              <a:rPr lang="en-GB" sz="1400" dirty="0"/>
              <a:t> “</a:t>
            </a:r>
            <a:r>
              <a:rPr lang="en-GB" sz="1400" dirty="0" err="1"/>
              <a:t>maskinen</a:t>
            </a:r>
            <a:r>
              <a:rPr lang="en-GB" sz="1400" dirty="0"/>
              <a:t>” </a:t>
            </a:r>
            <a:r>
              <a:rPr lang="en-GB" sz="1400" dirty="0" err="1"/>
              <a:t>mår</a:t>
            </a:r>
            <a:r>
              <a:rPr lang="en-GB" sz="1400" dirty="0"/>
              <a:t>!</a:t>
            </a:r>
          </a:p>
          <a:p>
            <a:pPr marL="285750" indent="-285750">
              <a:buFont typeface="Arial" panose="020B0604020202020204" pitchFamily="34" charset="0"/>
              <a:buChar char="•"/>
            </a:pPr>
            <a:r>
              <a:rPr lang="en-GB" sz="1400" dirty="0" err="1"/>
              <a:t>Därför</a:t>
            </a:r>
            <a:r>
              <a:rPr lang="en-GB" sz="1400" dirty="0"/>
              <a:t> </a:t>
            </a:r>
            <a:r>
              <a:rPr lang="en-GB" sz="1400" dirty="0" err="1"/>
              <a:t>låter</a:t>
            </a:r>
            <a:r>
              <a:rPr lang="en-GB" sz="1400" dirty="0"/>
              <a:t> den </a:t>
            </a:r>
            <a:r>
              <a:rPr lang="en-GB" sz="1400" dirty="0" err="1"/>
              <a:t>uppskattade</a:t>
            </a:r>
            <a:r>
              <a:rPr lang="en-GB" sz="1400" dirty="0"/>
              <a:t> </a:t>
            </a:r>
            <a:r>
              <a:rPr lang="en-GB" sz="1400" dirty="0" err="1"/>
              <a:t>mängden</a:t>
            </a:r>
            <a:r>
              <a:rPr lang="en-GB" sz="1400" dirty="0"/>
              <a:t> </a:t>
            </a:r>
            <a:r>
              <a:rPr lang="en-GB" sz="1400" dirty="0" err="1"/>
              <a:t>energi</a:t>
            </a:r>
            <a:r>
              <a:rPr lang="en-GB" sz="1400" dirty="0"/>
              <a:t> </a:t>
            </a:r>
            <a:r>
              <a:rPr lang="en-GB" sz="1400" dirty="0" err="1"/>
              <a:t>som</a:t>
            </a:r>
            <a:r>
              <a:rPr lang="en-GB" sz="1400" dirty="0"/>
              <a:t> </a:t>
            </a:r>
            <a:r>
              <a:rPr lang="en-GB" sz="1400" dirty="0" err="1"/>
              <a:t>installationer</a:t>
            </a:r>
            <a:r>
              <a:rPr lang="en-GB" sz="1400" dirty="0"/>
              <a:t> kan </a:t>
            </a:r>
            <a:r>
              <a:rPr lang="en-GB" sz="1400" dirty="0" err="1"/>
              <a:t>åstadkomma</a:t>
            </a:r>
            <a:r>
              <a:rPr lang="en-GB" sz="1400" dirty="0"/>
              <a:t> </a:t>
            </a:r>
            <a:r>
              <a:rPr lang="en-GB" sz="1400" dirty="0" err="1"/>
              <a:t>på</a:t>
            </a:r>
            <a:r>
              <a:rPr lang="en-GB" sz="1400" dirty="0"/>
              <a:t> </a:t>
            </a:r>
            <a:r>
              <a:rPr lang="en-GB" sz="1400" dirty="0" err="1"/>
              <a:t>ett</a:t>
            </a:r>
            <a:r>
              <a:rPr lang="en-GB" sz="1400" dirty="0"/>
              <a:t> </a:t>
            </a:r>
            <a:r>
              <a:rPr lang="en-GB" sz="1400" dirty="0" err="1"/>
              <a:t>år</a:t>
            </a:r>
            <a:r>
              <a:rPr lang="en-GB" sz="1400" dirty="0"/>
              <a:t> </a:t>
            </a:r>
            <a:r>
              <a:rPr lang="en-GB" sz="1400" dirty="0" err="1"/>
              <a:t>väldigt</a:t>
            </a:r>
            <a:r>
              <a:rPr lang="en-GB" sz="1400" dirty="0"/>
              <a:t> </a:t>
            </a:r>
            <a:r>
              <a:rPr lang="en-GB" sz="1400" dirty="0" err="1"/>
              <a:t>attraktiv</a:t>
            </a:r>
            <a:r>
              <a:rPr lang="en-GB" sz="1400" dirty="0"/>
              <a:t>!</a:t>
            </a:r>
          </a:p>
          <a:p>
            <a:pPr marL="285750" indent="-285750">
              <a:buFont typeface="Arial" panose="020B0604020202020204" pitchFamily="34" charset="0"/>
              <a:buChar char="•"/>
            </a:pPr>
            <a:r>
              <a:rPr lang="en-GB" sz="1400" dirty="0"/>
              <a:t>Men att “</a:t>
            </a:r>
            <a:r>
              <a:rPr lang="en-GB" sz="1400" dirty="0" err="1"/>
              <a:t>maskinen</a:t>
            </a:r>
            <a:r>
              <a:rPr lang="en-GB" sz="1400" dirty="0"/>
              <a:t>” </a:t>
            </a:r>
            <a:r>
              <a:rPr lang="en-GB" sz="1400" dirty="0" err="1"/>
              <a:t>hackar</a:t>
            </a:r>
            <a:r>
              <a:rPr lang="en-GB" sz="1400" dirty="0"/>
              <a:t> </a:t>
            </a:r>
            <a:r>
              <a:rPr lang="en-GB" sz="1400" dirty="0" err="1"/>
              <a:t>och</a:t>
            </a:r>
            <a:r>
              <a:rPr lang="en-GB" sz="1400" dirty="0"/>
              <a:t> att </a:t>
            </a:r>
            <a:r>
              <a:rPr lang="en-GB" sz="1400" dirty="0" err="1"/>
              <a:t>elsystemet</a:t>
            </a:r>
            <a:r>
              <a:rPr lang="en-GB" sz="1400" dirty="0"/>
              <a:t> inte fungerar </a:t>
            </a:r>
            <a:r>
              <a:rPr lang="en-GB" sz="1400" dirty="0" err="1"/>
              <a:t>pålitligt</a:t>
            </a:r>
            <a:r>
              <a:rPr lang="en-GB" sz="1400" dirty="0"/>
              <a:t>  </a:t>
            </a:r>
            <a:r>
              <a:rPr lang="en-GB" sz="1400" dirty="0" err="1"/>
              <a:t>eftersom</a:t>
            </a:r>
            <a:r>
              <a:rPr lang="en-GB" sz="1400" dirty="0"/>
              <a:t> </a:t>
            </a:r>
            <a:r>
              <a:rPr lang="en-GB" sz="1400" dirty="0" err="1"/>
              <a:t>effektbalansen</a:t>
            </a:r>
            <a:r>
              <a:rPr lang="en-GB" sz="1400" dirty="0"/>
              <a:t> inte </a:t>
            </a:r>
            <a:r>
              <a:rPr lang="en-GB" sz="1400" dirty="0" err="1"/>
              <a:t>går</a:t>
            </a:r>
            <a:r>
              <a:rPr lang="en-GB" sz="1400" dirty="0"/>
              <a:t> </a:t>
            </a:r>
            <a:r>
              <a:rPr lang="en-GB" sz="1400" dirty="0" err="1"/>
              <a:t>ihop</a:t>
            </a:r>
            <a:r>
              <a:rPr lang="en-GB" sz="1400" dirty="0"/>
              <a:t> </a:t>
            </a:r>
            <a:r>
              <a:rPr lang="en-GB" sz="1400" dirty="0" err="1"/>
              <a:t>syns</a:t>
            </a:r>
            <a:r>
              <a:rPr lang="en-GB" sz="1400" dirty="0"/>
              <a:t> inte!</a:t>
            </a:r>
          </a:p>
          <a:p>
            <a:pPr marL="285750" indent="-285750">
              <a:buFont typeface="Arial" panose="020B0604020202020204" pitchFamily="34" charset="0"/>
              <a:buChar char="•"/>
            </a:pPr>
            <a:r>
              <a:rPr lang="en-GB" sz="1400" dirty="0" err="1"/>
              <a:t>Resultatet</a:t>
            </a:r>
            <a:r>
              <a:rPr lang="en-GB" sz="1400" dirty="0"/>
              <a:t> blir höga </a:t>
            </a:r>
            <a:r>
              <a:rPr lang="en-GB" sz="1400" dirty="0" err="1"/>
              <a:t>priser</a:t>
            </a:r>
            <a:r>
              <a:rPr lang="en-GB" sz="1400" dirty="0"/>
              <a:t> och höga utsläpp och </a:t>
            </a:r>
            <a:r>
              <a:rPr lang="en-GB" sz="1400" dirty="0" err="1"/>
              <a:t>hotar</a:t>
            </a:r>
            <a:r>
              <a:rPr lang="en-GB" sz="1400" dirty="0"/>
              <a:t> </a:t>
            </a:r>
            <a:r>
              <a:rPr lang="en-GB" sz="1400" dirty="0" err="1"/>
              <a:t>därmed</a:t>
            </a:r>
            <a:r>
              <a:rPr lang="en-GB" sz="1400" dirty="0"/>
              <a:t> </a:t>
            </a:r>
            <a:r>
              <a:rPr lang="en-GB" sz="1400" dirty="0" err="1"/>
              <a:t>hela</a:t>
            </a:r>
            <a:r>
              <a:rPr lang="en-GB" sz="1400" dirty="0"/>
              <a:t> </a:t>
            </a:r>
            <a:r>
              <a:rPr lang="en-GB" sz="1400" dirty="0" err="1"/>
              <a:t>välfä</a:t>
            </a:r>
            <a:r>
              <a:rPr lang="en-SE" sz="1400" dirty="0"/>
              <a:t>r</a:t>
            </a:r>
            <a:r>
              <a:rPr lang="en-GB" sz="1400" dirty="0"/>
              <a:t>den!</a:t>
            </a:r>
          </a:p>
          <a:p>
            <a:pPr marL="285750" indent="-285750">
              <a:buFont typeface="Arial" panose="020B0604020202020204" pitchFamily="34" charset="0"/>
              <a:buChar char="•"/>
            </a:pPr>
            <a:r>
              <a:rPr lang="en-GB" sz="1400" dirty="0"/>
              <a:t>Det </a:t>
            </a:r>
            <a:r>
              <a:rPr lang="en-GB" sz="1400" dirty="0" err="1"/>
              <a:t>är</a:t>
            </a:r>
            <a:r>
              <a:rPr lang="en-GB" sz="1400" dirty="0"/>
              <a:t> </a:t>
            </a:r>
            <a:r>
              <a:rPr lang="en-GB" sz="1400" dirty="0" err="1"/>
              <a:t>därför</a:t>
            </a:r>
            <a:r>
              <a:rPr lang="en-GB" sz="1400" dirty="0"/>
              <a:t> </a:t>
            </a:r>
            <a:r>
              <a:rPr lang="en-GB" sz="1400" dirty="0" err="1"/>
              <a:t>ett</a:t>
            </a:r>
            <a:r>
              <a:rPr lang="en-GB" sz="1400" dirty="0"/>
              <a:t> </a:t>
            </a:r>
            <a:r>
              <a:rPr lang="en-GB" sz="1400" dirty="0" err="1"/>
              <a:t>vilseledande</a:t>
            </a:r>
            <a:r>
              <a:rPr lang="en-GB" sz="1400" dirty="0"/>
              <a:t> </a:t>
            </a:r>
            <a:r>
              <a:rPr lang="en-GB" sz="1400" dirty="0" err="1"/>
              <a:t>resonemang</a:t>
            </a:r>
            <a:r>
              <a:rPr lang="en-GB" sz="1400" dirty="0"/>
              <a:t> att </a:t>
            </a:r>
            <a:r>
              <a:rPr lang="en-GB" sz="1400" dirty="0" err="1"/>
              <a:t>prata</a:t>
            </a:r>
            <a:r>
              <a:rPr lang="en-GB" sz="1400" dirty="0"/>
              <a:t> om </a:t>
            </a:r>
            <a:r>
              <a:rPr lang="en-GB" sz="1400" dirty="0" err="1"/>
              <a:t>energi</a:t>
            </a:r>
            <a:r>
              <a:rPr lang="en-GB" sz="1400" dirty="0"/>
              <a:t>!</a:t>
            </a:r>
          </a:p>
          <a:p>
            <a:pPr marL="285750" indent="-285750">
              <a:buFont typeface="Arial" panose="020B0604020202020204" pitchFamily="34" charset="0"/>
              <a:buChar char="•"/>
            </a:pPr>
            <a:r>
              <a:rPr lang="en-GB" sz="1400" dirty="0"/>
              <a:t>Man måste </a:t>
            </a:r>
            <a:r>
              <a:rPr lang="en-GB" sz="1400" dirty="0" err="1"/>
              <a:t>prata</a:t>
            </a:r>
            <a:r>
              <a:rPr lang="en-GB" sz="1400" dirty="0"/>
              <a:t> om </a:t>
            </a:r>
            <a:r>
              <a:rPr lang="en-GB" sz="1400" dirty="0" err="1"/>
              <a:t>effekt</a:t>
            </a:r>
            <a:r>
              <a:rPr lang="en-GB" sz="1400" dirty="0"/>
              <a:t> </a:t>
            </a:r>
            <a:r>
              <a:rPr lang="en-GB" sz="1400" dirty="0" err="1"/>
              <a:t>och</a:t>
            </a:r>
            <a:r>
              <a:rPr lang="en-GB" sz="1400" dirty="0"/>
              <a:t> </a:t>
            </a:r>
            <a:r>
              <a:rPr lang="en-GB" sz="1400" dirty="0" err="1"/>
              <a:t>effektbalans</a:t>
            </a:r>
            <a:r>
              <a:rPr lang="en-GB" sz="1400" dirty="0"/>
              <a:t>!</a:t>
            </a:r>
          </a:p>
          <a:p>
            <a:endParaRPr lang="sv-SE" sz="1400" dirty="0"/>
          </a:p>
        </p:txBody>
      </p:sp>
      <p:cxnSp>
        <p:nvCxnSpPr>
          <p:cNvPr id="5" name="Straight Arrow Connector 4">
            <a:extLst>
              <a:ext uri="{FF2B5EF4-FFF2-40B4-BE49-F238E27FC236}">
                <a16:creationId xmlns:a16="http://schemas.microsoft.com/office/drawing/2014/main" id="{26B5145F-17C6-4F59-962C-7C1242C140CC}"/>
              </a:ext>
            </a:extLst>
          </p:cNvPr>
          <p:cNvCxnSpPr>
            <a:cxnSpLocks/>
          </p:cNvCxnSpPr>
          <p:nvPr/>
        </p:nvCxnSpPr>
        <p:spPr>
          <a:xfrm flipH="1">
            <a:off x="7428323" y="2102177"/>
            <a:ext cx="988902" cy="279976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4376757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92BB94-AD03-466A-A4DE-81C2D4C52C8B}"/>
              </a:ext>
            </a:extLst>
          </p:cNvPr>
          <p:cNvSpPr>
            <a:spLocks noGrp="1"/>
          </p:cNvSpPr>
          <p:nvPr>
            <p:ph type="title"/>
          </p:nvPr>
        </p:nvSpPr>
        <p:spPr/>
        <p:txBody>
          <a:bodyPr/>
          <a:lstStyle/>
          <a:p>
            <a:r>
              <a:rPr lang="en-SE" dirty="0"/>
              <a:t>Produktion och konsumtion 2021</a:t>
            </a:r>
          </a:p>
        </p:txBody>
      </p:sp>
      <p:pic>
        <p:nvPicPr>
          <p:cNvPr id="14" name="Picture 13">
            <a:extLst>
              <a:ext uri="{FF2B5EF4-FFF2-40B4-BE49-F238E27FC236}">
                <a16:creationId xmlns:a16="http://schemas.microsoft.com/office/drawing/2014/main" id="{691717DC-CEF5-42A5-B271-91BF7A2391F8}"/>
              </a:ext>
            </a:extLst>
          </p:cNvPr>
          <p:cNvPicPr>
            <a:picLocks noChangeAspect="1"/>
          </p:cNvPicPr>
          <p:nvPr/>
        </p:nvPicPr>
        <p:blipFill rotWithShape="1">
          <a:blip r:embed="rId3"/>
          <a:srcRect t="2075" r="1130"/>
          <a:stretch/>
        </p:blipFill>
        <p:spPr>
          <a:xfrm>
            <a:off x="933205" y="1537878"/>
            <a:ext cx="9888436" cy="3600000"/>
          </a:xfrm>
          <a:prstGeom prst="rect">
            <a:avLst/>
          </a:prstGeom>
        </p:spPr>
      </p:pic>
      <p:cxnSp>
        <p:nvCxnSpPr>
          <p:cNvPr id="4" name="Straight Connector 3">
            <a:extLst>
              <a:ext uri="{FF2B5EF4-FFF2-40B4-BE49-F238E27FC236}">
                <a16:creationId xmlns:a16="http://schemas.microsoft.com/office/drawing/2014/main" id="{63C2A4B6-873F-43EB-86A1-85A15D1CF291}"/>
              </a:ext>
            </a:extLst>
          </p:cNvPr>
          <p:cNvCxnSpPr>
            <a:cxnSpLocks/>
          </p:cNvCxnSpPr>
          <p:nvPr/>
        </p:nvCxnSpPr>
        <p:spPr>
          <a:xfrm>
            <a:off x="1552830" y="4401768"/>
            <a:ext cx="3765930"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2F2E7C4B-F9FF-43FC-941E-B8256A597BC0}"/>
              </a:ext>
            </a:extLst>
          </p:cNvPr>
          <p:cNvSpPr txBox="1"/>
          <p:nvPr/>
        </p:nvSpPr>
        <p:spPr>
          <a:xfrm>
            <a:off x="838200" y="5428503"/>
            <a:ext cx="5559975" cy="1169551"/>
          </a:xfrm>
          <a:prstGeom prst="rect">
            <a:avLst/>
          </a:prstGeom>
          <a:noFill/>
        </p:spPr>
        <p:txBody>
          <a:bodyPr wrap="square" rtlCol="0">
            <a:spAutoFit/>
          </a:bodyPr>
          <a:lstStyle/>
          <a:p>
            <a:pPr marL="285750" indent="-285750">
              <a:buFont typeface="Arial" panose="020B0604020202020204" pitchFamily="34" charset="0"/>
              <a:buChar char="•"/>
            </a:pPr>
            <a:r>
              <a:rPr lang="en-SE" sz="1400" dirty="0" err="1"/>
              <a:t>Område</a:t>
            </a:r>
            <a:r>
              <a:rPr lang="en-SE" sz="1400" dirty="0"/>
              <a:t> SE3 och SE4 har </a:t>
            </a:r>
            <a:r>
              <a:rPr lang="en-SE" sz="1400" dirty="0" err="1"/>
              <a:t>stora</a:t>
            </a:r>
            <a:r>
              <a:rPr lang="en-SE" sz="1400" dirty="0"/>
              <a:t> problem och </a:t>
            </a:r>
            <a:r>
              <a:rPr lang="en-SE" sz="1400" dirty="0" err="1"/>
              <a:t>marginalerna</a:t>
            </a:r>
            <a:r>
              <a:rPr lang="en-SE" sz="1400" dirty="0"/>
              <a:t> är </a:t>
            </a:r>
            <a:r>
              <a:rPr lang="en-SE" sz="1400" dirty="0" err="1"/>
              <a:t>små</a:t>
            </a:r>
            <a:r>
              <a:rPr lang="en-SE" sz="1400" dirty="0"/>
              <a:t>.</a:t>
            </a:r>
          </a:p>
          <a:p>
            <a:pPr marL="285750" indent="-285750">
              <a:buFont typeface="Arial" panose="020B0604020202020204" pitchFamily="34" charset="0"/>
              <a:buChar char="•"/>
            </a:pPr>
            <a:r>
              <a:rPr lang="en-SE" sz="1400" dirty="0"/>
              <a:t>Så </a:t>
            </a:r>
            <a:r>
              <a:rPr lang="en-SE" sz="1400" dirty="0" err="1"/>
              <a:t>små</a:t>
            </a:r>
            <a:r>
              <a:rPr lang="en-SE" sz="1400" dirty="0"/>
              <a:t> att 70/30 </a:t>
            </a:r>
            <a:r>
              <a:rPr lang="en-SE" sz="1400" dirty="0" err="1"/>
              <a:t>regeln</a:t>
            </a:r>
            <a:r>
              <a:rPr lang="en-SE" sz="1400" dirty="0"/>
              <a:t> </a:t>
            </a:r>
            <a:r>
              <a:rPr lang="en-SE" sz="1400" dirty="0" err="1"/>
              <a:t>bryts</a:t>
            </a:r>
            <a:r>
              <a:rPr lang="en-SE" sz="1400" dirty="0"/>
              <a:t> för att det </a:t>
            </a:r>
            <a:r>
              <a:rPr lang="en-SE" sz="1400" dirty="0" err="1"/>
              <a:t>skall</a:t>
            </a:r>
            <a:r>
              <a:rPr lang="en-SE" sz="1400" dirty="0"/>
              <a:t> </a:t>
            </a:r>
            <a:r>
              <a:rPr lang="en-SE" sz="1400" dirty="0" err="1"/>
              <a:t>vara</a:t>
            </a:r>
            <a:r>
              <a:rPr lang="en-SE" sz="1400" dirty="0"/>
              <a:t> </a:t>
            </a:r>
            <a:r>
              <a:rPr lang="en-SE" sz="1400" dirty="0" err="1"/>
              <a:t>stabilt</a:t>
            </a:r>
            <a:r>
              <a:rPr lang="en-SE" sz="1400" dirty="0"/>
              <a:t>.</a:t>
            </a:r>
          </a:p>
          <a:p>
            <a:pPr marL="285750" indent="-285750">
              <a:buFont typeface="Arial" panose="020B0604020202020204" pitchFamily="34" charset="0"/>
              <a:buChar char="•"/>
            </a:pPr>
            <a:r>
              <a:rPr lang="en-SE" sz="1400" dirty="0"/>
              <a:t>SE4 är </a:t>
            </a:r>
            <a:r>
              <a:rPr lang="en-SE" sz="1400" dirty="0" err="1"/>
              <a:t>dessutom</a:t>
            </a:r>
            <a:r>
              <a:rPr lang="en-SE" sz="1400" dirty="0"/>
              <a:t> </a:t>
            </a:r>
            <a:r>
              <a:rPr lang="en-SE" sz="1400" dirty="0" err="1"/>
              <a:t>kopplad</a:t>
            </a:r>
            <a:r>
              <a:rPr lang="en-SE" sz="1400" dirty="0"/>
              <a:t> till Tyskland och Europa och blir då </a:t>
            </a:r>
            <a:r>
              <a:rPr lang="en-SE" sz="1400" dirty="0" err="1"/>
              <a:t>ett</a:t>
            </a:r>
            <a:r>
              <a:rPr lang="en-SE" sz="1400" dirty="0"/>
              <a:t> mycket </a:t>
            </a:r>
            <a:r>
              <a:rPr lang="en-SE" sz="1400" dirty="0" err="1"/>
              <a:t>större</a:t>
            </a:r>
            <a:r>
              <a:rPr lang="en-SE" sz="1400" dirty="0"/>
              <a:t> </a:t>
            </a:r>
            <a:r>
              <a:rPr lang="en-SE" sz="1400" dirty="0" err="1"/>
              <a:t>underskottsområde</a:t>
            </a:r>
            <a:r>
              <a:rPr lang="en-SE" sz="1400" dirty="0"/>
              <a:t> så att </a:t>
            </a:r>
            <a:r>
              <a:rPr lang="en-SE" sz="1400" dirty="0" err="1"/>
              <a:t>brist</a:t>
            </a:r>
            <a:r>
              <a:rPr lang="en-SE" sz="1400" dirty="0"/>
              <a:t> i t.ex. Tyskland är </a:t>
            </a:r>
            <a:r>
              <a:rPr lang="en-SE" sz="1400" dirty="0" err="1"/>
              <a:t>brist</a:t>
            </a:r>
            <a:r>
              <a:rPr lang="en-SE" sz="1400" dirty="0"/>
              <a:t> i Svergie också.</a:t>
            </a:r>
          </a:p>
        </p:txBody>
      </p:sp>
      <p:sp>
        <p:nvSpPr>
          <p:cNvPr id="6" name="Rectangle 5">
            <a:extLst>
              <a:ext uri="{FF2B5EF4-FFF2-40B4-BE49-F238E27FC236}">
                <a16:creationId xmlns:a16="http://schemas.microsoft.com/office/drawing/2014/main" id="{A927DD70-3E83-4DD5-AF37-ECD699CD9074}"/>
              </a:ext>
            </a:extLst>
          </p:cNvPr>
          <p:cNvSpPr/>
          <p:nvPr/>
        </p:nvSpPr>
        <p:spPr>
          <a:xfrm>
            <a:off x="6693804" y="5228448"/>
            <a:ext cx="4069920" cy="156966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pPr marL="285750" indent="-285750">
              <a:buFont typeface="Arial" panose="020B0604020202020204" pitchFamily="34" charset="0"/>
              <a:buChar char="•"/>
            </a:pPr>
            <a:r>
              <a:rPr lang="en-GB" sz="1200" dirty="0" err="1"/>
              <a:t>Här</a:t>
            </a:r>
            <a:r>
              <a:rPr lang="en-GB" sz="1200" dirty="0"/>
              <a:t> </a:t>
            </a:r>
            <a:r>
              <a:rPr lang="en-GB" sz="1200" dirty="0" err="1"/>
              <a:t>kommer</a:t>
            </a:r>
            <a:r>
              <a:rPr lang="en-GB" sz="1200" dirty="0"/>
              <a:t> </a:t>
            </a:r>
            <a:r>
              <a:rPr lang="en-GB" sz="1200" dirty="0" err="1"/>
              <a:t>problemen</a:t>
            </a:r>
            <a:r>
              <a:rPr lang="en-GB" sz="1200" dirty="0"/>
              <a:t> </a:t>
            </a:r>
            <a:r>
              <a:rPr lang="en-GB" sz="1200" dirty="0" err="1"/>
              <a:t>när</a:t>
            </a:r>
            <a:r>
              <a:rPr lang="en-GB" sz="1200" dirty="0"/>
              <a:t> vi </a:t>
            </a:r>
            <a:r>
              <a:rPr lang="en-GB" sz="1200" dirty="0" err="1"/>
              <a:t>ökar</a:t>
            </a:r>
            <a:r>
              <a:rPr lang="en-GB" sz="1200" dirty="0"/>
              <a:t> </a:t>
            </a:r>
            <a:r>
              <a:rPr lang="en-GB" sz="1200" dirty="0" err="1"/>
              <a:t>vår</a:t>
            </a:r>
            <a:r>
              <a:rPr lang="en-GB" sz="1200" dirty="0"/>
              <a:t> </a:t>
            </a:r>
            <a:r>
              <a:rPr lang="en-GB" sz="1200" dirty="0" err="1"/>
              <a:t>konsumtion</a:t>
            </a:r>
            <a:r>
              <a:rPr lang="en-GB" sz="1200" dirty="0"/>
              <a:t> </a:t>
            </a:r>
            <a:r>
              <a:rPr lang="en-GB" sz="1200" dirty="0" err="1"/>
              <a:t>och</a:t>
            </a:r>
            <a:r>
              <a:rPr lang="en-GB" sz="1200" dirty="0"/>
              <a:t> </a:t>
            </a:r>
            <a:r>
              <a:rPr lang="en-GB" sz="1200" dirty="0" err="1"/>
              <a:t>effektproduktionen</a:t>
            </a:r>
            <a:r>
              <a:rPr lang="en-GB" sz="1200" dirty="0"/>
              <a:t> inte </a:t>
            </a:r>
            <a:r>
              <a:rPr lang="en-GB" sz="1200" dirty="0" err="1"/>
              <a:t>räcker</a:t>
            </a:r>
            <a:r>
              <a:rPr lang="en-GB" sz="1200" dirty="0"/>
              <a:t> till i.e. </a:t>
            </a:r>
            <a:r>
              <a:rPr lang="en-GB" sz="1200" dirty="0" err="1"/>
              <a:t>negativ</a:t>
            </a:r>
            <a:r>
              <a:rPr lang="en-GB" sz="1200" dirty="0"/>
              <a:t> </a:t>
            </a:r>
            <a:r>
              <a:rPr lang="en-GB" sz="1200" dirty="0" err="1"/>
              <a:t>effektbalans</a:t>
            </a:r>
            <a:r>
              <a:rPr lang="en-GB" sz="1200" dirty="0"/>
              <a:t>!</a:t>
            </a:r>
          </a:p>
          <a:p>
            <a:pPr marL="285750" indent="-285750">
              <a:buFont typeface="Arial" panose="020B0604020202020204" pitchFamily="34" charset="0"/>
              <a:buChar char="•"/>
            </a:pPr>
            <a:r>
              <a:rPr lang="en-GB" sz="1200" dirty="0"/>
              <a:t>Den </a:t>
            </a:r>
            <a:r>
              <a:rPr lang="en-GB" sz="1200" dirty="0" err="1"/>
              <a:t>kommande</a:t>
            </a:r>
            <a:r>
              <a:rPr lang="en-GB" sz="1200" dirty="0"/>
              <a:t> </a:t>
            </a:r>
            <a:r>
              <a:rPr lang="en-GB" sz="1200" dirty="0" err="1"/>
              <a:t>ökningen</a:t>
            </a:r>
            <a:r>
              <a:rPr lang="en-GB" sz="1200" dirty="0"/>
              <a:t> är så stor att den </a:t>
            </a:r>
            <a:r>
              <a:rPr lang="en-GB" sz="1200" dirty="0" err="1"/>
              <a:t>omöjligt</a:t>
            </a:r>
            <a:r>
              <a:rPr lang="en-GB" sz="1200" dirty="0"/>
              <a:t> kan </a:t>
            </a:r>
            <a:r>
              <a:rPr lang="en-GB" sz="1200" dirty="0" err="1"/>
              <a:t>lösas</a:t>
            </a:r>
            <a:r>
              <a:rPr lang="en-GB" sz="1200" dirty="0"/>
              <a:t> med</a:t>
            </a:r>
            <a:r>
              <a:rPr lang="en-SE" sz="1200" dirty="0"/>
              <a:t> </a:t>
            </a:r>
            <a:r>
              <a:rPr lang="en-GB" sz="1200" dirty="0"/>
              <a:t>import!</a:t>
            </a:r>
          </a:p>
          <a:p>
            <a:pPr marL="285750" indent="-285750">
              <a:buFont typeface="Arial" panose="020B0604020202020204" pitchFamily="34" charset="0"/>
              <a:buChar char="•"/>
            </a:pPr>
            <a:r>
              <a:rPr lang="en-GB" sz="1200" dirty="0"/>
              <a:t>Ju </a:t>
            </a:r>
            <a:r>
              <a:rPr lang="en-GB" sz="1200" dirty="0" err="1"/>
              <a:t>mer</a:t>
            </a:r>
            <a:r>
              <a:rPr lang="en-GB" sz="1200" dirty="0"/>
              <a:t> </a:t>
            </a:r>
            <a:r>
              <a:rPr lang="en-GB" sz="1200" dirty="0" err="1"/>
              <a:t>oplanerbar</a:t>
            </a:r>
            <a:r>
              <a:rPr lang="en-GB" sz="1200" dirty="0"/>
              <a:t> kraft </a:t>
            </a:r>
            <a:r>
              <a:rPr lang="en-GB" sz="1200" dirty="0" err="1"/>
              <a:t>ju</a:t>
            </a:r>
            <a:r>
              <a:rPr lang="en-GB" sz="1200" dirty="0"/>
              <a:t> </a:t>
            </a:r>
            <a:r>
              <a:rPr lang="en-GB" sz="1200" dirty="0" err="1"/>
              <a:t>mer</a:t>
            </a:r>
            <a:r>
              <a:rPr lang="en-GB" sz="1200" dirty="0"/>
              <a:t> </a:t>
            </a:r>
            <a:r>
              <a:rPr lang="en-GB" sz="1200" dirty="0" err="1"/>
              <a:t>förstärkning</a:t>
            </a:r>
            <a:r>
              <a:rPr lang="en-GB" sz="1200" dirty="0"/>
              <a:t> </a:t>
            </a:r>
            <a:r>
              <a:rPr lang="en-GB" sz="1200" dirty="0" err="1"/>
              <a:t>av</a:t>
            </a:r>
            <a:r>
              <a:rPr lang="en-GB" sz="1200" dirty="0"/>
              <a:t> </a:t>
            </a:r>
            <a:r>
              <a:rPr lang="en-GB" sz="1200" dirty="0" err="1"/>
              <a:t>detta</a:t>
            </a:r>
            <a:r>
              <a:rPr lang="en-GB" sz="1200" dirty="0"/>
              <a:t> i.e. </a:t>
            </a:r>
            <a:r>
              <a:rPr lang="en-GB" sz="1200" dirty="0" err="1"/>
              <a:t>effekthålen</a:t>
            </a:r>
            <a:r>
              <a:rPr lang="en-GB" sz="1200" dirty="0"/>
              <a:t> blir </a:t>
            </a:r>
            <a:r>
              <a:rPr lang="en-GB" sz="1200" dirty="0" err="1"/>
              <a:t>så</a:t>
            </a:r>
            <a:r>
              <a:rPr lang="en-GB" sz="1200" dirty="0"/>
              <a:t> </a:t>
            </a:r>
            <a:r>
              <a:rPr lang="en-GB" sz="1200" dirty="0" err="1"/>
              <a:t>stora</a:t>
            </a:r>
            <a:r>
              <a:rPr lang="en-GB" sz="1200" dirty="0"/>
              <a:t> att det </a:t>
            </a:r>
            <a:r>
              <a:rPr lang="en-GB" sz="1200" dirty="0" err="1"/>
              <a:t>dessutom</a:t>
            </a:r>
            <a:r>
              <a:rPr lang="en-GB" sz="1200" dirty="0"/>
              <a:t> </a:t>
            </a:r>
            <a:r>
              <a:rPr lang="en-GB" sz="1200" dirty="0" err="1"/>
              <a:t>är</a:t>
            </a:r>
            <a:r>
              <a:rPr lang="en-GB" sz="1200" dirty="0"/>
              <a:t> </a:t>
            </a:r>
            <a:r>
              <a:rPr lang="en-GB" sz="1200" dirty="0" err="1"/>
              <a:t>omöjligt</a:t>
            </a:r>
            <a:r>
              <a:rPr lang="en-GB" sz="1200" dirty="0"/>
              <a:t> att </a:t>
            </a:r>
            <a:r>
              <a:rPr lang="en-GB" sz="1200" dirty="0" err="1"/>
              <a:t>täcka</a:t>
            </a:r>
            <a:r>
              <a:rPr lang="en-GB" sz="1200" dirty="0"/>
              <a:t> med </a:t>
            </a:r>
            <a:r>
              <a:rPr lang="en-GB" sz="1200" dirty="0" err="1"/>
              <a:t>lagring</a:t>
            </a:r>
            <a:r>
              <a:rPr lang="en-GB" sz="1200" dirty="0"/>
              <a:t>!</a:t>
            </a:r>
            <a:endParaRPr lang="sv-SE" sz="1200" dirty="0"/>
          </a:p>
        </p:txBody>
      </p:sp>
      <p:cxnSp>
        <p:nvCxnSpPr>
          <p:cNvPr id="7" name="Straight Arrow Connector 6">
            <a:extLst>
              <a:ext uri="{FF2B5EF4-FFF2-40B4-BE49-F238E27FC236}">
                <a16:creationId xmlns:a16="http://schemas.microsoft.com/office/drawing/2014/main" id="{68585099-E037-4431-BD2A-9B3C4BE24E85}"/>
              </a:ext>
            </a:extLst>
          </p:cNvPr>
          <p:cNvCxnSpPr>
            <a:cxnSpLocks/>
          </p:cNvCxnSpPr>
          <p:nvPr/>
        </p:nvCxnSpPr>
        <p:spPr>
          <a:xfrm flipH="1" flipV="1">
            <a:off x="5081049" y="4496587"/>
            <a:ext cx="1612755" cy="102752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36098967-5287-44A8-B4D9-DBC86C6D472A}"/>
              </a:ext>
            </a:extLst>
          </p:cNvPr>
          <p:cNvCxnSpPr>
            <a:cxnSpLocks/>
          </p:cNvCxnSpPr>
          <p:nvPr/>
        </p:nvCxnSpPr>
        <p:spPr>
          <a:xfrm flipH="1" flipV="1">
            <a:off x="1904214" y="4470091"/>
            <a:ext cx="4789590" cy="105401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6" name="Oval 15">
            <a:extLst>
              <a:ext uri="{FF2B5EF4-FFF2-40B4-BE49-F238E27FC236}">
                <a16:creationId xmlns:a16="http://schemas.microsoft.com/office/drawing/2014/main" id="{5D394DA9-E2F5-45CB-A000-9BFBD01773AE}"/>
              </a:ext>
            </a:extLst>
          </p:cNvPr>
          <p:cNvSpPr/>
          <p:nvPr/>
        </p:nvSpPr>
        <p:spPr>
          <a:xfrm>
            <a:off x="4727502" y="4190462"/>
            <a:ext cx="591258" cy="422612"/>
          </a:xfrm>
          <a:prstGeom prst="ellipse">
            <a:avLst/>
          </a:prstGeom>
          <a:solidFill>
            <a:schemeClr val="accent1">
              <a:alpha val="16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SE"/>
          </a:p>
        </p:txBody>
      </p:sp>
      <p:sp>
        <p:nvSpPr>
          <p:cNvPr id="17" name="Oval 16">
            <a:extLst>
              <a:ext uri="{FF2B5EF4-FFF2-40B4-BE49-F238E27FC236}">
                <a16:creationId xmlns:a16="http://schemas.microsoft.com/office/drawing/2014/main" id="{8B4C3573-DE79-44FB-BF33-7371A72DDD41}"/>
              </a:ext>
            </a:extLst>
          </p:cNvPr>
          <p:cNvSpPr/>
          <p:nvPr/>
        </p:nvSpPr>
        <p:spPr>
          <a:xfrm>
            <a:off x="1608585" y="4233380"/>
            <a:ext cx="591258" cy="422612"/>
          </a:xfrm>
          <a:prstGeom prst="ellipse">
            <a:avLst/>
          </a:prstGeom>
          <a:solidFill>
            <a:schemeClr val="accent1">
              <a:alpha val="16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SE"/>
          </a:p>
        </p:txBody>
      </p:sp>
    </p:spTree>
    <p:extLst>
      <p:ext uri="{BB962C8B-B14F-4D97-AF65-F5344CB8AC3E}">
        <p14:creationId xmlns:p14="http://schemas.microsoft.com/office/powerpoint/2010/main" val="337099473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92BB94-AD03-466A-A4DE-81C2D4C52C8B}"/>
              </a:ext>
            </a:extLst>
          </p:cNvPr>
          <p:cNvSpPr>
            <a:spLocks noGrp="1"/>
          </p:cNvSpPr>
          <p:nvPr>
            <p:ph type="title"/>
          </p:nvPr>
        </p:nvSpPr>
        <p:spPr/>
        <p:txBody>
          <a:bodyPr/>
          <a:lstStyle/>
          <a:p>
            <a:r>
              <a:rPr lang="en-SE" b="1" dirty="0"/>
              <a:t>Produktion och konsumtion 2010-2022</a:t>
            </a:r>
            <a:br>
              <a:rPr lang="en-SE" b="1" dirty="0"/>
            </a:br>
            <a:r>
              <a:rPr lang="en-SE" sz="2400" b="1" dirty="0" err="1"/>
              <a:t>Energi</a:t>
            </a:r>
            <a:endParaRPr lang="en-SE" sz="2400" b="1" dirty="0"/>
          </a:p>
        </p:txBody>
      </p:sp>
      <p:pic>
        <p:nvPicPr>
          <p:cNvPr id="5" name="Content Placeholder 4">
            <a:extLst>
              <a:ext uri="{FF2B5EF4-FFF2-40B4-BE49-F238E27FC236}">
                <a16:creationId xmlns:a16="http://schemas.microsoft.com/office/drawing/2014/main" id="{16EE99B4-8848-4CF5-B4FE-CE83F7B855ED}"/>
              </a:ext>
            </a:extLst>
          </p:cNvPr>
          <p:cNvPicPr>
            <a:picLocks noGrp="1" noChangeAspect="1"/>
          </p:cNvPicPr>
          <p:nvPr>
            <p:ph idx="1"/>
          </p:nvPr>
        </p:nvPicPr>
        <p:blipFill>
          <a:blip r:embed="rId3"/>
          <a:stretch>
            <a:fillRect/>
          </a:stretch>
        </p:blipFill>
        <p:spPr>
          <a:xfrm>
            <a:off x="2504789" y="1837817"/>
            <a:ext cx="5743766" cy="4351338"/>
          </a:xfrm>
        </p:spPr>
      </p:pic>
      <p:sp>
        <p:nvSpPr>
          <p:cNvPr id="4" name="Rectangle 3">
            <a:extLst>
              <a:ext uri="{FF2B5EF4-FFF2-40B4-BE49-F238E27FC236}">
                <a16:creationId xmlns:a16="http://schemas.microsoft.com/office/drawing/2014/main" id="{BD178763-33FA-4E41-8653-590760D6C47A}"/>
              </a:ext>
            </a:extLst>
          </p:cNvPr>
          <p:cNvSpPr/>
          <p:nvPr/>
        </p:nvSpPr>
        <p:spPr>
          <a:xfrm>
            <a:off x="8924535" y="1834642"/>
            <a:ext cx="3122921" cy="109964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GB" sz="1400" dirty="0" err="1"/>
              <a:t>Här</a:t>
            </a:r>
            <a:r>
              <a:rPr lang="en-GB" sz="1400" dirty="0"/>
              <a:t> kan man </a:t>
            </a:r>
            <a:r>
              <a:rPr lang="en-GB" sz="1400" dirty="0" err="1"/>
              <a:t>notera</a:t>
            </a:r>
            <a:r>
              <a:rPr lang="en-GB" sz="1400" dirty="0"/>
              <a:t> att </a:t>
            </a:r>
            <a:r>
              <a:rPr lang="en-GB" sz="1400" dirty="0" err="1"/>
              <a:t>vindkraftens</a:t>
            </a:r>
            <a:r>
              <a:rPr lang="en-GB" sz="1400" dirty="0"/>
              <a:t> </a:t>
            </a:r>
            <a:r>
              <a:rPr lang="en-GB" sz="1400" dirty="0" err="1"/>
              <a:t>producerade</a:t>
            </a:r>
            <a:r>
              <a:rPr lang="en-GB" sz="1400" dirty="0"/>
              <a:t> </a:t>
            </a:r>
            <a:r>
              <a:rPr lang="en-GB" sz="1400" dirty="0" err="1"/>
              <a:t>energi</a:t>
            </a:r>
            <a:r>
              <a:rPr lang="en-GB" sz="1400" dirty="0"/>
              <a:t> </a:t>
            </a:r>
            <a:r>
              <a:rPr lang="en-GB" sz="1400" dirty="0" err="1"/>
              <a:t>ganska</a:t>
            </a:r>
            <a:r>
              <a:rPr lang="en-GB" sz="1400" dirty="0"/>
              <a:t> precis </a:t>
            </a:r>
            <a:r>
              <a:rPr lang="en-GB" sz="1400" dirty="0" err="1"/>
              <a:t>motsvarar</a:t>
            </a:r>
            <a:r>
              <a:rPr lang="en-GB" sz="1400" dirty="0"/>
              <a:t> </a:t>
            </a:r>
            <a:r>
              <a:rPr lang="en-GB" sz="1400" dirty="0" err="1"/>
              <a:t>exporten</a:t>
            </a:r>
            <a:endParaRPr lang="sv-SE" sz="1400" dirty="0"/>
          </a:p>
        </p:txBody>
      </p:sp>
    </p:spTree>
    <p:extLst>
      <p:ext uri="{BB962C8B-B14F-4D97-AF65-F5344CB8AC3E}">
        <p14:creationId xmlns:p14="http://schemas.microsoft.com/office/powerpoint/2010/main" val="290555601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92BB94-AD03-466A-A4DE-81C2D4C52C8B}"/>
              </a:ext>
            </a:extLst>
          </p:cNvPr>
          <p:cNvSpPr>
            <a:spLocks noGrp="1"/>
          </p:cNvSpPr>
          <p:nvPr>
            <p:ph type="title"/>
          </p:nvPr>
        </p:nvSpPr>
        <p:spPr/>
        <p:txBody>
          <a:bodyPr/>
          <a:lstStyle/>
          <a:p>
            <a:r>
              <a:rPr lang="en-SE" b="1" dirty="0"/>
              <a:t>Produktion och konsumtion 2010-2022</a:t>
            </a:r>
            <a:br>
              <a:rPr lang="en-SE" b="1" dirty="0"/>
            </a:br>
            <a:r>
              <a:rPr lang="en-GB" sz="2400" b="1" dirty="0"/>
              <a:t>Om vi hade </a:t>
            </a:r>
            <a:r>
              <a:rPr lang="en-GB" sz="2400" b="1" dirty="0" err="1"/>
              <a:t>behållit</a:t>
            </a:r>
            <a:r>
              <a:rPr lang="en-GB" sz="2400" b="1" dirty="0"/>
              <a:t> Kärnkraften </a:t>
            </a:r>
            <a:r>
              <a:rPr lang="en-GB" sz="2400" b="1" dirty="0" err="1"/>
              <a:t>hur</a:t>
            </a:r>
            <a:r>
              <a:rPr lang="en-GB" sz="2400" b="1" dirty="0"/>
              <a:t> hade det sett </a:t>
            </a:r>
            <a:r>
              <a:rPr lang="en-GB" sz="2400" b="1" dirty="0" err="1"/>
              <a:t>ut</a:t>
            </a:r>
            <a:r>
              <a:rPr lang="en-GB" sz="2400" b="1" dirty="0"/>
              <a:t>?</a:t>
            </a:r>
            <a:endParaRPr lang="en-SE" sz="2400" b="1" dirty="0"/>
          </a:p>
        </p:txBody>
      </p:sp>
      <p:sp>
        <p:nvSpPr>
          <p:cNvPr id="4" name="Rectangle 3">
            <a:extLst>
              <a:ext uri="{FF2B5EF4-FFF2-40B4-BE49-F238E27FC236}">
                <a16:creationId xmlns:a16="http://schemas.microsoft.com/office/drawing/2014/main" id="{BD178763-33FA-4E41-8653-590760D6C47A}"/>
              </a:ext>
            </a:extLst>
          </p:cNvPr>
          <p:cNvSpPr/>
          <p:nvPr/>
        </p:nvSpPr>
        <p:spPr>
          <a:xfrm>
            <a:off x="8502978" y="1827309"/>
            <a:ext cx="3450210" cy="215248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sv-SE" sz="1400" dirty="0"/>
              <a:t>Vi hade haft ett pålitligt system som hade räckt till och industrin i område 3 och 4 hade haft god planerbar tillgång till el och det hade varit en bra grund för vår framtid!</a:t>
            </a:r>
          </a:p>
          <a:p>
            <a:pPr marL="285750" indent="-285750">
              <a:buFont typeface="Arial" panose="020B0604020202020204" pitchFamily="34" charset="0"/>
              <a:buChar char="•"/>
            </a:pPr>
            <a:r>
              <a:rPr lang="sv-SE" sz="1400" dirty="0"/>
              <a:t>Eftersom vindkraft är prioriterad kraft orsakar dess varierande bidrag till effekt produktionen voltatila priser som ger dålig eknomi för alla kraftslag inklusive vindkraften själv</a:t>
            </a:r>
          </a:p>
        </p:txBody>
      </p:sp>
      <p:pic>
        <p:nvPicPr>
          <p:cNvPr id="8" name="Picture 7">
            <a:extLst>
              <a:ext uri="{FF2B5EF4-FFF2-40B4-BE49-F238E27FC236}">
                <a16:creationId xmlns:a16="http://schemas.microsoft.com/office/drawing/2014/main" id="{71543793-20A3-49F3-AF28-7BC767FC95FF}"/>
              </a:ext>
            </a:extLst>
          </p:cNvPr>
          <p:cNvPicPr>
            <a:picLocks noChangeAspect="1"/>
          </p:cNvPicPr>
          <p:nvPr/>
        </p:nvPicPr>
        <p:blipFill rotWithShape="1">
          <a:blip r:embed="rId3"/>
          <a:srcRect r="1060"/>
          <a:stretch/>
        </p:blipFill>
        <p:spPr>
          <a:xfrm>
            <a:off x="2439578" y="1825625"/>
            <a:ext cx="5554352" cy="4352400"/>
          </a:xfrm>
          <a:prstGeom prst="rect">
            <a:avLst/>
          </a:prstGeom>
        </p:spPr>
      </p:pic>
    </p:spTree>
    <p:extLst>
      <p:ext uri="{BB962C8B-B14F-4D97-AF65-F5344CB8AC3E}">
        <p14:creationId xmlns:p14="http://schemas.microsoft.com/office/powerpoint/2010/main" val="18829162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92BB94-AD03-466A-A4DE-81C2D4C52C8B}"/>
              </a:ext>
            </a:extLst>
          </p:cNvPr>
          <p:cNvSpPr>
            <a:spLocks noGrp="1"/>
          </p:cNvSpPr>
          <p:nvPr>
            <p:ph type="title"/>
          </p:nvPr>
        </p:nvSpPr>
        <p:spPr/>
        <p:txBody>
          <a:bodyPr/>
          <a:lstStyle/>
          <a:p>
            <a:r>
              <a:rPr lang="en-SE" b="1" dirty="0"/>
              <a:t>Produktion och Konsumtion Januari 2021</a:t>
            </a:r>
            <a:br>
              <a:rPr lang="en-SE" b="1" dirty="0"/>
            </a:br>
            <a:r>
              <a:rPr lang="en-SE" sz="2400" b="1" dirty="0"/>
              <a:t>Effekt</a:t>
            </a:r>
            <a:r>
              <a:rPr lang="en-GB" sz="2400" b="1" dirty="0"/>
              <a:t>, </a:t>
            </a:r>
            <a:r>
              <a:rPr lang="en-GB" sz="2400" b="1" dirty="0" err="1"/>
              <a:t>baskraft</a:t>
            </a:r>
            <a:r>
              <a:rPr lang="en-GB" sz="2400" b="1" dirty="0"/>
              <a:t> </a:t>
            </a:r>
            <a:r>
              <a:rPr lang="en-GB" sz="2400" b="1" dirty="0" err="1"/>
              <a:t>är</a:t>
            </a:r>
            <a:r>
              <a:rPr lang="en-GB" sz="2400" b="1" dirty="0"/>
              <a:t> </a:t>
            </a:r>
            <a:r>
              <a:rPr lang="en-GB" sz="2400" b="1" dirty="0" err="1"/>
              <a:t>ett</a:t>
            </a:r>
            <a:r>
              <a:rPr lang="en-GB" sz="2400" b="1" dirty="0"/>
              <a:t> måste</a:t>
            </a:r>
            <a:endParaRPr lang="en-SE" sz="2400" b="1" dirty="0"/>
          </a:p>
        </p:txBody>
      </p:sp>
      <p:sp>
        <p:nvSpPr>
          <p:cNvPr id="8" name="Rectangle 7">
            <a:extLst>
              <a:ext uri="{FF2B5EF4-FFF2-40B4-BE49-F238E27FC236}">
                <a16:creationId xmlns:a16="http://schemas.microsoft.com/office/drawing/2014/main" id="{EADD341D-8BFC-461F-9A9B-21E4EFC9BD21}"/>
              </a:ext>
            </a:extLst>
          </p:cNvPr>
          <p:cNvSpPr/>
          <p:nvPr/>
        </p:nvSpPr>
        <p:spPr>
          <a:xfrm>
            <a:off x="7711125" y="1660783"/>
            <a:ext cx="4204355" cy="483209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spAutoFit/>
          </a:bodyPr>
          <a:lstStyle/>
          <a:p>
            <a:pPr marL="285750" indent="-285750">
              <a:buFont typeface="Arial" panose="020B0604020202020204" pitchFamily="34" charset="0"/>
              <a:buChar char="•"/>
            </a:pPr>
            <a:r>
              <a:rPr lang="en-SE" sz="1400" dirty="0"/>
              <a:t>Max konsumtion under 2021 var 25.3GW.</a:t>
            </a:r>
          </a:p>
          <a:p>
            <a:pPr marL="285750" indent="-285750">
              <a:buFont typeface="Arial" panose="020B0604020202020204" pitchFamily="34" charset="0"/>
              <a:buChar char="•"/>
            </a:pPr>
            <a:r>
              <a:rPr lang="en-SE" sz="1400" dirty="0"/>
              <a:t>Det är tydligt att om baskraften tas bort fungerar inte </a:t>
            </a:r>
            <a:r>
              <a:rPr lang="en-SE" sz="1400" dirty="0" err="1"/>
              <a:t>systemet</a:t>
            </a:r>
            <a:r>
              <a:rPr lang="en-SE" sz="1400" dirty="0"/>
              <a:t>.</a:t>
            </a:r>
          </a:p>
          <a:p>
            <a:pPr marL="285750" indent="-285750">
              <a:buFont typeface="Arial" panose="020B0604020202020204" pitchFamily="34" charset="0"/>
              <a:buChar char="•"/>
            </a:pPr>
            <a:r>
              <a:rPr lang="en-SE" sz="1400" dirty="0"/>
              <a:t>När vi ökar vår konsumtion måste något fylla </a:t>
            </a:r>
            <a:r>
              <a:rPr lang="en-GB" sz="1400" dirty="0" err="1"/>
              <a:t>effe</a:t>
            </a:r>
            <a:r>
              <a:rPr lang="en-SE" sz="1400" dirty="0"/>
              <a:t>k</a:t>
            </a:r>
            <a:r>
              <a:rPr lang="en-GB" sz="1400" dirty="0"/>
              <a:t>t </a:t>
            </a:r>
            <a:r>
              <a:rPr lang="en-SE" sz="1400" dirty="0"/>
              <a:t>hålen när det inte </a:t>
            </a:r>
            <a:r>
              <a:rPr lang="en-SE" sz="1400" dirty="0" err="1"/>
              <a:t>blåser</a:t>
            </a:r>
            <a:r>
              <a:rPr lang="en-SE" sz="1400" dirty="0"/>
              <a:t>.</a:t>
            </a:r>
            <a:endParaRPr lang="en-GB" sz="1400" dirty="0"/>
          </a:p>
          <a:p>
            <a:pPr marL="285750" indent="-285750">
              <a:buFont typeface="Arial" panose="020B0604020202020204" pitchFamily="34" charset="0"/>
              <a:buChar char="•"/>
            </a:pPr>
            <a:r>
              <a:rPr lang="en-GB" sz="1400" noProof="1"/>
              <a:t>Högsta</a:t>
            </a:r>
            <a:r>
              <a:rPr lang="en-GB" sz="1400" dirty="0"/>
              <a:t> </a:t>
            </a:r>
            <a:r>
              <a:rPr lang="en-GB" sz="1400" dirty="0" err="1"/>
              <a:t>effekten</a:t>
            </a:r>
            <a:r>
              <a:rPr lang="en-GB" sz="1400" dirty="0"/>
              <a:t> </a:t>
            </a:r>
            <a:r>
              <a:rPr lang="en-GB" sz="1400" dirty="0" err="1"/>
              <a:t>någonsin</a:t>
            </a:r>
            <a:r>
              <a:rPr lang="en-GB" sz="1400" dirty="0"/>
              <a:t> i Sverige var 5 Feb 2001 med 27GW</a:t>
            </a:r>
            <a:r>
              <a:rPr lang="en-SE" sz="1400" dirty="0"/>
              <a:t>.</a:t>
            </a:r>
            <a:endParaRPr lang="en-GB" sz="1400" dirty="0"/>
          </a:p>
          <a:p>
            <a:pPr marL="285750" indent="-285750">
              <a:buFont typeface="Arial" panose="020B0604020202020204" pitchFamily="34" charset="0"/>
              <a:buChar char="•"/>
            </a:pPr>
            <a:r>
              <a:rPr lang="en-GB" sz="1400" dirty="0"/>
              <a:t>I </a:t>
            </a:r>
            <a:r>
              <a:rPr lang="en-GB" sz="1400" dirty="0" err="1"/>
              <a:t>framtidens</a:t>
            </a:r>
            <a:r>
              <a:rPr lang="en-GB" sz="1400" dirty="0"/>
              <a:t> </a:t>
            </a:r>
            <a:r>
              <a:rPr lang="en-GB" sz="1400" dirty="0" err="1"/>
              <a:t>scenarion</a:t>
            </a:r>
            <a:r>
              <a:rPr lang="en-GB" sz="1400" dirty="0"/>
              <a:t> med </a:t>
            </a:r>
            <a:r>
              <a:rPr lang="en-GB" sz="1400" dirty="0" err="1"/>
              <a:t>upp</a:t>
            </a:r>
            <a:r>
              <a:rPr lang="en-GB" sz="1400" dirty="0"/>
              <a:t> till 40-50GW blir det </a:t>
            </a:r>
            <a:r>
              <a:rPr lang="en-GB" sz="1400" dirty="0" err="1"/>
              <a:t>viktigare</a:t>
            </a:r>
            <a:r>
              <a:rPr lang="en-GB" sz="1400" dirty="0"/>
              <a:t> med en </a:t>
            </a:r>
            <a:r>
              <a:rPr lang="en-GB" sz="1400" dirty="0" err="1"/>
              <a:t>pålitlig</a:t>
            </a:r>
            <a:r>
              <a:rPr lang="en-GB" sz="1400" dirty="0"/>
              <a:t> bas och </a:t>
            </a:r>
            <a:r>
              <a:rPr lang="en-GB" sz="1400" dirty="0" err="1"/>
              <a:t>regler</a:t>
            </a:r>
            <a:r>
              <a:rPr lang="en-GB" sz="1400" dirty="0"/>
              <a:t> kraft </a:t>
            </a:r>
            <a:r>
              <a:rPr lang="en-SE" sz="1400" dirty="0"/>
              <a:t>.</a:t>
            </a:r>
            <a:endParaRPr lang="en-GB" sz="1400" dirty="0"/>
          </a:p>
          <a:p>
            <a:pPr marL="285750" indent="-285750">
              <a:buFont typeface="Arial" panose="020B0604020202020204" pitchFamily="34" charset="0"/>
              <a:buChar char="•"/>
            </a:pPr>
            <a:r>
              <a:rPr lang="en-GB" sz="1400" dirty="0"/>
              <a:t>Eftersom </a:t>
            </a:r>
            <a:r>
              <a:rPr lang="en-GB" sz="1400" dirty="0" err="1"/>
              <a:t>effektbalansen</a:t>
            </a:r>
            <a:r>
              <a:rPr lang="en-GB" sz="1400" dirty="0"/>
              <a:t> måste </a:t>
            </a:r>
            <a:r>
              <a:rPr lang="en-GB" sz="1400" dirty="0" err="1"/>
              <a:t>gå</a:t>
            </a:r>
            <a:r>
              <a:rPr lang="en-GB" sz="1400" dirty="0"/>
              <a:t> </a:t>
            </a:r>
            <a:r>
              <a:rPr lang="en-GB" sz="1400" dirty="0" err="1"/>
              <a:t>ihop</a:t>
            </a:r>
            <a:r>
              <a:rPr lang="en-GB" sz="1400" dirty="0"/>
              <a:t> i </a:t>
            </a:r>
            <a:r>
              <a:rPr lang="en-GB" sz="1400" dirty="0" err="1"/>
              <a:t>varje</a:t>
            </a:r>
            <a:r>
              <a:rPr lang="en-GB" sz="1400" dirty="0"/>
              <a:t> </a:t>
            </a:r>
            <a:r>
              <a:rPr lang="en-GB" sz="1400" dirty="0" err="1"/>
              <a:t>ögonblick</a:t>
            </a:r>
            <a:r>
              <a:rPr lang="en-GB" sz="1400" dirty="0"/>
              <a:t> blir det i </a:t>
            </a:r>
            <a:r>
              <a:rPr lang="en-GB" sz="1400" dirty="0" err="1"/>
              <a:t>framtiden</a:t>
            </a:r>
            <a:r>
              <a:rPr lang="en-GB" sz="1400" dirty="0"/>
              <a:t> så </a:t>
            </a:r>
            <a:r>
              <a:rPr lang="en-GB" sz="1400" dirty="0" err="1"/>
              <a:t>stora</a:t>
            </a:r>
            <a:r>
              <a:rPr lang="en-GB" sz="1400" dirty="0"/>
              <a:t> </a:t>
            </a:r>
            <a:r>
              <a:rPr lang="en-GB" sz="1400" dirty="0" err="1"/>
              <a:t>effekthål</a:t>
            </a:r>
            <a:r>
              <a:rPr lang="en-GB" sz="1400" dirty="0"/>
              <a:t> att </a:t>
            </a:r>
            <a:r>
              <a:rPr lang="en-GB" sz="1400" dirty="0" err="1"/>
              <a:t>hela</a:t>
            </a:r>
            <a:r>
              <a:rPr lang="en-GB" sz="1400" dirty="0"/>
              <a:t> </a:t>
            </a:r>
            <a:r>
              <a:rPr lang="en-GB" sz="1400" dirty="0" err="1"/>
              <a:t>elsystemet</a:t>
            </a:r>
            <a:r>
              <a:rPr lang="en-GB" sz="1400" dirty="0"/>
              <a:t> och </a:t>
            </a:r>
            <a:r>
              <a:rPr lang="en-GB" sz="1400" dirty="0" err="1"/>
              <a:t>välfärden</a:t>
            </a:r>
            <a:r>
              <a:rPr lang="en-GB" sz="1400" dirty="0"/>
              <a:t> </a:t>
            </a:r>
            <a:r>
              <a:rPr lang="en-GB" sz="1400" dirty="0" err="1"/>
              <a:t>hotas</a:t>
            </a:r>
            <a:r>
              <a:rPr lang="en-SE" sz="1400" dirty="0"/>
              <a:t>.</a:t>
            </a:r>
            <a:endParaRPr lang="en-GB" sz="1400" dirty="0"/>
          </a:p>
          <a:p>
            <a:pPr marL="285750" indent="-285750">
              <a:buFont typeface="Arial" panose="020B0604020202020204" pitchFamily="34" charset="0"/>
              <a:buChar char="•"/>
            </a:pPr>
            <a:r>
              <a:rPr lang="en-GB" sz="1400" dirty="0"/>
              <a:t>Det </a:t>
            </a:r>
            <a:r>
              <a:rPr lang="en-GB" sz="1400" dirty="0" err="1"/>
              <a:t>är</a:t>
            </a:r>
            <a:r>
              <a:rPr lang="en-GB" sz="1400" dirty="0"/>
              <a:t> </a:t>
            </a:r>
            <a:r>
              <a:rPr lang="en-GB" sz="1400" dirty="0" err="1"/>
              <a:t>därför</a:t>
            </a:r>
            <a:r>
              <a:rPr lang="en-GB" sz="1400" dirty="0"/>
              <a:t> man inte kan </a:t>
            </a:r>
            <a:r>
              <a:rPr lang="en-GB" sz="1400" dirty="0" err="1"/>
              <a:t>prata</a:t>
            </a:r>
            <a:r>
              <a:rPr lang="en-GB" sz="1400" dirty="0"/>
              <a:t> om </a:t>
            </a:r>
            <a:r>
              <a:rPr lang="en-GB" sz="1400" dirty="0" err="1"/>
              <a:t>energi</a:t>
            </a:r>
            <a:r>
              <a:rPr lang="en-GB" sz="1400" dirty="0"/>
              <a:t>, man måste </a:t>
            </a:r>
            <a:r>
              <a:rPr lang="en-GB" sz="1400" dirty="0" err="1"/>
              <a:t>titta</a:t>
            </a:r>
            <a:r>
              <a:rPr lang="en-GB" sz="1400" dirty="0"/>
              <a:t> </a:t>
            </a:r>
            <a:r>
              <a:rPr lang="en-GB" sz="1400" dirty="0" err="1"/>
              <a:t>på</a:t>
            </a:r>
            <a:r>
              <a:rPr lang="en-GB" sz="1400" dirty="0"/>
              <a:t> </a:t>
            </a:r>
            <a:r>
              <a:rPr lang="en-GB" sz="1400" dirty="0" err="1"/>
              <a:t>tillgänglig</a:t>
            </a:r>
            <a:r>
              <a:rPr lang="en-GB" sz="1400" dirty="0"/>
              <a:t> </a:t>
            </a:r>
            <a:r>
              <a:rPr lang="en-GB" sz="1400" dirty="0" err="1"/>
              <a:t>effekt</a:t>
            </a:r>
            <a:r>
              <a:rPr lang="en-GB" sz="1400" dirty="0"/>
              <a:t> </a:t>
            </a:r>
            <a:r>
              <a:rPr lang="en-GB" sz="1400" dirty="0" err="1"/>
              <a:t>och</a:t>
            </a:r>
            <a:r>
              <a:rPr lang="en-GB" sz="1400" dirty="0"/>
              <a:t> ha </a:t>
            </a:r>
            <a:r>
              <a:rPr lang="en-GB" sz="1400" dirty="0" err="1"/>
              <a:t>omedelbar</a:t>
            </a:r>
            <a:r>
              <a:rPr lang="en-GB" sz="1400" dirty="0"/>
              <a:t> backup.</a:t>
            </a:r>
          </a:p>
          <a:p>
            <a:pPr marL="285750" indent="-285750">
              <a:buFont typeface="Arial" panose="020B0604020202020204" pitchFamily="34" charset="0"/>
              <a:buChar char="•"/>
            </a:pPr>
            <a:r>
              <a:rPr lang="en-GB" sz="1400" dirty="0"/>
              <a:t>I </a:t>
            </a:r>
            <a:r>
              <a:rPr lang="en-GB" sz="1400" dirty="0" err="1"/>
              <a:t>framtiden</a:t>
            </a:r>
            <a:r>
              <a:rPr lang="en-GB" sz="1400" dirty="0"/>
              <a:t> har </a:t>
            </a:r>
            <a:r>
              <a:rPr lang="en-GB" sz="1400" dirty="0" err="1"/>
              <a:t>hela</a:t>
            </a:r>
            <a:r>
              <a:rPr lang="en-GB" sz="1400" dirty="0"/>
              <a:t> Europa </a:t>
            </a:r>
            <a:r>
              <a:rPr lang="en-GB" sz="1400" dirty="0" err="1"/>
              <a:t>ökat</a:t>
            </a:r>
            <a:r>
              <a:rPr lang="en-GB" sz="1400" dirty="0"/>
              <a:t> sin </a:t>
            </a:r>
            <a:r>
              <a:rPr lang="en-GB" sz="1400" dirty="0" err="1"/>
              <a:t>konsumtion</a:t>
            </a:r>
            <a:r>
              <a:rPr lang="en-GB" sz="1400" dirty="0"/>
              <a:t> </a:t>
            </a:r>
            <a:r>
              <a:rPr lang="en-GB" sz="1400" dirty="0" err="1"/>
              <a:t>så</a:t>
            </a:r>
            <a:r>
              <a:rPr lang="en-GB" sz="1400" dirty="0"/>
              <a:t> det </a:t>
            </a:r>
            <a:r>
              <a:rPr lang="en-GB" sz="1400" dirty="0" err="1"/>
              <a:t>är</a:t>
            </a:r>
            <a:r>
              <a:rPr lang="en-GB" sz="1400" dirty="0"/>
              <a:t> inte </a:t>
            </a:r>
            <a:r>
              <a:rPr lang="en-GB" sz="1400" dirty="0" err="1"/>
              <a:t>troligt</a:t>
            </a:r>
            <a:r>
              <a:rPr lang="en-GB" sz="1400" dirty="0"/>
              <a:t> </a:t>
            </a:r>
            <a:r>
              <a:rPr lang="en-GB" sz="1400" dirty="0" err="1"/>
              <a:t>eller</a:t>
            </a:r>
            <a:r>
              <a:rPr lang="en-GB" sz="1400" dirty="0"/>
              <a:t> </a:t>
            </a:r>
            <a:r>
              <a:rPr lang="en-GB" sz="1400" dirty="0" err="1"/>
              <a:t>möjligt</a:t>
            </a:r>
            <a:r>
              <a:rPr lang="en-GB" sz="1400" dirty="0"/>
              <a:t> att de </a:t>
            </a:r>
            <a:r>
              <a:rPr lang="en-GB" sz="1400" dirty="0" err="1"/>
              <a:t>ökade</a:t>
            </a:r>
            <a:r>
              <a:rPr lang="en-GB" sz="1400" dirty="0"/>
              <a:t> </a:t>
            </a:r>
            <a:r>
              <a:rPr lang="en-GB" sz="1400" dirty="0" err="1"/>
              <a:t>behoven</a:t>
            </a:r>
            <a:r>
              <a:rPr lang="en-GB" sz="1400" dirty="0"/>
              <a:t> kan </a:t>
            </a:r>
            <a:r>
              <a:rPr lang="en-GB" sz="1400" dirty="0" err="1"/>
              <a:t>mötas</a:t>
            </a:r>
            <a:r>
              <a:rPr lang="en-GB" sz="1400" dirty="0"/>
              <a:t> med import.</a:t>
            </a:r>
          </a:p>
          <a:p>
            <a:pPr marL="285750" indent="-285750">
              <a:buFont typeface="Arial" panose="020B0604020202020204" pitchFamily="34" charset="0"/>
              <a:buChar char="•"/>
            </a:pPr>
            <a:r>
              <a:rPr lang="en-GB" sz="1400" dirty="0"/>
              <a:t>Inte heller </a:t>
            </a:r>
            <a:r>
              <a:rPr lang="en-GB" sz="1400" dirty="0" err="1"/>
              <a:t>går</a:t>
            </a:r>
            <a:r>
              <a:rPr lang="en-GB" sz="1400" dirty="0"/>
              <a:t> det med </a:t>
            </a:r>
            <a:r>
              <a:rPr lang="en-GB" sz="1400" dirty="0" err="1"/>
              <a:t>lagring</a:t>
            </a:r>
            <a:r>
              <a:rPr lang="en-GB" sz="1400" dirty="0"/>
              <a:t> </a:t>
            </a:r>
            <a:r>
              <a:rPr lang="en-GB" sz="1400" dirty="0" err="1"/>
              <a:t>då</a:t>
            </a:r>
            <a:r>
              <a:rPr lang="en-GB" sz="1400" dirty="0"/>
              <a:t> det </a:t>
            </a:r>
            <a:r>
              <a:rPr lang="en-GB" sz="1400" dirty="0" err="1"/>
              <a:t>är</a:t>
            </a:r>
            <a:r>
              <a:rPr lang="en-GB" sz="1400" dirty="0"/>
              <a:t> </a:t>
            </a:r>
            <a:r>
              <a:rPr lang="en-GB" sz="1400" dirty="0" err="1"/>
              <a:t>extremt</a:t>
            </a:r>
            <a:r>
              <a:rPr lang="en-GB" sz="1400" dirty="0"/>
              <a:t> </a:t>
            </a:r>
            <a:r>
              <a:rPr lang="en-GB" sz="1400" dirty="0" err="1"/>
              <a:t>absurda</a:t>
            </a:r>
            <a:r>
              <a:rPr lang="en-GB" sz="1400" dirty="0"/>
              <a:t> </a:t>
            </a:r>
            <a:r>
              <a:rPr lang="en-GB" sz="1400" dirty="0" err="1"/>
              <a:t>mängder</a:t>
            </a:r>
            <a:r>
              <a:rPr lang="en-GB" sz="1400" dirty="0"/>
              <a:t> </a:t>
            </a:r>
            <a:r>
              <a:rPr lang="en-GB" sz="1400" dirty="0" err="1"/>
              <a:t>energi</a:t>
            </a:r>
            <a:r>
              <a:rPr lang="en-GB" sz="1400" dirty="0"/>
              <a:t> </a:t>
            </a:r>
            <a:r>
              <a:rPr lang="en-GB" sz="1400" dirty="0" err="1"/>
              <a:t>som</a:t>
            </a:r>
            <a:r>
              <a:rPr lang="en-GB" sz="1400" dirty="0"/>
              <a:t> </a:t>
            </a:r>
            <a:r>
              <a:rPr lang="en-GB" sz="1400" dirty="0" err="1"/>
              <a:t>behövs</a:t>
            </a:r>
            <a:r>
              <a:rPr lang="en-GB" sz="1400" dirty="0"/>
              <a:t> </a:t>
            </a:r>
            <a:r>
              <a:rPr lang="en-GB" sz="1400" dirty="0" err="1"/>
              <a:t>vilket</a:t>
            </a:r>
            <a:r>
              <a:rPr lang="en-GB" sz="1400" dirty="0"/>
              <a:t> kan </a:t>
            </a:r>
            <a:r>
              <a:rPr lang="en-GB" sz="1400" dirty="0" err="1"/>
              <a:t>ses</a:t>
            </a:r>
            <a:r>
              <a:rPr lang="en-GB" sz="1400" dirty="0"/>
              <a:t> I </a:t>
            </a:r>
            <a:r>
              <a:rPr lang="en-GB" sz="1400" dirty="0" err="1"/>
              <a:t>bilderna</a:t>
            </a:r>
            <a:r>
              <a:rPr lang="en-GB" sz="1400" dirty="0"/>
              <a:t> </a:t>
            </a:r>
            <a:r>
              <a:rPr lang="en-GB" sz="1400" dirty="0" err="1"/>
              <a:t>för</a:t>
            </a:r>
            <a:r>
              <a:rPr lang="en-GB" sz="1400" dirty="0"/>
              <a:t> Jan 2040 I </a:t>
            </a:r>
            <a:r>
              <a:rPr lang="en-GB" sz="1400" dirty="0" err="1"/>
              <a:t>detta</a:t>
            </a:r>
            <a:r>
              <a:rPr lang="en-GB" sz="1400" dirty="0"/>
              <a:t> material.</a:t>
            </a:r>
          </a:p>
          <a:p>
            <a:pPr marL="285750" indent="-285750">
              <a:buFont typeface="Arial" panose="020B0604020202020204" pitchFamily="34" charset="0"/>
              <a:buChar char="•"/>
            </a:pPr>
            <a:endParaRPr lang="sv-SE" sz="1400" dirty="0"/>
          </a:p>
        </p:txBody>
      </p:sp>
      <p:pic>
        <p:nvPicPr>
          <p:cNvPr id="6" name="Picture 5">
            <a:extLst>
              <a:ext uri="{FF2B5EF4-FFF2-40B4-BE49-F238E27FC236}">
                <a16:creationId xmlns:a16="http://schemas.microsoft.com/office/drawing/2014/main" id="{772ABFCA-3B91-4D94-A2A5-47FCE51DA9A5}"/>
              </a:ext>
            </a:extLst>
          </p:cNvPr>
          <p:cNvPicPr>
            <a:picLocks noChangeAspect="1"/>
          </p:cNvPicPr>
          <p:nvPr/>
        </p:nvPicPr>
        <p:blipFill>
          <a:blip r:embed="rId3"/>
          <a:stretch>
            <a:fillRect/>
          </a:stretch>
        </p:blipFill>
        <p:spPr>
          <a:xfrm>
            <a:off x="1659678" y="1690688"/>
            <a:ext cx="5760000" cy="4320000"/>
          </a:xfrm>
          <a:prstGeom prst="rect">
            <a:avLst/>
          </a:prstGeom>
        </p:spPr>
      </p:pic>
    </p:spTree>
    <p:extLst>
      <p:ext uri="{BB962C8B-B14F-4D97-AF65-F5344CB8AC3E}">
        <p14:creationId xmlns:p14="http://schemas.microsoft.com/office/powerpoint/2010/main" val="338319777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92BB94-AD03-466A-A4DE-81C2D4C52C8B}"/>
              </a:ext>
            </a:extLst>
          </p:cNvPr>
          <p:cNvSpPr>
            <a:spLocks noGrp="1"/>
          </p:cNvSpPr>
          <p:nvPr>
            <p:ph type="title"/>
          </p:nvPr>
        </p:nvSpPr>
        <p:spPr>
          <a:xfrm>
            <a:off x="2742414" y="2599279"/>
            <a:ext cx="6910633" cy="1325563"/>
          </a:xfrm>
        </p:spPr>
        <p:txBody>
          <a:bodyPr/>
          <a:lstStyle/>
          <a:p>
            <a:r>
              <a:rPr lang="en-SE" b="1" dirty="0" err="1"/>
              <a:t>Ökad</a:t>
            </a:r>
            <a:r>
              <a:rPr lang="en-SE" b="1" dirty="0"/>
              <a:t> konsumtion</a:t>
            </a:r>
          </a:p>
        </p:txBody>
      </p:sp>
    </p:spTree>
    <p:extLst>
      <p:ext uri="{BB962C8B-B14F-4D97-AF65-F5344CB8AC3E}">
        <p14:creationId xmlns:p14="http://schemas.microsoft.com/office/powerpoint/2010/main" val="355974113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A4686E-A2AE-4054-8BE2-38805E91E987}"/>
              </a:ext>
            </a:extLst>
          </p:cNvPr>
          <p:cNvSpPr>
            <a:spLocks noGrp="1"/>
          </p:cNvSpPr>
          <p:nvPr>
            <p:ph type="title"/>
          </p:nvPr>
        </p:nvSpPr>
        <p:spPr/>
        <p:txBody>
          <a:bodyPr/>
          <a:lstStyle/>
          <a:p>
            <a:r>
              <a:rPr lang="en-SE" b="1" dirty="0"/>
              <a:t>Scenario 2045</a:t>
            </a:r>
          </a:p>
        </p:txBody>
      </p:sp>
      <p:pic>
        <p:nvPicPr>
          <p:cNvPr id="5" name="Picture 4">
            <a:extLst>
              <a:ext uri="{FF2B5EF4-FFF2-40B4-BE49-F238E27FC236}">
                <a16:creationId xmlns:a16="http://schemas.microsoft.com/office/drawing/2014/main" id="{AAA62C0E-506A-4A64-8258-84A4D0E6A446}"/>
              </a:ext>
            </a:extLst>
          </p:cNvPr>
          <p:cNvPicPr>
            <a:picLocks noChangeAspect="1"/>
          </p:cNvPicPr>
          <p:nvPr/>
        </p:nvPicPr>
        <p:blipFill rotWithShape="1">
          <a:blip r:embed="rId3"/>
          <a:srcRect t="1913"/>
          <a:stretch/>
        </p:blipFill>
        <p:spPr>
          <a:xfrm>
            <a:off x="995362" y="2038349"/>
            <a:ext cx="9663113" cy="3493512"/>
          </a:xfrm>
          <a:prstGeom prst="rect">
            <a:avLst/>
          </a:prstGeom>
        </p:spPr>
      </p:pic>
      <p:sp>
        <p:nvSpPr>
          <p:cNvPr id="4" name="TextBox 3">
            <a:extLst>
              <a:ext uri="{FF2B5EF4-FFF2-40B4-BE49-F238E27FC236}">
                <a16:creationId xmlns:a16="http://schemas.microsoft.com/office/drawing/2014/main" id="{DBD97DB5-DDC8-4C5F-963D-45694DDDDF3B}"/>
              </a:ext>
            </a:extLst>
          </p:cNvPr>
          <p:cNvSpPr txBox="1"/>
          <p:nvPr/>
        </p:nvSpPr>
        <p:spPr>
          <a:xfrm>
            <a:off x="2543431" y="3217838"/>
            <a:ext cx="513035" cy="276999"/>
          </a:xfrm>
          <a:prstGeom prst="rect">
            <a:avLst/>
          </a:prstGeom>
          <a:solidFill>
            <a:srgbClr val="FFC000"/>
          </a:solidFill>
        </p:spPr>
        <p:txBody>
          <a:bodyPr wrap="square" rtlCol="0">
            <a:spAutoFit/>
          </a:bodyPr>
          <a:lstStyle/>
          <a:p>
            <a:r>
              <a:rPr lang="en-SE" sz="1200" dirty="0"/>
              <a:t>2028</a:t>
            </a:r>
          </a:p>
        </p:txBody>
      </p:sp>
      <p:sp>
        <p:nvSpPr>
          <p:cNvPr id="6" name="TextBox 5">
            <a:extLst>
              <a:ext uri="{FF2B5EF4-FFF2-40B4-BE49-F238E27FC236}">
                <a16:creationId xmlns:a16="http://schemas.microsoft.com/office/drawing/2014/main" id="{B25D75CA-B22D-4333-95FA-E23A36B11D79}"/>
              </a:ext>
            </a:extLst>
          </p:cNvPr>
          <p:cNvSpPr txBox="1"/>
          <p:nvPr/>
        </p:nvSpPr>
        <p:spPr>
          <a:xfrm>
            <a:off x="6861431" y="3797109"/>
            <a:ext cx="513035" cy="276999"/>
          </a:xfrm>
          <a:prstGeom prst="rect">
            <a:avLst/>
          </a:prstGeom>
          <a:solidFill>
            <a:srgbClr val="FFC000"/>
          </a:solidFill>
        </p:spPr>
        <p:txBody>
          <a:bodyPr wrap="square" rtlCol="0">
            <a:spAutoFit/>
          </a:bodyPr>
          <a:lstStyle/>
          <a:p>
            <a:r>
              <a:rPr lang="en-SE" sz="1200" dirty="0"/>
              <a:t>2024</a:t>
            </a:r>
          </a:p>
        </p:txBody>
      </p:sp>
      <p:sp>
        <p:nvSpPr>
          <p:cNvPr id="7" name="Content Placeholder 2">
            <a:extLst>
              <a:ext uri="{FF2B5EF4-FFF2-40B4-BE49-F238E27FC236}">
                <a16:creationId xmlns:a16="http://schemas.microsoft.com/office/drawing/2014/main" id="{29323DBE-A3F2-BFC2-3DF8-275811F59EEF}"/>
              </a:ext>
            </a:extLst>
          </p:cNvPr>
          <p:cNvSpPr>
            <a:spLocks noGrp="1"/>
          </p:cNvSpPr>
          <p:nvPr>
            <p:ph idx="1"/>
          </p:nvPr>
        </p:nvSpPr>
        <p:spPr>
          <a:xfrm>
            <a:off x="838200" y="5832868"/>
            <a:ext cx="10587088" cy="454893"/>
          </a:xfrm>
        </p:spPr>
        <p:txBody>
          <a:bodyPr>
            <a:normAutofit/>
          </a:bodyPr>
          <a:lstStyle/>
          <a:p>
            <a:r>
              <a:rPr lang="en-SE" sz="2000" dirty="0"/>
              <a:t>I </a:t>
            </a:r>
            <a:r>
              <a:rPr lang="en-SE" sz="2000" dirty="0" err="1"/>
              <a:t>regeringens</a:t>
            </a:r>
            <a:r>
              <a:rPr lang="en-SE" sz="2000" dirty="0"/>
              <a:t> </a:t>
            </a:r>
            <a:r>
              <a:rPr lang="en-SE" sz="2000" dirty="0" err="1"/>
              <a:t>nya</a:t>
            </a:r>
            <a:r>
              <a:rPr lang="en-SE" sz="2000" dirty="0"/>
              <a:t> </a:t>
            </a:r>
            <a:r>
              <a:rPr lang="en-SE" sz="2000" dirty="0" err="1"/>
              <a:t>nationella</a:t>
            </a:r>
            <a:r>
              <a:rPr lang="en-SE" sz="2000" dirty="0"/>
              <a:t> strategi 2022 är nu 250TWh </a:t>
            </a:r>
            <a:r>
              <a:rPr lang="en-SE" sz="2000" dirty="0" err="1"/>
              <a:t>förutspått</a:t>
            </a:r>
            <a:r>
              <a:rPr lang="en-SE" sz="2000" dirty="0"/>
              <a:t> redan 2045.</a:t>
            </a:r>
          </a:p>
        </p:txBody>
      </p:sp>
    </p:spTree>
    <p:extLst>
      <p:ext uri="{BB962C8B-B14F-4D97-AF65-F5344CB8AC3E}">
        <p14:creationId xmlns:p14="http://schemas.microsoft.com/office/powerpoint/2010/main" val="97671079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92BB94-AD03-466A-A4DE-81C2D4C52C8B}"/>
              </a:ext>
            </a:extLst>
          </p:cNvPr>
          <p:cNvSpPr>
            <a:spLocks noGrp="1"/>
          </p:cNvSpPr>
          <p:nvPr>
            <p:ph type="title"/>
          </p:nvPr>
        </p:nvSpPr>
        <p:spPr/>
        <p:txBody>
          <a:bodyPr>
            <a:normAutofit/>
          </a:bodyPr>
          <a:lstStyle/>
          <a:p>
            <a:r>
              <a:rPr lang="en-SE" sz="4000" b="1" dirty="0"/>
              <a:t>KVA scenario 2045</a:t>
            </a:r>
            <a:br>
              <a:rPr lang="en-SE" sz="4000" b="1" dirty="0"/>
            </a:br>
            <a:r>
              <a:rPr lang="en-SE" sz="2400" dirty="0"/>
              <a:t>2017 </a:t>
            </a:r>
            <a:r>
              <a:rPr lang="en-SE" sz="2400" dirty="0" err="1"/>
              <a:t>som</a:t>
            </a:r>
            <a:r>
              <a:rPr lang="en-SE" sz="2400" dirty="0"/>
              <a:t> </a:t>
            </a:r>
            <a:r>
              <a:rPr lang="en-SE" sz="2400" dirty="0" err="1"/>
              <a:t>referens</a:t>
            </a:r>
            <a:endParaRPr lang="en-SE" sz="2400" dirty="0"/>
          </a:p>
        </p:txBody>
      </p:sp>
      <p:sp>
        <p:nvSpPr>
          <p:cNvPr id="3" name="Content Placeholder 2">
            <a:extLst>
              <a:ext uri="{FF2B5EF4-FFF2-40B4-BE49-F238E27FC236}">
                <a16:creationId xmlns:a16="http://schemas.microsoft.com/office/drawing/2014/main" id="{439EDD8C-504E-47A6-8612-440FA53F8CBD}"/>
              </a:ext>
            </a:extLst>
          </p:cNvPr>
          <p:cNvSpPr>
            <a:spLocks noGrp="1"/>
          </p:cNvSpPr>
          <p:nvPr>
            <p:ph idx="1"/>
          </p:nvPr>
        </p:nvSpPr>
        <p:spPr>
          <a:xfrm>
            <a:off x="838199" y="1825625"/>
            <a:ext cx="4685908" cy="4351338"/>
          </a:xfrm>
        </p:spPr>
        <p:txBody>
          <a:bodyPr>
            <a:normAutofit lnSpcReduction="10000"/>
          </a:bodyPr>
          <a:lstStyle/>
          <a:p>
            <a:r>
              <a:rPr lang="en-SE" sz="2000" b="1" dirty="0" err="1"/>
              <a:t>Industrisektor</a:t>
            </a:r>
            <a:r>
              <a:rPr lang="en-SE" sz="2000" dirty="0"/>
              <a:t> </a:t>
            </a:r>
          </a:p>
          <a:p>
            <a:pPr lvl="1"/>
            <a:r>
              <a:rPr lang="en-SE" sz="1600" dirty="0"/>
              <a:t>50TWh -&gt; 82TWh/104TWh </a:t>
            </a:r>
            <a:r>
              <a:rPr lang="en-SE" sz="1600" b="1" dirty="0"/>
              <a:t>(64%/108%)</a:t>
            </a:r>
          </a:p>
          <a:p>
            <a:r>
              <a:rPr lang="en-SE" sz="2000" b="1" dirty="0" err="1"/>
              <a:t>Transportsektor</a:t>
            </a:r>
            <a:r>
              <a:rPr lang="en-SE" sz="2000" dirty="0"/>
              <a:t> </a:t>
            </a:r>
          </a:p>
          <a:p>
            <a:pPr lvl="1"/>
            <a:r>
              <a:rPr lang="en-SE" sz="1600" dirty="0"/>
              <a:t>2.6TWh -&gt; 19.6TWh/30.6 </a:t>
            </a:r>
            <a:r>
              <a:rPr lang="en-SE" sz="1600" dirty="0" err="1"/>
              <a:t>TWh</a:t>
            </a:r>
            <a:r>
              <a:rPr lang="en-SE" sz="1600" dirty="0"/>
              <a:t> </a:t>
            </a:r>
            <a:r>
              <a:rPr lang="en-SE" sz="1600" b="1" dirty="0"/>
              <a:t>(654%/1070%)</a:t>
            </a:r>
          </a:p>
          <a:p>
            <a:r>
              <a:rPr lang="en-SE" sz="2000" b="1" dirty="0" err="1"/>
              <a:t>Bostäder</a:t>
            </a:r>
            <a:r>
              <a:rPr lang="en-SE" sz="2000" b="1" dirty="0"/>
              <a:t>, service och </a:t>
            </a:r>
            <a:r>
              <a:rPr lang="en-SE" sz="2000" b="1" dirty="0" err="1"/>
              <a:t>datacenter</a:t>
            </a:r>
            <a:r>
              <a:rPr lang="en-SE" sz="2000" dirty="0"/>
              <a:t> </a:t>
            </a:r>
          </a:p>
          <a:p>
            <a:pPr lvl="1"/>
            <a:r>
              <a:rPr lang="en-SE" sz="1600" dirty="0"/>
              <a:t>73TWh -&gt; 75TWh/95TWh </a:t>
            </a:r>
            <a:r>
              <a:rPr lang="en-SE" sz="1600" b="1" dirty="0"/>
              <a:t>(3%/30%)</a:t>
            </a:r>
          </a:p>
          <a:p>
            <a:pPr lvl="1"/>
            <a:endParaRPr lang="en-SE" sz="1600" dirty="0"/>
          </a:p>
          <a:p>
            <a:pPr marL="0" indent="0">
              <a:buNone/>
            </a:pPr>
            <a:r>
              <a:rPr lang="en-SE" sz="2000" b="1" dirty="0" err="1"/>
              <a:t>Totalt</a:t>
            </a:r>
            <a:r>
              <a:rPr lang="en-SE" sz="2000" b="1" dirty="0"/>
              <a:t>: 125.6TWh -&gt; 176TWh/228TWh</a:t>
            </a:r>
          </a:p>
          <a:p>
            <a:pPr marL="0" indent="0">
              <a:buNone/>
            </a:pPr>
            <a:r>
              <a:rPr lang="en-SE" sz="2000" b="1" dirty="0"/>
              <a:t>		          (40%/81%)</a:t>
            </a:r>
          </a:p>
          <a:p>
            <a:pPr marL="0" indent="0">
              <a:buNone/>
            </a:pPr>
            <a:endParaRPr lang="en-SE" sz="2000" b="1" dirty="0"/>
          </a:p>
          <a:p>
            <a:pPr marL="0" indent="0">
              <a:buNone/>
            </a:pPr>
            <a:r>
              <a:rPr lang="en-SE" sz="2000" b="1" dirty="0" err="1"/>
              <a:t>På</a:t>
            </a:r>
            <a:r>
              <a:rPr lang="en-SE" sz="2000" b="1" dirty="0"/>
              <a:t> </a:t>
            </a:r>
            <a:r>
              <a:rPr lang="en-SE" sz="2000" b="1" dirty="0" err="1"/>
              <a:t>senare</a:t>
            </a:r>
            <a:r>
              <a:rPr lang="en-SE" sz="2000" b="1" dirty="0"/>
              <a:t> </a:t>
            </a:r>
            <a:r>
              <a:rPr lang="en-SE" sz="2000" b="1" dirty="0" err="1"/>
              <a:t>tid</a:t>
            </a:r>
            <a:r>
              <a:rPr lang="en-SE" sz="2000" b="1" dirty="0"/>
              <a:t> har man </a:t>
            </a:r>
            <a:r>
              <a:rPr lang="en-SE" sz="2000" b="1" dirty="0" err="1"/>
              <a:t>pratat</a:t>
            </a:r>
            <a:r>
              <a:rPr lang="en-SE" sz="2000" b="1" dirty="0"/>
              <a:t> om 250TWh och det </a:t>
            </a:r>
            <a:r>
              <a:rPr lang="en-SE" sz="2000" b="1" dirty="0" err="1"/>
              <a:t>pratas</a:t>
            </a:r>
            <a:r>
              <a:rPr lang="en-SE" sz="2000" b="1" dirty="0"/>
              <a:t> också om 310 </a:t>
            </a:r>
            <a:r>
              <a:rPr lang="en-SE" sz="2000" b="1" dirty="0" err="1"/>
              <a:t>TWh</a:t>
            </a:r>
            <a:r>
              <a:rPr lang="en-SE" sz="2000" b="1" dirty="0"/>
              <a:t>. </a:t>
            </a:r>
          </a:p>
          <a:p>
            <a:pPr marL="0" indent="0">
              <a:buNone/>
            </a:pPr>
            <a:r>
              <a:rPr lang="en-SE" sz="2000" b="1" dirty="0"/>
              <a:t>100% till 150% </a:t>
            </a:r>
            <a:r>
              <a:rPr lang="en-SE" sz="2000" b="1" dirty="0" err="1"/>
              <a:t>ökning</a:t>
            </a:r>
            <a:r>
              <a:rPr lang="en-SE" sz="2000" b="1" dirty="0"/>
              <a:t> </a:t>
            </a:r>
            <a:r>
              <a:rPr lang="en-SE" sz="2000" b="1" dirty="0" err="1"/>
              <a:t>jämfört</a:t>
            </a:r>
            <a:r>
              <a:rPr lang="en-SE" sz="2000" b="1" dirty="0"/>
              <a:t> med 2017.</a:t>
            </a:r>
          </a:p>
        </p:txBody>
      </p:sp>
      <p:pic>
        <p:nvPicPr>
          <p:cNvPr id="5" name="Picture 4">
            <a:extLst>
              <a:ext uri="{FF2B5EF4-FFF2-40B4-BE49-F238E27FC236}">
                <a16:creationId xmlns:a16="http://schemas.microsoft.com/office/drawing/2014/main" id="{5CEDFB3D-F149-4227-8633-BE1B82B3D43D}"/>
              </a:ext>
            </a:extLst>
          </p:cNvPr>
          <p:cNvPicPr>
            <a:picLocks noChangeAspect="1"/>
          </p:cNvPicPr>
          <p:nvPr/>
        </p:nvPicPr>
        <p:blipFill rotWithShape="1">
          <a:blip r:embed="rId3"/>
          <a:srcRect l="6348" r="2790"/>
          <a:stretch/>
        </p:blipFill>
        <p:spPr>
          <a:xfrm>
            <a:off x="5731497" y="1825625"/>
            <a:ext cx="6117996" cy="4188676"/>
          </a:xfrm>
          <a:prstGeom prst="rect">
            <a:avLst/>
          </a:prstGeom>
        </p:spPr>
      </p:pic>
    </p:spTree>
    <p:extLst>
      <p:ext uri="{BB962C8B-B14F-4D97-AF65-F5344CB8AC3E}">
        <p14:creationId xmlns:p14="http://schemas.microsoft.com/office/powerpoint/2010/main" val="280566718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92BB94-AD03-466A-A4DE-81C2D4C52C8B}"/>
              </a:ext>
            </a:extLst>
          </p:cNvPr>
          <p:cNvSpPr>
            <a:spLocks noGrp="1"/>
          </p:cNvSpPr>
          <p:nvPr>
            <p:ph type="title"/>
          </p:nvPr>
        </p:nvSpPr>
        <p:spPr/>
        <p:txBody>
          <a:bodyPr>
            <a:normAutofit/>
          </a:bodyPr>
          <a:lstStyle/>
          <a:p>
            <a:r>
              <a:rPr lang="en-GB" sz="4000" b="1" dirty="0" err="1"/>
              <a:t>Sveriges</a:t>
            </a:r>
            <a:r>
              <a:rPr lang="en-GB" sz="4000" b="1" dirty="0"/>
              <a:t> </a:t>
            </a:r>
            <a:r>
              <a:rPr lang="en-GB" sz="4000" b="1" dirty="0" err="1"/>
              <a:t>Nationella</a:t>
            </a:r>
            <a:r>
              <a:rPr lang="en-GB" sz="4000" b="1" dirty="0"/>
              <a:t> Strategi</a:t>
            </a:r>
            <a:br>
              <a:rPr lang="en-SE" sz="4000" b="1" dirty="0"/>
            </a:br>
            <a:r>
              <a:rPr lang="en-GB" sz="2400" dirty="0" err="1"/>
              <a:t>Utgiven</a:t>
            </a:r>
            <a:r>
              <a:rPr lang="en-GB" sz="2400" dirty="0"/>
              <a:t> Feb 2022</a:t>
            </a:r>
            <a:endParaRPr lang="en-SE" sz="2400" dirty="0"/>
          </a:p>
        </p:txBody>
      </p:sp>
      <p:pic>
        <p:nvPicPr>
          <p:cNvPr id="7" name="Content Placeholder 6" descr="Chart&#10;&#10;Description automatically generated">
            <a:extLst>
              <a:ext uri="{FF2B5EF4-FFF2-40B4-BE49-F238E27FC236}">
                <a16:creationId xmlns:a16="http://schemas.microsoft.com/office/drawing/2014/main" id="{8F2BFD06-052D-453A-8014-A38C49A4DCF3}"/>
              </a:ext>
            </a:extLst>
          </p:cNvPr>
          <p:cNvPicPr>
            <a:picLocks noGrp="1"/>
          </p:cNvPicPr>
          <p:nvPr>
            <p:ph idx="1"/>
          </p:nvPr>
        </p:nvPicPr>
        <p:blipFill>
          <a:blip r:embed="rId3"/>
          <a:stretch>
            <a:fillRect/>
          </a:stretch>
        </p:blipFill>
        <p:spPr>
          <a:xfrm>
            <a:off x="964264" y="1837348"/>
            <a:ext cx="8809811" cy="4351338"/>
          </a:xfrm>
          <a:prstGeom prst="rect">
            <a:avLst/>
          </a:prstGeom>
          <a:noFill/>
          <a:ln>
            <a:noFill/>
            <a:prstDash/>
          </a:ln>
        </p:spPr>
      </p:pic>
      <p:sp>
        <p:nvSpPr>
          <p:cNvPr id="5" name="Rectangle 4">
            <a:extLst>
              <a:ext uri="{FF2B5EF4-FFF2-40B4-BE49-F238E27FC236}">
                <a16:creationId xmlns:a16="http://schemas.microsoft.com/office/drawing/2014/main" id="{E0BA49C6-DD46-427F-93BD-D94D00D80973}"/>
              </a:ext>
            </a:extLst>
          </p:cNvPr>
          <p:cNvSpPr/>
          <p:nvPr/>
        </p:nvSpPr>
        <p:spPr>
          <a:xfrm>
            <a:off x="9983343" y="1552576"/>
            <a:ext cx="2035832" cy="81684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sv-SE" sz="1400" dirty="0"/>
              <a:t>250 TWh 2040</a:t>
            </a:r>
          </a:p>
          <a:p>
            <a:r>
              <a:rPr lang="sv-SE" sz="1400" dirty="0"/>
              <a:t>Kräver runt 45GW säkert tillgänglig effekt</a:t>
            </a:r>
          </a:p>
        </p:txBody>
      </p:sp>
      <p:cxnSp>
        <p:nvCxnSpPr>
          <p:cNvPr id="4" name="Straight Arrow Connector 3">
            <a:extLst>
              <a:ext uri="{FF2B5EF4-FFF2-40B4-BE49-F238E27FC236}">
                <a16:creationId xmlns:a16="http://schemas.microsoft.com/office/drawing/2014/main" id="{6074FCA7-5EBD-4F51-9D05-784875460662}"/>
              </a:ext>
            </a:extLst>
          </p:cNvPr>
          <p:cNvCxnSpPr>
            <a:cxnSpLocks/>
            <a:stCxn id="5" idx="1"/>
          </p:cNvCxnSpPr>
          <p:nvPr/>
        </p:nvCxnSpPr>
        <p:spPr>
          <a:xfrm flipH="1">
            <a:off x="6730738" y="1960997"/>
            <a:ext cx="3252605" cy="125354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2" name="Rectangle 11">
            <a:extLst>
              <a:ext uri="{FF2B5EF4-FFF2-40B4-BE49-F238E27FC236}">
                <a16:creationId xmlns:a16="http://schemas.microsoft.com/office/drawing/2014/main" id="{F4B88849-267F-49BF-938E-89199937A1B7}"/>
              </a:ext>
            </a:extLst>
          </p:cNvPr>
          <p:cNvSpPr/>
          <p:nvPr/>
        </p:nvSpPr>
        <p:spPr>
          <a:xfrm>
            <a:off x="9983343" y="2521347"/>
            <a:ext cx="2035832" cy="81684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sv-SE" sz="1400" dirty="0"/>
              <a:t>270 TWh 2045</a:t>
            </a:r>
          </a:p>
          <a:p>
            <a:r>
              <a:rPr lang="sv-SE" sz="1400" dirty="0"/>
              <a:t>Kräver runt 50GW säkert tillgänglig effekt</a:t>
            </a:r>
          </a:p>
        </p:txBody>
      </p:sp>
      <p:cxnSp>
        <p:nvCxnSpPr>
          <p:cNvPr id="13" name="Straight Arrow Connector 12">
            <a:extLst>
              <a:ext uri="{FF2B5EF4-FFF2-40B4-BE49-F238E27FC236}">
                <a16:creationId xmlns:a16="http://schemas.microsoft.com/office/drawing/2014/main" id="{3C4F543B-2635-423D-AD3E-9D38E4D9EF14}"/>
              </a:ext>
            </a:extLst>
          </p:cNvPr>
          <p:cNvCxnSpPr>
            <a:cxnSpLocks/>
            <a:stCxn id="12" idx="1"/>
          </p:cNvCxnSpPr>
          <p:nvPr/>
        </p:nvCxnSpPr>
        <p:spPr>
          <a:xfrm flipH="1">
            <a:off x="7824247" y="2929768"/>
            <a:ext cx="2159096" cy="8680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8" name="Rectangle 7">
            <a:extLst>
              <a:ext uri="{FF2B5EF4-FFF2-40B4-BE49-F238E27FC236}">
                <a16:creationId xmlns:a16="http://schemas.microsoft.com/office/drawing/2014/main" id="{2A5587EE-FDDA-A572-BFDF-1CFB52203E60}"/>
              </a:ext>
            </a:extLst>
          </p:cNvPr>
          <p:cNvSpPr/>
          <p:nvPr/>
        </p:nvSpPr>
        <p:spPr>
          <a:xfrm>
            <a:off x="9983343" y="3746610"/>
            <a:ext cx="2035832" cy="81684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SE" sz="1400" dirty="0" err="1"/>
              <a:t>Ett</a:t>
            </a:r>
            <a:r>
              <a:rPr lang="en-SE" sz="1400" dirty="0"/>
              <a:t> 300</a:t>
            </a:r>
            <a:r>
              <a:rPr lang="sv-SE" sz="1400" dirty="0"/>
              <a:t> TWh </a:t>
            </a:r>
            <a:r>
              <a:rPr lang="en-SE" sz="1400" dirty="0"/>
              <a:t>scenario k</a:t>
            </a:r>
            <a:r>
              <a:rPr lang="sv-SE" sz="1400" dirty="0"/>
              <a:t>räver runt 5</a:t>
            </a:r>
            <a:r>
              <a:rPr lang="en-SE" sz="1400" dirty="0"/>
              <a:t>4</a:t>
            </a:r>
            <a:r>
              <a:rPr lang="sv-SE" sz="1400" dirty="0"/>
              <a:t>GW säkert tillgänglig effekt</a:t>
            </a:r>
          </a:p>
        </p:txBody>
      </p:sp>
    </p:spTree>
    <p:extLst>
      <p:ext uri="{BB962C8B-B14F-4D97-AF65-F5344CB8AC3E}">
        <p14:creationId xmlns:p14="http://schemas.microsoft.com/office/powerpoint/2010/main" val="15193633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680286-8FA1-419A-AD14-A5A55DEFB7B2}"/>
              </a:ext>
            </a:extLst>
          </p:cNvPr>
          <p:cNvSpPr>
            <a:spLocks noGrp="1"/>
          </p:cNvSpPr>
          <p:nvPr>
            <p:ph type="title"/>
          </p:nvPr>
        </p:nvSpPr>
        <p:spPr/>
        <p:txBody>
          <a:bodyPr/>
          <a:lstStyle/>
          <a:p>
            <a:r>
              <a:rPr lang="en-SE" dirty="0"/>
              <a:t>Konsumtion 2002-2021</a:t>
            </a:r>
          </a:p>
        </p:txBody>
      </p:sp>
      <p:pic>
        <p:nvPicPr>
          <p:cNvPr id="5" name="Content Placeholder 4">
            <a:extLst>
              <a:ext uri="{FF2B5EF4-FFF2-40B4-BE49-F238E27FC236}">
                <a16:creationId xmlns:a16="http://schemas.microsoft.com/office/drawing/2014/main" id="{D6F1CF8A-ECA2-45A6-91B7-046367EF4804}"/>
              </a:ext>
            </a:extLst>
          </p:cNvPr>
          <p:cNvPicPr>
            <a:picLocks noGrp="1" noChangeAspect="1"/>
          </p:cNvPicPr>
          <p:nvPr>
            <p:ph idx="1"/>
          </p:nvPr>
        </p:nvPicPr>
        <p:blipFill rotWithShape="1">
          <a:blip r:embed="rId3"/>
          <a:srcRect t="1808" b="-217"/>
          <a:stretch/>
        </p:blipFill>
        <p:spPr>
          <a:xfrm>
            <a:off x="1525677" y="1567712"/>
            <a:ext cx="5681369" cy="4282060"/>
          </a:xfrm>
        </p:spPr>
      </p:pic>
      <p:sp>
        <p:nvSpPr>
          <p:cNvPr id="4" name="Rectangle 3">
            <a:extLst>
              <a:ext uri="{FF2B5EF4-FFF2-40B4-BE49-F238E27FC236}">
                <a16:creationId xmlns:a16="http://schemas.microsoft.com/office/drawing/2014/main" id="{04A76351-07F0-45A9-B6D3-AE231CBF0D73}"/>
              </a:ext>
            </a:extLst>
          </p:cNvPr>
          <p:cNvSpPr/>
          <p:nvPr/>
        </p:nvSpPr>
        <p:spPr>
          <a:xfrm>
            <a:off x="7894523" y="1675434"/>
            <a:ext cx="3888982" cy="375487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pPr marL="285750" indent="-285750">
              <a:buFont typeface="Arial" panose="020B0604020202020204" pitchFamily="34" charset="0"/>
              <a:buChar char="•"/>
            </a:pPr>
            <a:r>
              <a:rPr lang="sv-SE" sz="1400" dirty="0"/>
              <a:t>Här kan man </a:t>
            </a:r>
            <a:r>
              <a:rPr lang="en-SE" sz="1400" dirty="0"/>
              <a:t>se </a:t>
            </a:r>
            <a:r>
              <a:rPr lang="sv-SE" sz="1400" dirty="0"/>
              <a:t>sveriges effektkonsumtion sen 2002 och hur vindkraftens varierande del ökat kraftigt!</a:t>
            </a:r>
          </a:p>
          <a:p>
            <a:pPr marL="285750" indent="-285750">
              <a:buFont typeface="Arial" panose="020B0604020202020204" pitchFamily="34" charset="0"/>
              <a:buChar char="•"/>
            </a:pPr>
            <a:r>
              <a:rPr lang="sv-SE" sz="1400" dirty="0"/>
              <a:t>Att det fortfarande fungerar är för att konsumtionen ej ökat men de flesta marginaler är borta!</a:t>
            </a:r>
          </a:p>
          <a:p>
            <a:pPr marL="285750" indent="-285750">
              <a:buFont typeface="Arial" panose="020B0604020202020204" pitchFamily="34" charset="0"/>
              <a:buChar char="•"/>
            </a:pPr>
            <a:r>
              <a:rPr lang="sv-SE" sz="1400" dirty="0"/>
              <a:t>Effektbalansen krymper!</a:t>
            </a:r>
          </a:p>
          <a:p>
            <a:pPr marL="285750" indent="-285750">
              <a:buFont typeface="Arial" panose="020B0604020202020204" pitchFamily="34" charset="0"/>
              <a:buChar char="•"/>
            </a:pPr>
            <a:r>
              <a:rPr lang="sv-SE" sz="1400" dirty="0"/>
              <a:t>Allt fler ovanliga driftsfall uppstår nu!</a:t>
            </a:r>
          </a:p>
          <a:p>
            <a:pPr marL="285750" indent="-285750">
              <a:buFont typeface="Arial" panose="020B0604020202020204" pitchFamily="34" charset="0"/>
              <a:buChar char="•"/>
            </a:pPr>
            <a:r>
              <a:rPr lang="sv-SE" sz="1400" dirty="0"/>
              <a:t>Det är därför SVK stryper överföringskapaciteten, för att hålla systemet stabilt!</a:t>
            </a:r>
          </a:p>
          <a:p>
            <a:pPr marL="285750" indent="-285750">
              <a:buFont typeface="Arial" panose="020B0604020202020204" pitchFamily="34" charset="0"/>
              <a:buChar char="•"/>
            </a:pPr>
            <a:r>
              <a:rPr lang="en-SE" sz="1400" dirty="0"/>
              <a:t>Att </a:t>
            </a:r>
            <a:r>
              <a:rPr lang="en-SE" sz="1400" dirty="0" err="1"/>
              <a:t>systemet</a:t>
            </a:r>
            <a:r>
              <a:rPr lang="en-SE" sz="1400" dirty="0"/>
              <a:t> </a:t>
            </a:r>
            <a:r>
              <a:rPr lang="en-SE" sz="1400" dirty="0" err="1"/>
              <a:t>fortfarande</a:t>
            </a:r>
            <a:r>
              <a:rPr lang="en-SE" sz="1400" dirty="0"/>
              <a:t> fungerar trots stor del </a:t>
            </a:r>
            <a:r>
              <a:rPr lang="en-SE" sz="1400" dirty="0" err="1"/>
              <a:t>oplanerbar</a:t>
            </a:r>
            <a:r>
              <a:rPr lang="en-SE" sz="1400" dirty="0"/>
              <a:t> effekt är för att </a:t>
            </a:r>
            <a:r>
              <a:rPr lang="en-SE" sz="1400" dirty="0" err="1"/>
              <a:t>vatten</a:t>
            </a:r>
            <a:r>
              <a:rPr lang="en-SE" sz="1400" dirty="0"/>
              <a:t>, </a:t>
            </a:r>
            <a:r>
              <a:rPr lang="en-SE" sz="1400" dirty="0" err="1"/>
              <a:t>kärn</a:t>
            </a:r>
            <a:r>
              <a:rPr lang="en-SE" sz="1400" dirty="0"/>
              <a:t> och </a:t>
            </a:r>
            <a:r>
              <a:rPr lang="en-SE" sz="1400" dirty="0" err="1"/>
              <a:t>värmekraft</a:t>
            </a:r>
            <a:r>
              <a:rPr lang="en-SE" sz="1400" dirty="0"/>
              <a:t> och import </a:t>
            </a:r>
            <a:r>
              <a:rPr lang="en-SE" sz="1400" dirty="0" err="1"/>
              <a:t>klarar</a:t>
            </a:r>
            <a:r>
              <a:rPr lang="en-SE" sz="1400" dirty="0"/>
              <a:t> </a:t>
            </a:r>
            <a:r>
              <a:rPr lang="en-SE" sz="1400" dirty="0" err="1"/>
              <a:t>uppgiften</a:t>
            </a:r>
            <a:r>
              <a:rPr lang="en-SE" sz="1400" dirty="0"/>
              <a:t> </a:t>
            </a:r>
            <a:r>
              <a:rPr lang="en-SE" sz="1400" dirty="0" err="1"/>
              <a:t>själv</a:t>
            </a:r>
            <a:r>
              <a:rPr lang="en-SE" sz="1400" dirty="0"/>
              <a:t>.</a:t>
            </a:r>
          </a:p>
          <a:p>
            <a:pPr marL="285750" indent="-285750">
              <a:buFont typeface="Arial" panose="020B0604020202020204" pitchFamily="34" charset="0"/>
              <a:buChar char="•"/>
            </a:pPr>
            <a:r>
              <a:rPr lang="sv-SE" sz="1400" dirty="0"/>
              <a:t>Ökar effekt konsumtionen 20% till går inte effekt ekvationen alls ihop längre!</a:t>
            </a:r>
          </a:p>
          <a:p>
            <a:pPr marL="285750" indent="-285750">
              <a:buFont typeface="Arial" panose="020B0604020202020204" pitchFamily="34" charset="0"/>
              <a:buChar char="•"/>
            </a:pPr>
            <a:r>
              <a:rPr lang="sv-SE" sz="1400" dirty="0"/>
              <a:t>Händer runt 2028!</a:t>
            </a:r>
            <a:endParaRPr lang="en-SE" sz="1400" dirty="0"/>
          </a:p>
        </p:txBody>
      </p:sp>
    </p:spTree>
    <p:extLst>
      <p:ext uri="{BB962C8B-B14F-4D97-AF65-F5344CB8AC3E}">
        <p14:creationId xmlns:p14="http://schemas.microsoft.com/office/powerpoint/2010/main" val="122982929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7BE775-2F5F-4FD2-9A90-82BCDCB4452B}"/>
              </a:ext>
            </a:extLst>
          </p:cNvPr>
          <p:cNvSpPr>
            <a:spLocks noGrp="1"/>
          </p:cNvSpPr>
          <p:nvPr>
            <p:ph type="title"/>
          </p:nvPr>
        </p:nvSpPr>
        <p:spPr/>
        <p:txBody>
          <a:bodyPr/>
          <a:lstStyle/>
          <a:p>
            <a:r>
              <a:rPr lang="en-SE" b="1" dirty="0"/>
              <a:t>20% </a:t>
            </a:r>
            <a:r>
              <a:rPr lang="en-SE" b="1" dirty="0" err="1"/>
              <a:t>ökning</a:t>
            </a:r>
            <a:r>
              <a:rPr lang="en-SE" b="1" dirty="0"/>
              <a:t> av konsumtion</a:t>
            </a:r>
            <a:br>
              <a:rPr lang="en-SE" b="1" dirty="0"/>
            </a:br>
            <a:r>
              <a:rPr lang="en-SE" sz="2400" b="1" dirty="0"/>
              <a:t>160TWh scenario - 2028</a:t>
            </a:r>
          </a:p>
        </p:txBody>
      </p:sp>
      <p:pic>
        <p:nvPicPr>
          <p:cNvPr id="7" name="Picture 6">
            <a:extLst>
              <a:ext uri="{FF2B5EF4-FFF2-40B4-BE49-F238E27FC236}">
                <a16:creationId xmlns:a16="http://schemas.microsoft.com/office/drawing/2014/main" id="{381F5BE8-D6E1-43E7-845C-E9D39E97ACFE}"/>
              </a:ext>
            </a:extLst>
          </p:cNvPr>
          <p:cNvPicPr>
            <a:picLocks noChangeAspect="1"/>
          </p:cNvPicPr>
          <p:nvPr/>
        </p:nvPicPr>
        <p:blipFill>
          <a:blip r:embed="rId3"/>
          <a:stretch>
            <a:fillRect/>
          </a:stretch>
        </p:blipFill>
        <p:spPr>
          <a:xfrm>
            <a:off x="838200" y="1720514"/>
            <a:ext cx="10648950" cy="3952875"/>
          </a:xfrm>
          <a:prstGeom prst="rect">
            <a:avLst/>
          </a:prstGeom>
        </p:spPr>
      </p:pic>
      <p:sp>
        <p:nvSpPr>
          <p:cNvPr id="8" name="TextBox 7">
            <a:extLst>
              <a:ext uri="{FF2B5EF4-FFF2-40B4-BE49-F238E27FC236}">
                <a16:creationId xmlns:a16="http://schemas.microsoft.com/office/drawing/2014/main" id="{F462EABD-149D-4AE4-8878-3527AF066570}"/>
              </a:ext>
            </a:extLst>
          </p:cNvPr>
          <p:cNvSpPr txBox="1"/>
          <p:nvPr/>
        </p:nvSpPr>
        <p:spPr>
          <a:xfrm>
            <a:off x="790575" y="5703216"/>
            <a:ext cx="8362852" cy="1200329"/>
          </a:xfrm>
          <a:prstGeom prst="rect">
            <a:avLst/>
          </a:prstGeom>
          <a:noFill/>
        </p:spPr>
        <p:txBody>
          <a:bodyPr wrap="square" rtlCol="0">
            <a:spAutoFit/>
          </a:bodyPr>
          <a:lstStyle/>
          <a:p>
            <a:pPr marL="285750" indent="-285750">
              <a:buFont typeface="Arial" panose="020B0604020202020204" pitchFamily="34" charset="0"/>
              <a:buChar char="•"/>
            </a:pPr>
            <a:r>
              <a:rPr lang="en-SE" dirty="0"/>
              <a:t>Här kan man se att export </a:t>
            </a:r>
            <a:r>
              <a:rPr lang="en-SE" dirty="0" err="1"/>
              <a:t>överskottet</a:t>
            </a:r>
            <a:r>
              <a:rPr lang="en-SE" dirty="0"/>
              <a:t> </a:t>
            </a:r>
            <a:r>
              <a:rPr lang="en-SE" dirty="0" err="1"/>
              <a:t>snabbt</a:t>
            </a:r>
            <a:r>
              <a:rPr lang="en-SE" dirty="0"/>
              <a:t> är </a:t>
            </a:r>
            <a:r>
              <a:rPr lang="en-SE" dirty="0" err="1"/>
              <a:t>borta</a:t>
            </a:r>
            <a:r>
              <a:rPr lang="en-SE" dirty="0"/>
              <a:t> </a:t>
            </a:r>
            <a:r>
              <a:rPr lang="en-SE" dirty="0" err="1"/>
              <a:t>när</a:t>
            </a:r>
            <a:r>
              <a:rPr lang="en-SE" dirty="0"/>
              <a:t> vi </a:t>
            </a:r>
            <a:r>
              <a:rPr lang="en-SE" dirty="0" err="1"/>
              <a:t>ökar</a:t>
            </a:r>
            <a:r>
              <a:rPr lang="en-SE" dirty="0"/>
              <a:t> </a:t>
            </a:r>
            <a:r>
              <a:rPr lang="en-SE" dirty="0" err="1"/>
              <a:t>vår</a:t>
            </a:r>
            <a:r>
              <a:rPr lang="en-SE" dirty="0"/>
              <a:t> </a:t>
            </a:r>
            <a:r>
              <a:rPr lang="en-SE" dirty="0" err="1"/>
              <a:t>konsumtion</a:t>
            </a:r>
            <a:endParaRPr lang="en-SE" dirty="0"/>
          </a:p>
          <a:p>
            <a:pPr marL="285750" indent="-285750">
              <a:buFont typeface="Arial" panose="020B0604020202020204" pitchFamily="34" charset="0"/>
              <a:buChar char="•"/>
            </a:pPr>
            <a:r>
              <a:rPr lang="en-GB" dirty="0"/>
              <a:t>F</a:t>
            </a:r>
            <a:r>
              <a:rPr lang="en-SE" dirty="0" err="1"/>
              <a:t>ungerar</a:t>
            </a:r>
            <a:r>
              <a:rPr lang="en-SE" dirty="0"/>
              <a:t> inte </a:t>
            </a:r>
            <a:r>
              <a:rPr lang="en-SE" dirty="0" err="1"/>
              <a:t>alls</a:t>
            </a:r>
            <a:r>
              <a:rPr lang="en-SE" dirty="0"/>
              <a:t> om man inte </a:t>
            </a:r>
            <a:r>
              <a:rPr lang="en-SE" dirty="0" err="1"/>
              <a:t>gör</a:t>
            </a:r>
            <a:r>
              <a:rPr lang="en-SE" dirty="0"/>
              <a:t> </a:t>
            </a:r>
            <a:r>
              <a:rPr lang="en-SE" dirty="0" err="1"/>
              <a:t>någon</a:t>
            </a:r>
            <a:r>
              <a:rPr lang="en-SE" dirty="0"/>
              <a:t> </a:t>
            </a:r>
            <a:r>
              <a:rPr lang="en-SE" dirty="0" err="1"/>
              <a:t>åtgärd</a:t>
            </a:r>
            <a:r>
              <a:rPr lang="en-SE" dirty="0"/>
              <a:t> med </a:t>
            </a:r>
            <a:r>
              <a:rPr lang="en-SE" dirty="0" err="1"/>
              <a:t>stödkraft</a:t>
            </a:r>
            <a:endParaRPr lang="en-SE" dirty="0"/>
          </a:p>
          <a:p>
            <a:pPr marL="285750" indent="-285750">
              <a:buFont typeface="Arial" panose="020B0604020202020204" pitchFamily="34" charset="0"/>
              <a:buChar char="•"/>
            </a:pPr>
            <a:r>
              <a:rPr lang="en-SE" dirty="0" err="1"/>
              <a:t>Konstant</a:t>
            </a:r>
            <a:r>
              <a:rPr lang="en-SE" dirty="0"/>
              <a:t> import med </a:t>
            </a:r>
            <a:r>
              <a:rPr lang="en-SE" dirty="0" err="1"/>
              <a:t>större</a:t>
            </a:r>
            <a:r>
              <a:rPr lang="en-SE" dirty="0"/>
              <a:t> </a:t>
            </a:r>
            <a:r>
              <a:rPr lang="en-SE" dirty="0" err="1"/>
              <a:t>effektnivåer</a:t>
            </a:r>
            <a:r>
              <a:rPr lang="en-SE" dirty="0"/>
              <a:t> än </a:t>
            </a:r>
            <a:r>
              <a:rPr lang="en-SE" dirty="0" err="1"/>
              <a:t>idag</a:t>
            </a:r>
            <a:endParaRPr lang="en-SE" dirty="0"/>
          </a:p>
          <a:p>
            <a:pPr marL="285750" indent="-285750">
              <a:buFont typeface="Arial" panose="020B0604020202020204" pitchFamily="34" charset="0"/>
              <a:buChar char="•"/>
            </a:pPr>
            <a:endParaRPr lang="en-SE" dirty="0"/>
          </a:p>
        </p:txBody>
      </p:sp>
      <p:sp>
        <p:nvSpPr>
          <p:cNvPr id="9" name="Oval 8">
            <a:extLst>
              <a:ext uri="{FF2B5EF4-FFF2-40B4-BE49-F238E27FC236}">
                <a16:creationId xmlns:a16="http://schemas.microsoft.com/office/drawing/2014/main" id="{AAFD5B62-2380-4F59-B0CF-07DF6E1BDBF2}"/>
              </a:ext>
            </a:extLst>
          </p:cNvPr>
          <p:cNvSpPr/>
          <p:nvPr/>
        </p:nvSpPr>
        <p:spPr>
          <a:xfrm>
            <a:off x="1528714" y="4434762"/>
            <a:ext cx="989814" cy="820132"/>
          </a:xfrm>
          <a:prstGeom prst="ellipse">
            <a:avLst/>
          </a:prstGeom>
          <a:solidFill>
            <a:srgbClr val="FFFF00">
              <a:alpha val="22000"/>
            </a:srgbClr>
          </a:solidFill>
          <a:ln>
            <a:solidFill>
              <a:schemeClr val="accent1">
                <a:shade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SE"/>
          </a:p>
        </p:txBody>
      </p:sp>
      <p:cxnSp>
        <p:nvCxnSpPr>
          <p:cNvPr id="10" name="Straight Connector 9">
            <a:extLst>
              <a:ext uri="{FF2B5EF4-FFF2-40B4-BE49-F238E27FC236}">
                <a16:creationId xmlns:a16="http://schemas.microsoft.com/office/drawing/2014/main" id="{5E273B98-9EB5-47F9-B9FB-567085A3A398}"/>
              </a:ext>
            </a:extLst>
          </p:cNvPr>
          <p:cNvCxnSpPr>
            <a:cxnSpLocks/>
          </p:cNvCxnSpPr>
          <p:nvPr/>
        </p:nvCxnSpPr>
        <p:spPr>
          <a:xfrm>
            <a:off x="1675379" y="4844828"/>
            <a:ext cx="3925714"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Oval 10">
            <a:extLst>
              <a:ext uri="{FF2B5EF4-FFF2-40B4-BE49-F238E27FC236}">
                <a16:creationId xmlns:a16="http://schemas.microsoft.com/office/drawing/2014/main" id="{0890588A-A04A-414D-942A-512DB2E485F7}"/>
              </a:ext>
            </a:extLst>
          </p:cNvPr>
          <p:cNvSpPr/>
          <p:nvPr/>
        </p:nvSpPr>
        <p:spPr>
          <a:xfrm>
            <a:off x="4757944" y="4434762"/>
            <a:ext cx="989814" cy="820132"/>
          </a:xfrm>
          <a:prstGeom prst="ellipse">
            <a:avLst/>
          </a:prstGeom>
          <a:solidFill>
            <a:srgbClr val="FFFF00">
              <a:alpha val="22000"/>
            </a:srgbClr>
          </a:solidFill>
          <a:ln>
            <a:solidFill>
              <a:schemeClr val="accent1">
                <a:shade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SE"/>
          </a:p>
        </p:txBody>
      </p:sp>
    </p:spTree>
    <p:extLst>
      <p:ext uri="{BB962C8B-B14F-4D97-AF65-F5344CB8AC3E}">
        <p14:creationId xmlns:p14="http://schemas.microsoft.com/office/powerpoint/2010/main" val="375884199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7BE775-2F5F-4FD2-9A90-82BCDCB4452B}"/>
              </a:ext>
            </a:extLst>
          </p:cNvPr>
          <p:cNvSpPr>
            <a:spLocks noGrp="1"/>
          </p:cNvSpPr>
          <p:nvPr>
            <p:ph type="title"/>
          </p:nvPr>
        </p:nvSpPr>
        <p:spPr/>
        <p:txBody>
          <a:bodyPr/>
          <a:lstStyle/>
          <a:p>
            <a:r>
              <a:rPr lang="en-SE" b="1" dirty="0"/>
              <a:t>20% </a:t>
            </a:r>
            <a:r>
              <a:rPr lang="en-SE" b="1" dirty="0" err="1"/>
              <a:t>ökning</a:t>
            </a:r>
            <a:r>
              <a:rPr lang="en-SE" b="1" dirty="0"/>
              <a:t> av konsumtion, 3x vindkraft</a:t>
            </a:r>
            <a:br>
              <a:rPr lang="en-SE" b="1" dirty="0"/>
            </a:br>
            <a:r>
              <a:rPr lang="en-SE" sz="2400" b="1" dirty="0"/>
              <a:t>160TWh scenario – 2028</a:t>
            </a:r>
          </a:p>
        </p:txBody>
      </p:sp>
      <p:pic>
        <p:nvPicPr>
          <p:cNvPr id="6" name="Picture 5">
            <a:extLst>
              <a:ext uri="{FF2B5EF4-FFF2-40B4-BE49-F238E27FC236}">
                <a16:creationId xmlns:a16="http://schemas.microsoft.com/office/drawing/2014/main" id="{F8764A11-17AA-4953-80BC-D29CACB3BE79}"/>
              </a:ext>
            </a:extLst>
          </p:cNvPr>
          <p:cNvPicPr>
            <a:picLocks noChangeAspect="1"/>
          </p:cNvPicPr>
          <p:nvPr/>
        </p:nvPicPr>
        <p:blipFill>
          <a:blip r:embed="rId3"/>
          <a:stretch>
            <a:fillRect/>
          </a:stretch>
        </p:blipFill>
        <p:spPr>
          <a:xfrm>
            <a:off x="838200" y="1649806"/>
            <a:ext cx="10677525" cy="3914775"/>
          </a:xfrm>
          <a:prstGeom prst="rect">
            <a:avLst/>
          </a:prstGeom>
        </p:spPr>
      </p:pic>
      <p:sp>
        <p:nvSpPr>
          <p:cNvPr id="7" name="TextBox 6">
            <a:extLst>
              <a:ext uri="{FF2B5EF4-FFF2-40B4-BE49-F238E27FC236}">
                <a16:creationId xmlns:a16="http://schemas.microsoft.com/office/drawing/2014/main" id="{86156510-D99D-43A0-A550-EDE8B6970E59}"/>
              </a:ext>
            </a:extLst>
          </p:cNvPr>
          <p:cNvSpPr txBox="1"/>
          <p:nvPr/>
        </p:nvSpPr>
        <p:spPr>
          <a:xfrm>
            <a:off x="762294" y="5564581"/>
            <a:ext cx="10333054" cy="1477328"/>
          </a:xfrm>
          <a:prstGeom prst="rect">
            <a:avLst/>
          </a:prstGeom>
          <a:noFill/>
        </p:spPr>
        <p:txBody>
          <a:bodyPr wrap="square" rtlCol="0">
            <a:spAutoFit/>
          </a:bodyPr>
          <a:lstStyle/>
          <a:p>
            <a:pPr marL="285750" indent="-285750">
              <a:buFont typeface="Arial" panose="020B0604020202020204" pitchFamily="34" charset="0"/>
              <a:buChar char="•"/>
            </a:pPr>
            <a:r>
              <a:rPr lang="en-SE" dirty="0" err="1"/>
              <a:t>Kräver</a:t>
            </a:r>
            <a:r>
              <a:rPr lang="en-SE" dirty="0"/>
              <a:t> stor import. </a:t>
            </a:r>
            <a:r>
              <a:rPr lang="en-SE" dirty="0" err="1"/>
              <a:t>Upp</a:t>
            </a:r>
            <a:r>
              <a:rPr lang="en-SE" dirty="0"/>
              <a:t> till 5GW import under 150h de </a:t>
            </a:r>
            <a:r>
              <a:rPr lang="en-SE" dirty="0" err="1"/>
              <a:t>kallaste</a:t>
            </a:r>
            <a:r>
              <a:rPr lang="en-SE" dirty="0"/>
              <a:t> perioderna. </a:t>
            </a:r>
            <a:r>
              <a:rPr lang="en-SE" dirty="0" err="1"/>
              <a:t>Underskott</a:t>
            </a:r>
            <a:r>
              <a:rPr lang="en-SE" dirty="0"/>
              <a:t> </a:t>
            </a:r>
            <a:r>
              <a:rPr lang="en-SE" dirty="0" err="1"/>
              <a:t>på</a:t>
            </a:r>
            <a:r>
              <a:rPr lang="en-SE" dirty="0"/>
              <a:t> 250GWh i Jan.</a:t>
            </a:r>
          </a:p>
          <a:p>
            <a:pPr marL="285750" indent="-285750">
              <a:buFont typeface="Arial" panose="020B0604020202020204" pitchFamily="34" charset="0"/>
              <a:buChar char="•"/>
            </a:pPr>
            <a:r>
              <a:rPr lang="en-SE" dirty="0" err="1"/>
              <a:t>Exemplet</a:t>
            </a:r>
            <a:r>
              <a:rPr lang="en-SE" dirty="0"/>
              <a:t> </a:t>
            </a:r>
            <a:r>
              <a:rPr lang="en-SE" dirty="0" err="1"/>
              <a:t>visar</a:t>
            </a:r>
            <a:r>
              <a:rPr lang="en-SE" dirty="0"/>
              <a:t> att en </a:t>
            </a:r>
            <a:r>
              <a:rPr lang="en-SE" dirty="0" err="1"/>
              <a:t>liten</a:t>
            </a:r>
            <a:r>
              <a:rPr lang="en-SE" dirty="0"/>
              <a:t> </a:t>
            </a:r>
            <a:r>
              <a:rPr lang="en-SE" dirty="0" err="1"/>
              <a:t>ökning</a:t>
            </a:r>
            <a:r>
              <a:rPr lang="en-SE" dirty="0"/>
              <a:t> av </a:t>
            </a:r>
            <a:r>
              <a:rPr lang="en-SE" dirty="0" err="1"/>
              <a:t>konsumtionen</a:t>
            </a:r>
            <a:r>
              <a:rPr lang="en-SE" dirty="0"/>
              <a:t> är </a:t>
            </a:r>
            <a:r>
              <a:rPr lang="en-SE" dirty="0" err="1"/>
              <a:t>svårt</a:t>
            </a:r>
            <a:r>
              <a:rPr lang="en-SE" dirty="0"/>
              <a:t> att </a:t>
            </a:r>
            <a:r>
              <a:rPr lang="en-SE" dirty="0" err="1"/>
              <a:t>kompensera</a:t>
            </a:r>
            <a:r>
              <a:rPr lang="en-SE" dirty="0"/>
              <a:t> av </a:t>
            </a:r>
            <a:r>
              <a:rPr lang="en-SE" dirty="0" err="1"/>
              <a:t>drastiskt</a:t>
            </a:r>
            <a:r>
              <a:rPr lang="en-SE" dirty="0"/>
              <a:t> </a:t>
            </a:r>
            <a:r>
              <a:rPr lang="en-SE" dirty="0" err="1"/>
              <a:t>ökad</a:t>
            </a:r>
            <a:r>
              <a:rPr lang="en-SE" dirty="0"/>
              <a:t> vindkraft.</a:t>
            </a:r>
          </a:p>
          <a:p>
            <a:pPr marL="285750" indent="-285750">
              <a:buFont typeface="Arial" panose="020B0604020202020204" pitchFamily="34" charset="0"/>
              <a:buChar char="•"/>
            </a:pPr>
            <a:r>
              <a:rPr lang="en-SE" dirty="0" err="1"/>
              <a:t>Väldig</a:t>
            </a:r>
            <a:r>
              <a:rPr lang="en-SE" dirty="0"/>
              <a:t> överproduktion när det inte </a:t>
            </a:r>
            <a:r>
              <a:rPr lang="en-SE" dirty="0" err="1"/>
              <a:t>behövs</a:t>
            </a:r>
            <a:r>
              <a:rPr lang="en-SE" dirty="0"/>
              <a:t>, inte </a:t>
            </a:r>
            <a:r>
              <a:rPr lang="en-SE" dirty="0" err="1"/>
              <a:t>säkert</a:t>
            </a:r>
            <a:r>
              <a:rPr lang="en-SE" dirty="0"/>
              <a:t> att </a:t>
            </a:r>
            <a:r>
              <a:rPr lang="en-SE" dirty="0" err="1"/>
              <a:t>såna</a:t>
            </a:r>
            <a:r>
              <a:rPr lang="en-SE" dirty="0"/>
              <a:t> </a:t>
            </a:r>
            <a:r>
              <a:rPr lang="en-SE" dirty="0" err="1"/>
              <a:t>mängder</a:t>
            </a:r>
            <a:r>
              <a:rPr lang="en-SE" dirty="0"/>
              <a:t> effekt kan </a:t>
            </a:r>
            <a:r>
              <a:rPr lang="en-SE" dirty="0" err="1"/>
              <a:t>exporteras</a:t>
            </a:r>
            <a:r>
              <a:rPr lang="en-SE" dirty="0"/>
              <a:t>.</a:t>
            </a:r>
          </a:p>
          <a:p>
            <a:pPr marL="285750" indent="-285750">
              <a:buFont typeface="Arial" panose="020B0604020202020204" pitchFamily="34" charset="0"/>
              <a:buChar char="•"/>
            </a:pPr>
            <a:r>
              <a:rPr lang="en-SE" dirty="0"/>
              <a:t>M</a:t>
            </a:r>
            <a:r>
              <a:rPr lang="en-GB" dirty="0"/>
              <a:t>e</a:t>
            </a:r>
            <a:r>
              <a:rPr lang="en-SE" dirty="0"/>
              <a:t>n underskottet </a:t>
            </a:r>
            <a:r>
              <a:rPr lang="en-SE" dirty="0" err="1"/>
              <a:t>kommer</a:t>
            </a:r>
            <a:r>
              <a:rPr lang="en-SE" dirty="0"/>
              <a:t> att </a:t>
            </a:r>
            <a:r>
              <a:rPr lang="en-SE" dirty="0" err="1"/>
              <a:t>vara</a:t>
            </a:r>
            <a:r>
              <a:rPr lang="en-SE" dirty="0"/>
              <a:t> per </a:t>
            </a:r>
            <a:r>
              <a:rPr lang="en-SE" dirty="0" err="1"/>
              <a:t>elområde</a:t>
            </a:r>
            <a:r>
              <a:rPr lang="en-SE" dirty="0"/>
              <a:t>, </a:t>
            </a:r>
            <a:r>
              <a:rPr lang="en-SE" dirty="0" err="1"/>
              <a:t>trolig</a:t>
            </a:r>
            <a:r>
              <a:rPr lang="en-SE" dirty="0"/>
              <a:t> </a:t>
            </a:r>
            <a:r>
              <a:rPr lang="en-SE" dirty="0" err="1"/>
              <a:t>frånkoppling</a:t>
            </a:r>
            <a:r>
              <a:rPr lang="en-SE" dirty="0"/>
              <a:t> i </a:t>
            </a:r>
            <a:r>
              <a:rPr lang="en-SE" dirty="0" err="1"/>
              <a:t>mellan</a:t>
            </a:r>
            <a:r>
              <a:rPr lang="en-SE" dirty="0"/>
              <a:t> och </a:t>
            </a:r>
            <a:r>
              <a:rPr lang="en-SE" dirty="0" err="1"/>
              <a:t>södra</a:t>
            </a:r>
            <a:r>
              <a:rPr lang="en-SE" dirty="0"/>
              <a:t> </a:t>
            </a:r>
            <a:r>
              <a:rPr lang="en-SE" dirty="0" err="1"/>
              <a:t>sverige</a:t>
            </a:r>
            <a:r>
              <a:rPr lang="en-SE" dirty="0"/>
              <a:t>.</a:t>
            </a:r>
          </a:p>
          <a:p>
            <a:pPr marL="285750" indent="-285750">
              <a:buFont typeface="Arial" panose="020B0604020202020204" pitchFamily="34" charset="0"/>
              <a:buChar char="•"/>
            </a:pPr>
            <a:endParaRPr lang="en-SE" dirty="0"/>
          </a:p>
        </p:txBody>
      </p:sp>
      <p:sp>
        <p:nvSpPr>
          <p:cNvPr id="5" name="Oval 4">
            <a:extLst>
              <a:ext uri="{FF2B5EF4-FFF2-40B4-BE49-F238E27FC236}">
                <a16:creationId xmlns:a16="http://schemas.microsoft.com/office/drawing/2014/main" id="{401F8614-A348-4BD6-85DF-A29E3DD68A62}"/>
              </a:ext>
            </a:extLst>
          </p:cNvPr>
          <p:cNvSpPr/>
          <p:nvPr/>
        </p:nvSpPr>
        <p:spPr>
          <a:xfrm>
            <a:off x="1538141" y="4242070"/>
            <a:ext cx="959962" cy="697570"/>
          </a:xfrm>
          <a:prstGeom prst="ellipse">
            <a:avLst/>
          </a:prstGeom>
          <a:solidFill>
            <a:srgbClr val="FFFF00">
              <a:alpha val="22000"/>
            </a:srgbClr>
          </a:solidFill>
          <a:ln>
            <a:solidFill>
              <a:schemeClr val="accent1">
                <a:shade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SE"/>
          </a:p>
        </p:txBody>
      </p:sp>
      <p:cxnSp>
        <p:nvCxnSpPr>
          <p:cNvPr id="8" name="Straight Connector 7">
            <a:extLst>
              <a:ext uri="{FF2B5EF4-FFF2-40B4-BE49-F238E27FC236}">
                <a16:creationId xmlns:a16="http://schemas.microsoft.com/office/drawing/2014/main" id="{64B72BCE-3147-47D0-9380-1C3E2A63E801}"/>
              </a:ext>
            </a:extLst>
          </p:cNvPr>
          <p:cNvCxnSpPr>
            <a:cxnSpLocks/>
          </p:cNvCxnSpPr>
          <p:nvPr/>
        </p:nvCxnSpPr>
        <p:spPr>
          <a:xfrm>
            <a:off x="1684806" y="4599731"/>
            <a:ext cx="3925714"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8464528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7BE775-2F5F-4FD2-9A90-82BCDCB4452B}"/>
              </a:ext>
            </a:extLst>
          </p:cNvPr>
          <p:cNvSpPr>
            <a:spLocks noGrp="1"/>
          </p:cNvSpPr>
          <p:nvPr>
            <p:ph type="title"/>
          </p:nvPr>
        </p:nvSpPr>
        <p:spPr/>
        <p:txBody>
          <a:bodyPr/>
          <a:lstStyle/>
          <a:p>
            <a:r>
              <a:rPr lang="en-SE" b="1" dirty="0"/>
              <a:t>50% </a:t>
            </a:r>
            <a:r>
              <a:rPr lang="en-SE" b="1" dirty="0" err="1"/>
              <a:t>ökning</a:t>
            </a:r>
            <a:r>
              <a:rPr lang="en-SE" b="1" dirty="0"/>
              <a:t> av konsumtion, 3x vindkraft</a:t>
            </a:r>
            <a:br>
              <a:rPr lang="en-SE" b="1" dirty="0"/>
            </a:br>
            <a:r>
              <a:rPr lang="en-SE" sz="2400" b="1" dirty="0"/>
              <a:t>200TWh scenario – 2045</a:t>
            </a:r>
          </a:p>
        </p:txBody>
      </p:sp>
      <p:pic>
        <p:nvPicPr>
          <p:cNvPr id="5" name="Picture 4">
            <a:extLst>
              <a:ext uri="{FF2B5EF4-FFF2-40B4-BE49-F238E27FC236}">
                <a16:creationId xmlns:a16="http://schemas.microsoft.com/office/drawing/2014/main" id="{BDEEEFBD-8CA3-4F0B-868B-5C08E22B8407}"/>
              </a:ext>
            </a:extLst>
          </p:cNvPr>
          <p:cNvPicPr>
            <a:picLocks noChangeAspect="1"/>
          </p:cNvPicPr>
          <p:nvPr/>
        </p:nvPicPr>
        <p:blipFill>
          <a:blip r:embed="rId3"/>
          <a:stretch>
            <a:fillRect/>
          </a:stretch>
        </p:blipFill>
        <p:spPr>
          <a:xfrm>
            <a:off x="838200" y="1690688"/>
            <a:ext cx="10620375" cy="3895725"/>
          </a:xfrm>
          <a:prstGeom prst="rect">
            <a:avLst/>
          </a:prstGeom>
        </p:spPr>
      </p:pic>
      <p:sp>
        <p:nvSpPr>
          <p:cNvPr id="6" name="TextBox 5">
            <a:extLst>
              <a:ext uri="{FF2B5EF4-FFF2-40B4-BE49-F238E27FC236}">
                <a16:creationId xmlns:a16="http://schemas.microsoft.com/office/drawing/2014/main" id="{841C6BF2-1523-4AF0-B1BE-9DA34741866B}"/>
              </a:ext>
            </a:extLst>
          </p:cNvPr>
          <p:cNvSpPr txBox="1"/>
          <p:nvPr/>
        </p:nvSpPr>
        <p:spPr>
          <a:xfrm>
            <a:off x="762294" y="5608229"/>
            <a:ext cx="7459746" cy="1477328"/>
          </a:xfrm>
          <a:prstGeom prst="rect">
            <a:avLst/>
          </a:prstGeom>
          <a:noFill/>
        </p:spPr>
        <p:txBody>
          <a:bodyPr wrap="square" rtlCol="0">
            <a:spAutoFit/>
          </a:bodyPr>
          <a:lstStyle/>
          <a:p>
            <a:pPr marL="285750" indent="-285750">
              <a:buFont typeface="Arial" panose="020B0604020202020204" pitchFamily="34" charset="0"/>
              <a:buChar char="•"/>
            </a:pPr>
            <a:r>
              <a:rPr lang="en-SE" dirty="0"/>
              <a:t>De </a:t>
            </a:r>
            <a:r>
              <a:rPr lang="en-SE" dirty="0" err="1"/>
              <a:t>kallaste</a:t>
            </a:r>
            <a:r>
              <a:rPr lang="en-SE" dirty="0"/>
              <a:t> </a:t>
            </a:r>
            <a:r>
              <a:rPr lang="en-SE" dirty="0" err="1"/>
              <a:t>dagarna</a:t>
            </a:r>
            <a:r>
              <a:rPr lang="en-SE" dirty="0"/>
              <a:t> </a:t>
            </a:r>
            <a:r>
              <a:rPr lang="en-SE" dirty="0" err="1"/>
              <a:t>kräver</a:t>
            </a:r>
            <a:r>
              <a:rPr lang="en-SE" dirty="0"/>
              <a:t> </a:t>
            </a:r>
            <a:r>
              <a:rPr lang="en-SE" dirty="0" err="1"/>
              <a:t>upp</a:t>
            </a:r>
            <a:r>
              <a:rPr lang="en-SE" dirty="0"/>
              <a:t> till 12GW import</a:t>
            </a:r>
          </a:p>
          <a:p>
            <a:pPr marL="285750" indent="-285750">
              <a:buFont typeface="Arial" panose="020B0604020202020204" pitchFamily="34" charset="0"/>
              <a:buChar char="•"/>
            </a:pPr>
            <a:r>
              <a:rPr lang="en-SE" dirty="0" err="1"/>
              <a:t>Energi</a:t>
            </a:r>
            <a:r>
              <a:rPr lang="en-SE" dirty="0"/>
              <a:t> </a:t>
            </a:r>
            <a:r>
              <a:rPr lang="en-SE" dirty="0" err="1"/>
              <a:t>motsvarande</a:t>
            </a:r>
            <a:r>
              <a:rPr lang="en-SE" dirty="0"/>
              <a:t> 4TWh saknas i en 6 </a:t>
            </a:r>
            <a:r>
              <a:rPr lang="en-SE" dirty="0" err="1"/>
              <a:t>veckors</a:t>
            </a:r>
            <a:r>
              <a:rPr lang="en-SE" dirty="0"/>
              <a:t> period</a:t>
            </a:r>
          </a:p>
          <a:p>
            <a:pPr marL="285750" indent="-285750">
              <a:buFont typeface="Arial" panose="020B0604020202020204" pitchFamily="34" charset="0"/>
              <a:buChar char="•"/>
            </a:pPr>
            <a:r>
              <a:rPr lang="en-SE" dirty="0" err="1"/>
              <a:t>Effektbalansen</a:t>
            </a:r>
            <a:r>
              <a:rPr lang="en-SE" dirty="0"/>
              <a:t> </a:t>
            </a:r>
            <a:r>
              <a:rPr lang="en-SE" dirty="0" err="1"/>
              <a:t>går</a:t>
            </a:r>
            <a:r>
              <a:rPr lang="en-SE" dirty="0"/>
              <a:t> inte </a:t>
            </a:r>
            <a:r>
              <a:rPr lang="en-SE" dirty="0" err="1"/>
              <a:t>ihop</a:t>
            </a:r>
            <a:r>
              <a:rPr lang="en-SE" dirty="0"/>
              <a:t> och systemet fungerar </a:t>
            </a:r>
            <a:r>
              <a:rPr lang="en-SE" dirty="0" err="1"/>
              <a:t>extremt</a:t>
            </a:r>
            <a:r>
              <a:rPr lang="en-SE" dirty="0"/>
              <a:t> </a:t>
            </a:r>
            <a:r>
              <a:rPr lang="en-SE" dirty="0" err="1"/>
              <a:t>opålitligt</a:t>
            </a:r>
            <a:endParaRPr lang="en-SE" dirty="0"/>
          </a:p>
          <a:p>
            <a:pPr marL="285750" indent="-285750">
              <a:buFont typeface="Arial" panose="020B0604020202020204" pitchFamily="34" charset="0"/>
              <a:buChar char="•"/>
            </a:pPr>
            <a:r>
              <a:rPr lang="en-SE" dirty="0"/>
              <a:t>Lagring </a:t>
            </a:r>
            <a:r>
              <a:rPr lang="en-SE" dirty="0" err="1"/>
              <a:t>ej</a:t>
            </a:r>
            <a:r>
              <a:rPr lang="en-SE" dirty="0"/>
              <a:t> </a:t>
            </a:r>
            <a:r>
              <a:rPr lang="en-SE" dirty="0" err="1"/>
              <a:t>möjlig</a:t>
            </a:r>
            <a:endParaRPr lang="en-SE" dirty="0"/>
          </a:p>
          <a:p>
            <a:pPr marL="285750" indent="-285750">
              <a:buFont typeface="Arial" panose="020B0604020202020204" pitchFamily="34" charset="0"/>
              <a:buChar char="•"/>
            </a:pPr>
            <a:endParaRPr lang="en-SE" dirty="0"/>
          </a:p>
        </p:txBody>
      </p:sp>
      <p:sp>
        <p:nvSpPr>
          <p:cNvPr id="8" name="TextBox 7">
            <a:extLst>
              <a:ext uri="{FF2B5EF4-FFF2-40B4-BE49-F238E27FC236}">
                <a16:creationId xmlns:a16="http://schemas.microsoft.com/office/drawing/2014/main" id="{5D36848C-376D-4180-8A93-F430F6F811E6}"/>
              </a:ext>
            </a:extLst>
          </p:cNvPr>
          <p:cNvSpPr txBox="1"/>
          <p:nvPr/>
        </p:nvSpPr>
        <p:spPr>
          <a:xfrm>
            <a:off x="8352147" y="5806911"/>
            <a:ext cx="3421931" cy="923330"/>
          </a:xfrm>
          <a:prstGeom prst="rect">
            <a:avLst/>
          </a:prstGeom>
          <a:solidFill>
            <a:srgbClr val="FFFF00"/>
          </a:solidFill>
        </p:spPr>
        <p:txBody>
          <a:bodyPr wrap="square" rtlCol="0">
            <a:spAutoFit/>
          </a:bodyPr>
          <a:lstStyle/>
          <a:p>
            <a:r>
              <a:rPr lang="en-SE" dirty="0"/>
              <a:t>- 4TWh </a:t>
            </a:r>
            <a:r>
              <a:rPr lang="en-SE" dirty="0" err="1"/>
              <a:t>motsvarar</a:t>
            </a:r>
            <a:r>
              <a:rPr lang="en-SE" dirty="0"/>
              <a:t> ca 52 </a:t>
            </a:r>
            <a:r>
              <a:rPr lang="en-SE" dirty="0" err="1"/>
              <a:t>miljoner</a:t>
            </a:r>
            <a:r>
              <a:rPr lang="en-SE" dirty="0"/>
              <a:t> VW ID4 med 77kwh </a:t>
            </a:r>
            <a:r>
              <a:rPr lang="en-SE" dirty="0" err="1"/>
              <a:t>batteri</a:t>
            </a:r>
            <a:endParaRPr lang="en-SE" dirty="0"/>
          </a:p>
          <a:p>
            <a:r>
              <a:rPr lang="en-SE" dirty="0"/>
              <a:t>- 100 </a:t>
            </a:r>
            <a:r>
              <a:rPr lang="en-SE" dirty="0" err="1"/>
              <a:t>ggr</a:t>
            </a:r>
            <a:r>
              <a:rPr lang="en-SE" dirty="0"/>
              <a:t> </a:t>
            </a:r>
            <a:r>
              <a:rPr lang="en-SE" dirty="0" err="1"/>
              <a:t>Northvolts</a:t>
            </a:r>
            <a:r>
              <a:rPr lang="en-SE" dirty="0"/>
              <a:t> </a:t>
            </a:r>
            <a:r>
              <a:rPr lang="en-SE" dirty="0" err="1"/>
              <a:t>årsproduktion</a:t>
            </a:r>
            <a:endParaRPr lang="en-SE" dirty="0"/>
          </a:p>
        </p:txBody>
      </p:sp>
      <p:sp>
        <p:nvSpPr>
          <p:cNvPr id="7" name="Oval 6">
            <a:extLst>
              <a:ext uri="{FF2B5EF4-FFF2-40B4-BE49-F238E27FC236}">
                <a16:creationId xmlns:a16="http://schemas.microsoft.com/office/drawing/2014/main" id="{07320FE5-A5DF-4A6A-8ED6-3CDBAFE41F77}"/>
              </a:ext>
            </a:extLst>
          </p:cNvPr>
          <p:cNvSpPr/>
          <p:nvPr/>
        </p:nvSpPr>
        <p:spPr>
          <a:xfrm>
            <a:off x="1491007" y="4236798"/>
            <a:ext cx="989814" cy="834817"/>
          </a:xfrm>
          <a:prstGeom prst="ellipse">
            <a:avLst/>
          </a:prstGeom>
          <a:solidFill>
            <a:srgbClr val="FFFF00">
              <a:alpha val="22000"/>
            </a:srgbClr>
          </a:solidFill>
          <a:ln>
            <a:solidFill>
              <a:schemeClr val="accent1">
                <a:shade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E" dirty="0"/>
              <a:t>c</a:t>
            </a:r>
          </a:p>
        </p:txBody>
      </p:sp>
      <p:cxnSp>
        <p:nvCxnSpPr>
          <p:cNvPr id="9" name="Straight Connector 8">
            <a:extLst>
              <a:ext uri="{FF2B5EF4-FFF2-40B4-BE49-F238E27FC236}">
                <a16:creationId xmlns:a16="http://schemas.microsoft.com/office/drawing/2014/main" id="{A79F6527-D1F0-40F6-8C0C-BBFD363EECDA}"/>
              </a:ext>
            </a:extLst>
          </p:cNvPr>
          <p:cNvCxnSpPr>
            <a:cxnSpLocks/>
          </p:cNvCxnSpPr>
          <p:nvPr/>
        </p:nvCxnSpPr>
        <p:spPr>
          <a:xfrm>
            <a:off x="1637672" y="4646865"/>
            <a:ext cx="3925714"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Oval 9">
            <a:extLst>
              <a:ext uri="{FF2B5EF4-FFF2-40B4-BE49-F238E27FC236}">
                <a16:creationId xmlns:a16="http://schemas.microsoft.com/office/drawing/2014/main" id="{04899F6F-58CF-49BD-8F7B-1EE25A81DCE9}"/>
              </a:ext>
            </a:extLst>
          </p:cNvPr>
          <p:cNvSpPr/>
          <p:nvPr/>
        </p:nvSpPr>
        <p:spPr>
          <a:xfrm>
            <a:off x="4818407" y="4236798"/>
            <a:ext cx="989814" cy="834817"/>
          </a:xfrm>
          <a:prstGeom prst="ellipse">
            <a:avLst/>
          </a:prstGeom>
          <a:solidFill>
            <a:srgbClr val="FFFF00">
              <a:alpha val="22000"/>
            </a:srgbClr>
          </a:solidFill>
          <a:ln>
            <a:solidFill>
              <a:schemeClr val="accent1">
                <a:shade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E" dirty="0"/>
              <a:t>c</a:t>
            </a:r>
          </a:p>
        </p:txBody>
      </p:sp>
    </p:spTree>
    <p:extLst>
      <p:ext uri="{BB962C8B-B14F-4D97-AF65-F5344CB8AC3E}">
        <p14:creationId xmlns:p14="http://schemas.microsoft.com/office/powerpoint/2010/main" val="314252192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4585B2D-F4AC-4AC1-8FE8-151D4411867B}"/>
              </a:ext>
            </a:extLst>
          </p:cNvPr>
          <p:cNvPicPr>
            <a:picLocks noChangeAspect="1"/>
          </p:cNvPicPr>
          <p:nvPr/>
        </p:nvPicPr>
        <p:blipFill rotWithShape="1">
          <a:blip r:embed="rId3"/>
          <a:srcRect t="1818"/>
          <a:stretch/>
        </p:blipFill>
        <p:spPr>
          <a:xfrm>
            <a:off x="905934" y="1752599"/>
            <a:ext cx="10777047" cy="3888003"/>
          </a:xfrm>
          <a:prstGeom prst="rect">
            <a:avLst/>
          </a:prstGeom>
        </p:spPr>
      </p:pic>
      <p:sp>
        <p:nvSpPr>
          <p:cNvPr id="2" name="Title 1">
            <a:extLst>
              <a:ext uri="{FF2B5EF4-FFF2-40B4-BE49-F238E27FC236}">
                <a16:creationId xmlns:a16="http://schemas.microsoft.com/office/drawing/2014/main" id="{877BE775-2F5F-4FD2-9A90-82BCDCB4452B}"/>
              </a:ext>
            </a:extLst>
          </p:cNvPr>
          <p:cNvSpPr>
            <a:spLocks noGrp="1"/>
          </p:cNvSpPr>
          <p:nvPr>
            <p:ph type="title"/>
          </p:nvPr>
        </p:nvSpPr>
        <p:spPr/>
        <p:txBody>
          <a:bodyPr>
            <a:normAutofit/>
          </a:bodyPr>
          <a:lstStyle/>
          <a:p>
            <a:r>
              <a:rPr lang="en-SE" b="1" dirty="0"/>
              <a:t>50% </a:t>
            </a:r>
            <a:r>
              <a:rPr lang="en-SE" b="1" dirty="0" err="1"/>
              <a:t>ökning</a:t>
            </a:r>
            <a:r>
              <a:rPr lang="en-SE" b="1" dirty="0"/>
              <a:t> av konsumtion, 10x vindkraft</a:t>
            </a:r>
            <a:br>
              <a:rPr lang="en-SE" b="1" dirty="0"/>
            </a:br>
            <a:r>
              <a:rPr lang="en-SE" sz="2400" b="1" dirty="0"/>
              <a:t>200TWh scenario – 2045</a:t>
            </a:r>
          </a:p>
        </p:txBody>
      </p:sp>
      <p:sp>
        <p:nvSpPr>
          <p:cNvPr id="7" name="TextBox 6">
            <a:extLst>
              <a:ext uri="{FF2B5EF4-FFF2-40B4-BE49-F238E27FC236}">
                <a16:creationId xmlns:a16="http://schemas.microsoft.com/office/drawing/2014/main" id="{CCD46AAC-C51B-4210-BA19-3EBC7D84F2A1}"/>
              </a:ext>
            </a:extLst>
          </p:cNvPr>
          <p:cNvSpPr txBox="1"/>
          <p:nvPr/>
        </p:nvSpPr>
        <p:spPr>
          <a:xfrm>
            <a:off x="790575" y="5611749"/>
            <a:ext cx="7459746" cy="1200329"/>
          </a:xfrm>
          <a:prstGeom prst="rect">
            <a:avLst/>
          </a:prstGeom>
          <a:noFill/>
        </p:spPr>
        <p:txBody>
          <a:bodyPr wrap="square" rtlCol="0">
            <a:spAutoFit/>
          </a:bodyPr>
          <a:lstStyle/>
          <a:p>
            <a:pPr marL="285750" indent="-285750">
              <a:buFont typeface="Arial" panose="020B0604020202020204" pitchFamily="34" charset="0"/>
              <a:buChar char="•"/>
            </a:pPr>
            <a:r>
              <a:rPr lang="en-SE" dirty="0"/>
              <a:t>De </a:t>
            </a:r>
            <a:r>
              <a:rPr lang="en-SE" dirty="0" err="1"/>
              <a:t>kallaste</a:t>
            </a:r>
            <a:r>
              <a:rPr lang="en-SE" dirty="0"/>
              <a:t> </a:t>
            </a:r>
            <a:r>
              <a:rPr lang="en-SE" dirty="0" err="1"/>
              <a:t>dagarna</a:t>
            </a:r>
            <a:r>
              <a:rPr lang="en-SE" dirty="0"/>
              <a:t> </a:t>
            </a:r>
            <a:r>
              <a:rPr lang="en-SE" dirty="0" err="1"/>
              <a:t>kräver</a:t>
            </a:r>
            <a:r>
              <a:rPr lang="en-SE" dirty="0"/>
              <a:t> </a:t>
            </a:r>
            <a:r>
              <a:rPr lang="en-SE" dirty="0" err="1"/>
              <a:t>upp</a:t>
            </a:r>
            <a:r>
              <a:rPr lang="en-SE" dirty="0"/>
              <a:t> till 8GW import</a:t>
            </a:r>
          </a:p>
          <a:p>
            <a:pPr marL="285750" indent="-285750">
              <a:buFont typeface="Arial" panose="020B0604020202020204" pitchFamily="34" charset="0"/>
              <a:buChar char="•"/>
            </a:pPr>
            <a:r>
              <a:rPr lang="en-SE" dirty="0" err="1"/>
              <a:t>Energi</a:t>
            </a:r>
            <a:r>
              <a:rPr lang="en-SE" dirty="0"/>
              <a:t> </a:t>
            </a:r>
            <a:r>
              <a:rPr lang="en-SE" dirty="0" err="1"/>
              <a:t>motsvarande</a:t>
            </a:r>
            <a:r>
              <a:rPr lang="en-SE" dirty="0"/>
              <a:t> 100GWh saknas i 30h perioder</a:t>
            </a:r>
          </a:p>
          <a:p>
            <a:pPr marL="285750" indent="-285750">
              <a:buFont typeface="Arial" panose="020B0604020202020204" pitchFamily="34" charset="0"/>
              <a:buChar char="•"/>
            </a:pPr>
            <a:r>
              <a:rPr lang="en-SE" dirty="0"/>
              <a:t>Extrem överproduktion </a:t>
            </a:r>
            <a:r>
              <a:rPr lang="en-SE" dirty="0" err="1"/>
              <a:t>som</a:t>
            </a:r>
            <a:r>
              <a:rPr lang="en-SE" dirty="0"/>
              <a:t> skulle </a:t>
            </a:r>
            <a:r>
              <a:rPr lang="en-SE" dirty="0" err="1"/>
              <a:t>kräva</a:t>
            </a:r>
            <a:r>
              <a:rPr lang="en-SE" dirty="0"/>
              <a:t> </a:t>
            </a:r>
            <a:r>
              <a:rPr lang="en-SE" dirty="0" err="1"/>
              <a:t>stopp</a:t>
            </a:r>
            <a:r>
              <a:rPr lang="en-SE" dirty="0"/>
              <a:t> av en </a:t>
            </a:r>
            <a:r>
              <a:rPr lang="en-SE" dirty="0" err="1"/>
              <a:t>mängd</a:t>
            </a:r>
            <a:r>
              <a:rPr lang="en-SE" dirty="0"/>
              <a:t> vindkraftverk</a:t>
            </a:r>
          </a:p>
          <a:p>
            <a:pPr marL="285750" indent="-285750">
              <a:buFont typeface="Arial" panose="020B0604020202020204" pitchFamily="34" charset="0"/>
              <a:buChar char="•"/>
            </a:pPr>
            <a:r>
              <a:rPr lang="en-SE" dirty="0"/>
              <a:t>Export </a:t>
            </a:r>
            <a:r>
              <a:rPr lang="en-SE" dirty="0" err="1"/>
              <a:t>lika</a:t>
            </a:r>
            <a:r>
              <a:rPr lang="en-SE" dirty="0"/>
              <a:t> med konsumtion – </a:t>
            </a:r>
            <a:r>
              <a:rPr lang="en-SE" dirty="0" err="1"/>
              <a:t>ej</a:t>
            </a:r>
            <a:r>
              <a:rPr lang="en-SE" dirty="0"/>
              <a:t> </a:t>
            </a:r>
            <a:r>
              <a:rPr lang="en-SE" dirty="0" err="1"/>
              <a:t>möjligt</a:t>
            </a:r>
            <a:r>
              <a:rPr lang="en-SE" dirty="0"/>
              <a:t> att </a:t>
            </a:r>
            <a:r>
              <a:rPr lang="en-SE" dirty="0" err="1"/>
              <a:t>exportera</a:t>
            </a:r>
            <a:r>
              <a:rPr lang="en-SE" dirty="0"/>
              <a:t> dessa </a:t>
            </a:r>
            <a:r>
              <a:rPr lang="en-SE" dirty="0" err="1"/>
              <a:t>mängder</a:t>
            </a:r>
            <a:endParaRPr lang="en-SE" dirty="0"/>
          </a:p>
        </p:txBody>
      </p:sp>
      <p:sp>
        <p:nvSpPr>
          <p:cNvPr id="5" name="Oval 4">
            <a:extLst>
              <a:ext uri="{FF2B5EF4-FFF2-40B4-BE49-F238E27FC236}">
                <a16:creationId xmlns:a16="http://schemas.microsoft.com/office/drawing/2014/main" id="{9719E17D-A69D-4054-B755-7509E49A2895}"/>
              </a:ext>
            </a:extLst>
          </p:cNvPr>
          <p:cNvSpPr/>
          <p:nvPr/>
        </p:nvSpPr>
        <p:spPr>
          <a:xfrm>
            <a:off x="1462726" y="4587673"/>
            <a:ext cx="989814" cy="589724"/>
          </a:xfrm>
          <a:prstGeom prst="ellipse">
            <a:avLst/>
          </a:prstGeom>
          <a:solidFill>
            <a:srgbClr val="FFFF00">
              <a:alpha val="22000"/>
            </a:srgbClr>
          </a:solidFill>
          <a:ln>
            <a:solidFill>
              <a:schemeClr val="accent1">
                <a:shade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SE"/>
          </a:p>
        </p:txBody>
      </p:sp>
      <p:cxnSp>
        <p:nvCxnSpPr>
          <p:cNvPr id="8" name="Straight Connector 7">
            <a:extLst>
              <a:ext uri="{FF2B5EF4-FFF2-40B4-BE49-F238E27FC236}">
                <a16:creationId xmlns:a16="http://schemas.microsoft.com/office/drawing/2014/main" id="{064E4AB5-B1FE-479B-804C-4458DB06FE97}"/>
              </a:ext>
            </a:extLst>
          </p:cNvPr>
          <p:cNvCxnSpPr>
            <a:cxnSpLocks/>
          </p:cNvCxnSpPr>
          <p:nvPr/>
        </p:nvCxnSpPr>
        <p:spPr>
          <a:xfrm>
            <a:off x="1596299" y="4907935"/>
            <a:ext cx="4093301"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211056F-4E1F-41E2-9303-A0A4797DFA60}"/>
              </a:ext>
            </a:extLst>
          </p:cNvPr>
          <p:cNvSpPr txBox="1"/>
          <p:nvPr/>
        </p:nvSpPr>
        <p:spPr>
          <a:xfrm>
            <a:off x="8352147" y="5806911"/>
            <a:ext cx="3582187" cy="923330"/>
          </a:xfrm>
          <a:prstGeom prst="rect">
            <a:avLst/>
          </a:prstGeom>
          <a:solidFill>
            <a:srgbClr val="FFFF00"/>
          </a:solidFill>
        </p:spPr>
        <p:txBody>
          <a:bodyPr wrap="square" rtlCol="0">
            <a:spAutoFit/>
          </a:bodyPr>
          <a:lstStyle/>
          <a:p>
            <a:r>
              <a:rPr lang="en-SE" dirty="0"/>
              <a:t>- 100GWh </a:t>
            </a:r>
            <a:r>
              <a:rPr lang="en-SE" dirty="0" err="1"/>
              <a:t>motsvarar</a:t>
            </a:r>
            <a:r>
              <a:rPr lang="en-SE" dirty="0"/>
              <a:t> ca 1.3 </a:t>
            </a:r>
            <a:r>
              <a:rPr lang="en-SE" dirty="0" err="1"/>
              <a:t>miljoner</a:t>
            </a:r>
            <a:r>
              <a:rPr lang="en-SE" dirty="0"/>
              <a:t> VW ID4 med 77kwh </a:t>
            </a:r>
            <a:r>
              <a:rPr lang="en-SE" dirty="0" err="1"/>
              <a:t>batteri</a:t>
            </a:r>
            <a:endParaRPr lang="en-SE" dirty="0"/>
          </a:p>
          <a:p>
            <a:r>
              <a:rPr lang="en-SE" dirty="0"/>
              <a:t>- 2.5 </a:t>
            </a:r>
            <a:r>
              <a:rPr lang="en-SE" dirty="0" err="1"/>
              <a:t>ggr</a:t>
            </a:r>
            <a:r>
              <a:rPr lang="en-SE" dirty="0"/>
              <a:t> </a:t>
            </a:r>
            <a:r>
              <a:rPr lang="en-SE" dirty="0" err="1"/>
              <a:t>Northvolts</a:t>
            </a:r>
            <a:r>
              <a:rPr lang="en-SE" dirty="0"/>
              <a:t> </a:t>
            </a:r>
            <a:r>
              <a:rPr lang="en-SE" dirty="0" err="1"/>
              <a:t>årsproduktion</a:t>
            </a:r>
            <a:endParaRPr lang="en-SE" dirty="0"/>
          </a:p>
        </p:txBody>
      </p:sp>
    </p:spTree>
    <p:extLst>
      <p:ext uri="{BB962C8B-B14F-4D97-AF65-F5344CB8AC3E}">
        <p14:creationId xmlns:p14="http://schemas.microsoft.com/office/powerpoint/2010/main" val="43999032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7BE775-2F5F-4FD2-9A90-82BCDCB4452B}"/>
              </a:ext>
            </a:extLst>
          </p:cNvPr>
          <p:cNvSpPr>
            <a:spLocks noGrp="1"/>
          </p:cNvSpPr>
          <p:nvPr>
            <p:ph type="title"/>
          </p:nvPr>
        </p:nvSpPr>
        <p:spPr/>
        <p:txBody>
          <a:bodyPr/>
          <a:lstStyle/>
          <a:p>
            <a:r>
              <a:rPr lang="en-SE" b="1" dirty="0"/>
              <a:t>85% </a:t>
            </a:r>
            <a:r>
              <a:rPr lang="en-SE" b="1" dirty="0" err="1"/>
              <a:t>ökning</a:t>
            </a:r>
            <a:r>
              <a:rPr lang="en-SE" b="1" dirty="0"/>
              <a:t> av konsumtion, 10x vindkraft</a:t>
            </a:r>
            <a:br>
              <a:rPr lang="en-SE" b="1" dirty="0"/>
            </a:br>
            <a:r>
              <a:rPr lang="en-SE" sz="2400" b="1" dirty="0"/>
              <a:t>250TWh scenario – 204</a:t>
            </a:r>
            <a:r>
              <a:rPr lang="en-GB" sz="2400" b="1" dirty="0"/>
              <a:t>0 (</a:t>
            </a:r>
            <a:r>
              <a:rPr lang="en-GB" sz="2400" b="1" dirty="0" err="1"/>
              <a:t>enligt</a:t>
            </a:r>
            <a:r>
              <a:rPr lang="en-GB" sz="2400" b="1" dirty="0"/>
              <a:t> </a:t>
            </a:r>
            <a:r>
              <a:rPr lang="en-GB" sz="2400" b="1" dirty="0" err="1"/>
              <a:t>Sveriges</a:t>
            </a:r>
            <a:r>
              <a:rPr lang="en-GB" sz="2400" b="1" dirty="0"/>
              <a:t> </a:t>
            </a:r>
            <a:r>
              <a:rPr lang="en-GB" sz="2400" b="1" dirty="0" err="1"/>
              <a:t>nya</a:t>
            </a:r>
            <a:r>
              <a:rPr lang="en-GB" sz="2400" b="1" dirty="0"/>
              <a:t> Strategi)</a:t>
            </a:r>
            <a:endParaRPr lang="en-SE" sz="2400" b="1" dirty="0"/>
          </a:p>
        </p:txBody>
      </p:sp>
      <p:sp>
        <p:nvSpPr>
          <p:cNvPr id="3" name="Content Placeholder 2">
            <a:extLst>
              <a:ext uri="{FF2B5EF4-FFF2-40B4-BE49-F238E27FC236}">
                <a16:creationId xmlns:a16="http://schemas.microsoft.com/office/drawing/2014/main" id="{FDDADDF8-C267-469A-A14E-8C30545184BB}"/>
              </a:ext>
            </a:extLst>
          </p:cNvPr>
          <p:cNvSpPr>
            <a:spLocks noGrp="1"/>
          </p:cNvSpPr>
          <p:nvPr>
            <p:ph idx="1"/>
          </p:nvPr>
        </p:nvSpPr>
        <p:spPr/>
        <p:txBody>
          <a:bodyPr/>
          <a:lstStyle/>
          <a:p>
            <a:endParaRPr lang="en-SE" dirty="0"/>
          </a:p>
        </p:txBody>
      </p:sp>
      <p:sp>
        <p:nvSpPr>
          <p:cNvPr id="6" name="TextBox 5">
            <a:extLst>
              <a:ext uri="{FF2B5EF4-FFF2-40B4-BE49-F238E27FC236}">
                <a16:creationId xmlns:a16="http://schemas.microsoft.com/office/drawing/2014/main" id="{3C49632C-685E-4DFB-8D5B-27174ED4C2C1}"/>
              </a:ext>
            </a:extLst>
          </p:cNvPr>
          <p:cNvSpPr txBox="1"/>
          <p:nvPr/>
        </p:nvSpPr>
        <p:spPr>
          <a:xfrm>
            <a:off x="766762" y="5489362"/>
            <a:ext cx="7459746" cy="1200329"/>
          </a:xfrm>
          <a:prstGeom prst="rect">
            <a:avLst/>
          </a:prstGeom>
          <a:noFill/>
        </p:spPr>
        <p:txBody>
          <a:bodyPr wrap="square" rtlCol="0">
            <a:spAutoFit/>
          </a:bodyPr>
          <a:lstStyle/>
          <a:p>
            <a:pPr marL="285750" indent="-285750">
              <a:buFont typeface="Arial" panose="020B0604020202020204" pitchFamily="34" charset="0"/>
              <a:buChar char="•"/>
            </a:pPr>
            <a:r>
              <a:rPr lang="en-SE" dirty="0"/>
              <a:t>De </a:t>
            </a:r>
            <a:r>
              <a:rPr lang="en-SE" dirty="0" err="1"/>
              <a:t>kallaste</a:t>
            </a:r>
            <a:r>
              <a:rPr lang="en-SE" dirty="0"/>
              <a:t> </a:t>
            </a:r>
            <a:r>
              <a:rPr lang="en-SE" dirty="0" err="1"/>
              <a:t>dagarna</a:t>
            </a:r>
            <a:r>
              <a:rPr lang="en-SE" dirty="0"/>
              <a:t> </a:t>
            </a:r>
            <a:r>
              <a:rPr lang="en-SE" dirty="0" err="1"/>
              <a:t>kräver</a:t>
            </a:r>
            <a:r>
              <a:rPr lang="en-SE" dirty="0"/>
              <a:t> </a:t>
            </a:r>
            <a:r>
              <a:rPr lang="en-SE" dirty="0" err="1"/>
              <a:t>upp</a:t>
            </a:r>
            <a:r>
              <a:rPr lang="en-SE" dirty="0"/>
              <a:t> till 12GW import</a:t>
            </a:r>
          </a:p>
          <a:p>
            <a:pPr marL="285750" indent="-285750">
              <a:buFont typeface="Arial" panose="020B0604020202020204" pitchFamily="34" charset="0"/>
              <a:buChar char="•"/>
            </a:pPr>
            <a:r>
              <a:rPr lang="en-SE" dirty="0" err="1"/>
              <a:t>Energi</a:t>
            </a:r>
            <a:r>
              <a:rPr lang="en-SE" dirty="0"/>
              <a:t> </a:t>
            </a:r>
            <a:r>
              <a:rPr lang="en-SE" dirty="0" err="1"/>
              <a:t>motsvarande</a:t>
            </a:r>
            <a:r>
              <a:rPr lang="en-SE" dirty="0"/>
              <a:t> 1TWh saknas i 150h perioder</a:t>
            </a:r>
          </a:p>
          <a:p>
            <a:pPr marL="285750" indent="-285750">
              <a:buFont typeface="Arial" panose="020B0604020202020204" pitchFamily="34" charset="0"/>
              <a:buChar char="•"/>
            </a:pPr>
            <a:r>
              <a:rPr lang="en-SE" dirty="0"/>
              <a:t>Extrem överproduktion </a:t>
            </a:r>
            <a:r>
              <a:rPr lang="en-SE" dirty="0" err="1"/>
              <a:t>som</a:t>
            </a:r>
            <a:r>
              <a:rPr lang="en-SE" dirty="0"/>
              <a:t> skulle </a:t>
            </a:r>
            <a:r>
              <a:rPr lang="en-SE" dirty="0" err="1"/>
              <a:t>kräva</a:t>
            </a:r>
            <a:r>
              <a:rPr lang="en-SE" dirty="0"/>
              <a:t> stop av en </a:t>
            </a:r>
            <a:r>
              <a:rPr lang="en-SE" dirty="0" err="1"/>
              <a:t>mängd</a:t>
            </a:r>
            <a:r>
              <a:rPr lang="en-SE" dirty="0"/>
              <a:t> vindkraftverk</a:t>
            </a:r>
          </a:p>
          <a:p>
            <a:pPr marL="285750" indent="-285750">
              <a:buFont typeface="Arial" panose="020B0604020202020204" pitchFamily="34" charset="0"/>
              <a:buChar char="•"/>
            </a:pPr>
            <a:r>
              <a:rPr lang="en-SE" dirty="0" err="1"/>
              <a:t>Ej</a:t>
            </a:r>
            <a:r>
              <a:rPr lang="en-SE" dirty="0"/>
              <a:t> </a:t>
            </a:r>
            <a:r>
              <a:rPr lang="en-SE" dirty="0" err="1"/>
              <a:t>möjligt</a:t>
            </a:r>
            <a:r>
              <a:rPr lang="en-SE" dirty="0"/>
              <a:t> att </a:t>
            </a:r>
            <a:r>
              <a:rPr lang="en-SE" dirty="0" err="1"/>
              <a:t>exportera</a:t>
            </a:r>
            <a:r>
              <a:rPr lang="en-SE" dirty="0"/>
              <a:t> dessa </a:t>
            </a:r>
            <a:r>
              <a:rPr lang="en-SE" dirty="0" err="1"/>
              <a:t>mängder</a:t>
            </a:r>
            <a:endParaRPr lang="en-SE" dirty="0"/>
          </a:p>
        </p:txBody>
      </p:sp>
      <p:sp>
        <p:nvSpPr>
          <p:cNvPr id="7" name="TextBox 6">
            <a:extLst>
              <a:ext uri="{FF2B5EF4-FFF2-40B4-BE49-F238E27FC236}">
                <a16:creationId xmlns:a16="http://schemas.microsoft.com/office/drawing/2014/main" id="{273E3DA1-E1BA-4312-87F9-4F6BDC8BA670}"/>
              </a:ext>
            </a:extLst>
          </p:cNvPr>
          <p:cNvSpPr txBox="1"/>
          <p:nvPr/>
        </p:nvSpPr>
        <p:spPr>
          <a:xfrm>
            <a:off x="8606670" y="5766361"/>
            <a:ext cx="3478493" cy="923330"/>
          </a:xfrm>
          <a:prstGeom prst="rect">
            <a:avLst/>
          </a:prstGeom>
          <a:solidFill>
            <a:srgbClr val="FFFF00"/>
          </a:solidFill>
        </p:spPr>
        <p:txBody>
          <a:bodyPr wrap="square" rtlCol="0">
            <a:spAutoFit/>
          </a:bodyPr>
          <a:lstStyle/>
          <a:p>
            <a:pPr marL="285750" indent="-285750">
              <a:buFontTx/>
              <a:buChar char="-"/>
            </a:pPr>
            <a:r>
              <a:rPr lang="en-SE" dirty="0"/>
              <a:t>1TWh </a:t>
            </a:r>
            <a:r>
              <a:rPr lang="en-SE" dirty="0" err="1"/>
              <a:t>motsvarar</a:t>
            </a:r>
            <a:r>
              <a:rPr lang="en-SE" dirty="0"/>
              <a:t> ca 13 </a:t>
            </a:r>
            <a:r>
              <a:rPr lang="en-SE" dirty="0" err="1"/>
              <a:t>miljoner</a:t>
            </a:r>
            <a:r>
              <a:rPr lang="en-SE" dirty="0"/>
              <a:t> VW ID4 med 77kwh </a:t>
            </a:r>
            <a:r>
              <a:rPr lang="en-SE" dirty="0" err="1"/>
              <a:t>batteri</a:t>
            </a:r>
            <a:endParaRPr lang="en-SE" dirty="0"/>
          </a:p>
          <a:p>
            <a:pPr marL="285750" indent="-285750">
              <a:buFontTx/>
              <a:buChar char="-"/>
            </a:pPr>
            <a:r>
              <a:rPr lang="en-SE" dirty="0"/>
              <a:t>25 </a:t>
            </a:r>
            <a:r>
              <a:rPr lang="en-SE" dirty="0" err="1"/>
              <a:t>ggr</a:t>
            </a:r>
            <a:r>
              <a:rPr lang="en-SE" dirty="0"/>
              <a:t> </a:t>
            </a:r>
            <a:r>
              <a:rPr lang="en-SE" dirty="0" err="1"/>
              <a:t>Northvolts</a:t>
            </a:r>
            <a:r>
              <a:rPr lang="en-SE" dirty="0"/>
              <a:t> </a:t>
            </a:r>
            <a:r>
              <a:rPr lang="en-SE" dirty="0" err="1"/>
              <a:t>årsproduktion</a:t>
            </a:r>
            <a:endParaRPr lang="en-SE" dirty="0"/>
          </a:p>
        </p:txBody>
      </p:sp>
      <p:pic>
        <p:nvPicPr>
          <p:cNvPr id="10" name="Picture 9">
            <a:extLst>
              <a:ext uri="{FF2B5EF4-FFF2-40B4-BE49-F238E27FC236}">
                <a16:creationId xmlns:a16="http://schemas.microsoft.com/office/drawing/2014/main" id="{CBD29311-BAEB-4275-A313-63F8DB23B869}"/>
              </a:ext>
            </a:extLst>
          </p:cNvPr>
          <p:cNvPicPr>
            <a:picLocks noChangeAspect="1"/>
          </p:cNvPicPr>
          <p:nvPr/>
        </p:nvPicPr>
        <p:blipFill rotWithShape="1">
          <a:blip r:embed="rId3"/>
          <a:srcRect t="1134" b="-1"/>
          <a:stretch/>
        </p:blipFill>
        <p:spPr>
          <a:xfrm>
            <a:off x="838200" y="1574276"/>
            <a:ext cx="10747626" cy="3915086"/>
          </a:xfrm>
          <a:prstGeom prst="rect">
            <a:avLst/>
          </a:prstGeom>
        </p:spPr>
      </p:pic>
      <p:sp>
        <p:nvSpPr>
          <p:cNvPr id="11" name="Oval 10">
            <a:extLst>
              <a:ext uri="{FF2B5EF4-FFF2-40B4-BE49-F238E27FC236}">
                <a16:creationId xmlns:a16="http://schemas.microsoft.com/office/drawing/2014/main" id="{BB3FFCE8-6916-4982-9409-27E818720C94}"/>
              </a:ext>
            </a:extLst>
          </p:cNvPr>
          <p:cNvSpPr/>
          <p:nvPr/>
        </p:nvSpPr>
        <p:spPr>
          <a:xfrm>
            <a:off x="1359031" y="4478618"/>
            <a:ext cx="989814" cy="589724"/>
          </a:xfrm>
          <a:prstGeom prst="ellipse">
            <a:avLst/>
          </a:prstGeom>
          <a:solidFill>
            <a:srgbClr val="FFFF00">
              <a:alpha val="22000"/>
            </a:srgbClr>
          </a:solidFill>
          <a:ln>
            <a:solidFill>
              <a:schemeClr val="accent1">
                <a:shade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SE"/>
          </a:p>
        </p:txBody>
      </p:sp>
      <p:cxnSp>
        <p:nvCxnSpPr>
          <p:cNvPr id="12" name="Straight Connector 11">
            <a:extLst>
              <a:ext uri="{FF2B5EF4-FFF2-40B4-BE49-F238E27FC236}">
                <a16:creationId xmlns:a16="http://schemas.microsoft.com/office/drawing/2014/main" id="{B2373B0C-9108-4967-8D19-A7146A77E6B3}"/>
              </a:ext>
            </a:extLst>
          </p:cNvPr>
          <p:cNvCxnSpPr>
            <a:cxnSpLocks/>
          </p:cNvCxnSpPr>
          <p:nvPr/>
        </p:nvCxnSpPr>
        <p:spPr>
          <a:xfrm>
            <a:off x="1543404" y="4773480"/>
            <a:ext cx="4053063"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5034251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B264B9-8F99-41A7-BB89-628AF3324DC9}"/>
              </a:ext>
            </a:extLst>
          </p:cNvPr>
          <p:cNvSpPr>
            <a:spLocks noGrp="1"/>
          </p:cNvSpPr>
          <p:nvPr>
            <p:ph type="title"/>
          </p:nvPr>
        </p:nvSpPr>
        <p:spPr>
          <a:xfrm>
            <a:off x="838200" y="339725"/>
            <a:ext cx="10515600" cy="1325563"/>
          </a:xfrm>
        </p:spPr>
        <p:txBody>
          <a:bodyPr>
            <a:normAutofit/>
          </a:bodyPr>
          <a:lstStyle/>
          <a:p>
            <a:r>
              <a:rPr lang="en-SE" sz="4000" b="1" dirty="0" err="1"/>
              <a:t>Effektbalansens</a:t>
            </a:r>
            <a:r>
              <a:rPr lang="en-SE" sz="4000" b="1" dirty="0"/>
              <a:t> </a:t>
            </a:r>
            <a:r>
              <a:rPr lang="en-SE" sz="4000" b="1" dirty="0" err="1"/>
              <a:t>utveckling</a:t>
            </a:r>
            <a:br>
              <a:rPr lang="en-GB" b="1" dirty="0"/>
            </a:br>
            <a:r>
              <a:rPr lang="en-GB" sz="2000" b="1" dirty="0"/>
              <a:t>50% </a:t>
            </a:r>
            <a:r>
              <a:rPr lang="en-GB" sz="2000" b="1" dirty="0" err="1"/>
              <a:t>och</a:t>
            </a:r>
            <a:r>
              <a:rPr lang="en-GB" sz="2000" b="1" dirty="0"/>
              <a:t> 85% </a:t>
            </a:r>
            <a:r>
              <a:rPr lang="en-GB" sz="2000" b="1" dirty="0" err="1"/>
              <a:t>betyder</a:t>
            </a:r>
            <a:r>
              <a:rPr lang="en-GB" sz="2000" b="1" dirty="0"/>
              <a:t> </a:t>
            </a:r>
            <a:r>
              <a:rPr lang="en-GB" sz="2000" b="1" dirty="0" err="1"/>
              <a:t>effektkonsumtion</a:t>
            </a:r>
            <a:r>
              <a:rPr lang="en-GB" sz="2000" b="1" dirty="0"/>
              <a:t> </a:t>
            </a:r>
            <a:r>
              <a:rPr lang="en-GB" sz="2000" b="1" dirty="0" err="1"/>
              <a:t>motsvarande</a:t>
            </a:r>
            <a:r>
              <a:rPr lang="en-GB" sz="2000" b="1" dirty="0"/>
              <a:t> 200TWh </a:t>
            </a:r>
            <a:r>
              <a:rPr lang="en-GB" sz="2000" b="1" dirty="0" err="1"/>
              <a:t>resp</a:t>
            </a:r>
            <a:r>
              <a:rPr lang="en-GB" sz="2000" b="1" dirty="0"/>
              <a:t> 250TWh scenario</a:t>
            </a:r>
            <a:endParaRPr lang="en-SE" sz="2000" b="1" dirty="0"/>
          </a:p>
        </p:txBody>
      </p:sp>
      <p:pic>
        <p:nvPicPr>
          <p:cNvPr id="6" name="Picture 5">
            <a:extLst>
              <a:ext uri="{FF2B5EF4-FFF2-40B4-BE49-F238E27FC236}">
                <a16:creationId xmlns:a16="http://schemas.microsoft.com/office/drawing/2014/main" id="{332D2B4A-7EBF-40C6-AE1E-CA6AE538F5A3}"/>
              </a:ext>
            </a:extLst>
          </p:cNvPr>
          <p:cNvPicPr>
            <a:picLocks noChangeAspect="1"/>
          </p:cNvPicPr>
          <p:nvPr/>
        </p:nvPicPr>
        <p:blipFill>
          <a:blip r:embed="rId3"/>
          <a:stretch>
            <a:fillRect/>
          </a:stretch>
        </p:blipFill>
        <p:spPr>
          <a:xfrm>
            <a:off x="0" y="1786606"/>
            <a:ext cx="12191578" cy="2746375"/>
          </a:xfrm>
          <a:prstGeom prst="rect">
            <a:avLst/>
          </a:prstGeom>
        </p:spPr>
      </p:pic>
      <p:sp>
        <p:nvSpPr>
          <p:cNvPr id="5" name="TextBox 4">
            <a:extLst>
              <a:ext uri="{FF2B5EF4-FFF2-40B4-BE49-F238E27FC236}">
                <a16:creationId xmlns:a16="http://schemas.microsoft.com/office/drawing/2014/main" id="{C00E6832-63BA-48B9-AD2B-C8C874050C5F}"/>
              </a:ext>
            </a:extLst>
          </p:cNvPr>
          <p:cNvSpPr txBox="1"/>
          <p:nvPr/>
        </p:nvSpPr>
        <p:spPr>
          <a:xfrm>
            <a:off x="3048786" y="4835338"/>
            <a:ext cx="3047214" cy="1600438"/>
          </a:xfrm>
          <a:prstGeom prst="rect">
            <a:avLst/>
          </a:prstGeom>
          <a:noFill/>
        </p:spPr>
        <p:txBody>
          <a:bodyPr wrap="square">
            <a:spAutoFit/>
          </a:bodyPr>
          <a:lstStyle/>
          <a:p>
            <a:pPr marL="285750" indent="-285750">
              <a:buFont typeface="Arial" panose="020B0604020202020204" pitchFamily="34" charset="0"/>
              <a:buChar char="•"/>
            </a:pPr>
            <a:r>
              <a:rPr lang="en-GB" sz="1400" dirty="0"/>
              <a:t>K</a:t>
            </a:r>
            <a:r>
              <a:rPr lang="en-SE" sz="1400" dirty="0" err="1"/>
              <a:t>räver</a:t>
            </a:r>
            <a:r>
              <a:rPr lang="en-SE" sz="1400" dirty="0"/>
              <a:t> </a:t>
            </a:r>
            <a:r>
              <a:rPr lang="en-SE" sz="1400" dirty="0" err="1"/>
              <a:t>upp</a:t>
            </a:r>
            <a:r>
              <a:rPr lang="en-SE" sz="1400" dirty="0"/>
              <a:t> till 12GW import</a:t>
            </a:r>
          </a:p>
          <a:p>
            <a:pPr marL="285750" indent="-285750">
              <a:buFont typeface="Arial" panose="020B0604020202020204" pitchFamily="34" charset="0"/>
              <a:buChar char="•"/>
            </a:pPr>
            <a:r>
              <a:rPr lang="en-SE" sz="1400" dirty="0" err="1"/>
              <a:t>Energi</a:t>
            </a:r>
            <a:r>
              <a:rPr lang="en-SE" sz="1400" dirty="0"/>
              <a:t> </a:t>
            </a:r>
            <a:r>
              <a:rPr lang="en-SE" sz="1400" dirty="0" err="1"/>
              <a:t>motsvarande</a:t>
            </a:r>
            <a:r>
              <a:rPr lang="en-SE" sz="1400" dirty="0"/>
              <a:t> 4TWh saknas i en 6 </a:t>
            </a:r>
            <a:r>
              <a:rPr lang="en-SE" sz="1400" dirty="0" err="1"/>
              <a:t>veckors</a:t>
            </a:r>
            <a:r>
              <a:rPr lang="en-SE" sz="1400" dirty="0"/>
              <a:t> period</a:t>
            </a:r>
            <a:endParaRPr lang="en-GB" sz="1400" dirty="0"/>
          </a:p>
          <a:p>
            <a:pPr marL="285750" indent="-285750">
              <a:buFont typeface="Arial" panose="020B0604020202020204" pitchFamily="34" charset="0"/>
              <a:buChar char="•"/>
            </a:pPr>
            <a:r>
              <a:rPr lang="en-GB" sz="1400" dirty="0" err="1"/>
              <a:t>Går</a:t>
            </a:r>
            <a:r>
              <a:rPr lang="en-GB" sz="1400" dirty="0"/>
              <a:t> </a:t>
            </a:r>
            <a:r>
              <a:rPr lang="en-GB" sz="1400" dirty="0" err="1"/>
              <a:t>ej</a:t>
            </a:r>
            <a:r>
              <a:rPr lang="en-GB" sz="1400" dirty="0"/>
              <a:t> </a:t>
            </a:r>
            <a:r>
              <a:rPr lang="en-GB" sz="1400" dirty="0" err="1"/>
              <a:t>att</a:t>
            </a:r>
            <a:r>
              <a:rPr lang="en-GB" sz="1400" dirty="0"/>
              <a:t> </a:t>
            </a:r>
            <a:r>
              <a:rPr lang="en-GB" sz="1400" dirty="0" err="1"/>
              <a:t>lagra</a:t>
            </a:r>
            <a:endParaRPr lang="en-SE" sz="1400" dirty="0"/>
          </a:p>
          <a:p>
            <a:pPr marL="285750" indent="-285750">
              <a:buFont typeface="Arial" panose="020B0604020202020204" pitchFamily="34" charset="0"/>
              <a:buChar char="•"/>
            </a:pPr>
            <a:r>
              <a:rPr lang="en-SE" sz="1400" dirty="0" err="1"/>
              <a:t>Effektbalansen</a:t>
            </a:r>
            <a:r>
              <a:rPr lang="en-SE" sz="1400" dirty="0"/>
              <a:t> </a:t>
            </a:r>
            <a:r>
              <a:rPr lang="en-SE" sz="1400" dirty="0" err="1"/>
              <a:t>går</a:t>
            </a:r>
            <a:r>
              <a:rPr lang="en-SE" sz="1400" dirty="0"/>
              <a:t> inte </a:t>
            </a:r>
            <a:r>
              <a:rPr lang="en-SE" sz="1400" dirty="0" err="1"/>
              <a:t>ihop</a:t>
            </a:r>
            <a:r>
              <a:rPr lang="en-SE" sz="1400" dirty="0"/>
              <a:t> och systemet fungerar </a:t>
            </a:r>
            <a:r>
              <a:rPr lang="en-GB" sz="1400" dirty="0" err="1"/>
              <a:t>inte</a:t>
            </a:r>
            <a:r>
              <a:rPr lang="en-GB" sz="1400" dirty="0"/>
              <a:t> </a:t>
            </a:r>
            <a:r>
              <a:rPr lang="en-GB" sz="1400" dirty="0" err="1"/>
              <a:t>pålitligt</a:t>
            </a:r>
            <a:endParaRPr lang="en-GB" sz="1400" dirty="0"/>
          </a:p>
          <a:p>
            <a:pPr marL="285750" indent="-285750">
              <a:buFont typeface="Arial" panose="020B0604020202020204" pitchFamily="34" charset="0"/>
              <a:buChar char="•"/>
            </a:pPr>
            <a:r>
              <a:rPr lang="en-GB" sz="1400" dirty="0" err="1"/>
              <a:t>Väldig</a:t>
            </a:r>
            <a:r>
              <a:rPr lang="en-GB" sz="1400" dirty="0"/>
              <a:t> </a:t>
            </a:r>
            <a:r>
              <a:rPr lang="en-GB" sz="1400" dirty="0" err="1"/>
              <a:t>nivå</a:t>
            </a:r>
            <a:r>
              <a:rPr lang="en-GB" sz="1400" dirty="0"/>
              <a:t> </a:t>
            </a:r>
            <a:r>
              <a:rPr lang="en-GB" sz="1400" dirty="0" err="1"/>
              <a:t>på</a:t>
            </a:r>
            <a:r>
              <a:rPr lang="en-GB" sz="1400" dirty="0"/>
              <a:t> </a:t>
            </a:r>
            <a:r>
              <a:rPr lang="en-GB" sz="1400" dirty="0" err="1"/>
              <a:t>exporten</a:t>
            </a:r>
            <a:endParaRPr lang="en-SE" sz="1400" dirty="0"/>
          </a:p>
        </p:txBody>
      </p:sp>
      <p:sp>
        <p:nvSpPr>
          <p:cNvPr id="7" name="TextBox 6">
            <a:extLst>
              <a:ext uri="{FF2B5EF4-FFF2-40B4-BE49-F238E27FC236}">
                <a16:creationId xmlns:a16="http://schemas.microsoft.com/office/drawing/2014/main" id="{0E5E479F-CF4C-4F9E-9E18-70C9C56EF55A}"/>
              </a:ext>
            </a:extLst>
          </p:cNvPr>
          <p:cNvSpPr txBox="1"/>
          <p:nvPr/>
        </p:nvSpPr>
        <p:spPr>
          <a:xfrm>
            <a:off x="1572" y="4835338"/>
            <a:ext cx="3047214" cy="1815882"/>
          </a:xfrm>
          <a:prstGeom prst="rect">
            <a:avLst/>
          </a:prstGeom>
          <a:noFill/>
        </p:spPr>
        <p:txBody>
          <a:bodyPr wrap="square">
            <a:spAutoFit/>
          </a:bodyPr>
          <a:lstStyle/>
          <a:p>
            <a:pPr marL="285750" indent="-285750">
              <a:buFont typeface="Arial" panose="020B0604020202020204" pitchFamily="34" charset="0"/>
              <a:buChar char="•"/>
            </a:pPr>
            <a:r>
              <a:rPr lang="en-GB" sz="1400" dirty="0" err="1"/>
              <a:t>Fungerar</a:t>
            </a:r>
            <a:r>
              <a:rPr lang="en-GB" sz="1400" dirty="0"/>
              <a:t> </a:t>
            </a:r>
            <a:r>
              <a:rPr lang="en-GB" sz="1400" dirty="0" err="1"/>
              <a:t>totalt</a:t>
            </a:r>
            <a:r>
              <a:rPr lang="en-GB" sz="1400" dirty="0"/>
              <a:t> sett men </a:t>
            </a:r>
            <a:r>
              <a:rPr lang="en-GB" sz="1400" dirty="0" err="1"/>
              <a:t>område</a:t>
            </a:r>
            <a:r>
              <a:rPr lang="en-GB" sz="1400" dirty="0"/>
              <a:t> 3 </a:t>
            </a:r>
            <a:r>
              <a:rPr lang="en-GB" sz="1400" dirty="0" err="1"/>
              <a:t>och</a:t>
            </a:r>
            <a:r>
              <a:rPr lang="en-GB" sz="1400" dirty="0"/>
              <a:t> 4 </a:t>
            </a:r>
            <a:r>
              <a:rPr lang="en-GB" sz="1400" dirty="0" err="1"/>
              <a:t>är</a:t>
            </a:r>
            <a:r>
              <a:rPr lang="en-GB" sz="1400" dirty="0"/>
              <a:t> </a:t>
            </a:r>
            <a:r>
              <a:rPr lang="en-GB" sz="1400" dirty="0" err="1"/>
              <a:t>på</a:t>
            </a:r>
            <a:r>
              <a:rPr lang="en-GB" sz="1400" dirty="0"/>
              <a:t> </a:t>
            </a:r>
            <a:r>
              <a:rPr lang="en-GB" sz="1400" dirty="0" err="1"/>
              <a:t>gränsen</a:t>
            </a:r>
            <a:r>
              <a:rPr lang="en-GB" sz="1400" dirty="0"/>
              <a:t> den </a:t>
            </a:r>
            <a:r>
              <a:rPr lang="en-GB" sz="1400" dirty="0" err="1"/>
              <a:t>kalla</a:t>
            </a:r>
            <a:r>
              <a:rPr lang="en-GB" sz="1400" dirty="0"/>
              <a:t> </a:t>
            </a:r>
            <a:r>
              <a:rPr lang="en-GB" sz="1400" dirty="0" err="1"/>
              <a:t>årstiden</a:t>
            </a:r>
            <a:endParaRPr lang="en-GB" sz="1400" dirty="0"/>
          </a:p>
          <a:p>
            <a:pPr marL="285750" indent="-285750">
              <a:buFont typeface="Arial" panose="020B0604020202020204" pitchFamily="34" charset="0"/>
              <a:buChar char="•"/>
            </a:pPr>
            <a:r>
              <a:rPr lang="en-GB" sz="1400" dirty="0" err="1"/>
              <a:t>Beroende</a:t>
            </a:r>
            <a:r>
              <a:rPr lang="en-GB" sz="1400" dirty="0"/>
              <a:t> </a:t>
            </a:r>
            <a:r>
              <a:rPr lang="en-GB" sz="1400" dirty="0" err="1"/>
              <a:t>av</a:t>
            </a:r>
            <a:r>
              <a:rPr lang="en-GB" sz="1400" dirty="0"/>
              <a:t> import, </a:t>
            </a:r>
            <a:r>
              <a:rPr lang="en-GB" sz="1400" dirty="0" err="1"/>
              <a:t>speciellt</a:t>
            </a:r>
            <a:r>
              <a:rPr lang="en-GB" sz="1400" dirty="0"/>
              <a:t> i </a:t>
            </a:r>
            <a:r>
              <a:rPr lang="en-GB" sz="1400" dirty="0" err="1"/>
              <a:t>södra</a:t>
            </a:r>
            <a:r>
              <a:rPr lang="en-GB" sz="1400" dirty="0"/>
              <a:t> Sverige</a:t>
            </a:r>
          </a:p>
          <a:p>
            <a:pPr marL="285750" indent="-285750">
              <a:buFont typeface="Arial" panose="020B0604020202020204" pitchFamily="34" charset="0"/>
              <a:buChar char="•"/>
            </a:pPr>
            <a:r>
              <a:rPr lang="en-GB" sz="1400" dirty="0"/>
              <a:t>Stark </a:t>
            </a:r>
            <a:r>
              <a:rPr lang="en-GB" sz="1400" dirty="0" err="1"/>
              <a:t>koppling</a:t>
            </a:r>
            <a:r>
              <a:rPr lang="en-GB" sz="1400" dirty="0"/>
              <a:t> till </a:t>
            </a:r>
            <a:r>
              <a:rPr lang="en-GB" sz="1400" dirty="0" err="1"/>
              <a:t>kontinenten</a:t>
            </a:r>
            <a:r>
              <a:rPr lang="en-GB" sz="1400" dirty="0"/>
              <a:t> ger </a:t>
            </a:r>
            <a:r>
              <a:rPr lang="en-GB" sz="1400" dirty="0" err="1"/>
              <a:t>också</a:t>
            </a:r>
            <a:r>
              <a:rPr lang="en-GB" sz="1400" dirty="0"/>
              <a:t> stark </a:t>
            </a:r>
            <a:r>
              <a:rPr lang="en-GB" sz="1400" dirty="0" err="1"/>
              <a:t>koppling</a:t>
            </a:r>
            <a:r>
              <a:rPr lang="en-GB" sz="1400" dirty="0"/>
              <a:t> till </a:t>
            </a:r>
            <a:r>
              <a:rPr lang="en-GB" sz="1400" dirty="0" err="1"/>
              <a:t>elpris</a:t>
            </a:r>
            <a:r>
              <a:rPr lang="en-GB" sz="1400" dirty="0"/>
              <a:t> </a:t>
            </a:r>
            <a:r>
              <a:rPr lang="en-GB" sz="1400" dirty="0" err="1"/>
              <a:t>utanför</a:t>
            </a:r>
            <a:r>
              <a:rPr lang="en-GB" sz="1400" dirty="0"/>
              <a:t> </a:t>
            </a:r>
            <a:r>
              <a:rPr lang="en-GB" sz="1400" dirty="0" err="1"/>
              <a:t>sverige</a:t>
            </a:r>
            <a:endParaRPr lang="en-SE" sz="1400" dirty="0"/>
          </a:p>
        </p:txBody>
      </p:sp>
      <p:sp>
        <p:nvSpPr>
          <p:cNvPr id="8" name="TextBox 7">
            <a:extLst>
              <a:ext uri="{FF2B5EF4-FFF2-40B4-BE49-F238E27FC236}">
                <a16:creationId xmlns:a16="http://schemas.microsoft.com/office/drawing/2014/main" id="{20346829-9146-499B-B3EA-6A6171D7138D}"/>
              </a:ext>
            </a:extLst>
          </p:cNvPr>
          <p:cNvSpPr txBox="1"/>
          <p:nvPr/>
        </p:nvSpPr>
        <p:spPr>
          <a:xfrm>
            <a:off x="6096000" y="4866116"/>
            <a:ext cx="3047214" cy="1815882"/>
          </a:xfrm>
          <a:prstGeom prst="rect">
            <a:avLst/>
          </a:prstGeom>
          <a:noFill/>
        </p:spPr>
        <p:txBody>
          <a:bodyPr wrap="square" rtlCol="0">
            <a:spAutoFit/>
          </a:bodyPr>
          <a:lstStyle/>
          <a:p>
            <a:pPr marL="285750" indent="-285750">
              <a:buFont typeface="Arial" panose="020B0604020202020204" pitchFamily="34" charset="0"/>
              <a:buChar char="•"/>
            </a:pPr>
            <a:r>
              <a:rPr lang="en-GB" sz="1400" dirty="0"/>
              <a:t>K</a:t>
            </a:r>
            <a:r>
              <a:rPr lang="en-SE" sz="1400" dirty="0" err="1"/>
              <a:t>räver</a:t>
            </a:r>
            <a:r>
              <a:rPr lang="en-SE" sz="1400" dirty="0"/>
              <a:t> </a:t>
            </a:r>
            <a:r>
              <a:rPr lang="en-SE" sz="1400" dirty="0" err="1"/>
              <a:t>upp</a:t>
            </a:r>
            <a:r>
              <a:rPr lang="en-SE" sz="1400" dirty="0"/>
              <a:t> till 8GW import</a:t>
            </a:r>
          </a:p>
          <a:p>
            <a:pPr marL="285750" indent="-285750">
              <a:buFont typeface="Arial" panose="020B0604020202020204" pitchFamily="34" charset="0"/>
              <a:buChar char="•"/>
            </a:pPr>
            <a:r>
              <a:rPr lang="en-SE" sz="1400" dirty="0" err="1"/>
              <a:t>Energi</a:t>
            </a:r>
            <a:r>
              <a:rPr lang="en-SE" sz="1400" dirty="0"/>
              <a:t> </a:t>
            </a:r>
            <a:r>
              <a:rPr lang="en-SE" sz="1400" dirty="0" err="1"/>
              <a:t>motsvarande</a:t>
            </a:r>
            <a:r>
              <a:rPr lang="en-SE" sz="1400" dirty="0"/>
              <a:t> 100GWh saknas i 30h perioder</a:t>
            </a:r>
          </a:p>
          <a:p>
            <a:pPr marL="285750" indent="-285750">
              <a:buFont typeface="Arial" panose="020B0604020202020204" pitchFamily="34" charset="0"/>
              <a:buChar char="•"/>
            </a:pPr>
            <a:r>
              <a:rPr lang="en-SE" sz="1400" dirty="0"/>
              <a:t>Extrem</a:t>
            </a:r>
            <a:r>
              <a:rPr lang="en-GB" sz="1400" dirty="0"/>
              <a:t>t</a:t>
            </a:r>
            <a:r>
              <a:rPr lang="en-SE" sz="1400" dirty="0"/>
              <a:t> </a:t>
            </a:r>
            <a:r>
              <a:rPr lang="en-GB" sz="1400" dirty="0" err="1"/>
              <a:t>extrem</a:t>
            </a:r>
            <a:r>
              <a:rPr lang="en-GB" sz="1400" dirty="0"/>
              <a:t> </a:t>
            </a:r>
            <a:r>
              <a:rPr lang="en-SE" sz="1400" dirty="0"/>
              <a:t>överproduktion </a:t>
            </a:r>
            <a:r>
              <a:rPr lang="en-SE" sz="1400" dirty="0" err="1"/>
              <a:t>som</a:t>
            </a:r>
            <a:r>
              <a:rPr lang="en-SE" sz="1400" dirty="0"/>
              <a:t> skulle </a:t>
            </a:r>
            <a:r>
              <a:rPr lang="en-SE" sz="1400" dirty="0" err="1"/>
              <a:t>kräva</a:t>
            </a:r>
            <a:r>
              <a:rPr lang="en-SE" sz="1400" dirty="0"/>
              <a:t> </a:t>
            </a:r>
            <a:r>
              <a:rPr lang="en-SE" sz="1400" dirty="0" err="1"/>
              <a:t>stopp</a:t>
            </a:r>
            <a:r>
              <a:rPr lang="en-SE" sz="1400" dirty="0"/>
              <a:t> av vindkraftverk</a:t>
            </a:r>
          </a:p>
          <a:p>
            <a:pPr marL="285750" indent="-285750">
              <a:buFont typeface="Arial" panose="020B0604020202020204" pitchFamily="34" charset="0"/>
              <a:buChar char="•"/>
            </a:pPr>
            <a:r>
              <a:rPr lang="en-GB" sz="1400" dirty="0"/>
              <a:t>E</a:t>
            </a:r>
            <a:r>
              <a:rPr lang="en-SE" sz="1400" dirty="0"/>
              <a:t>j </a:t>
            </a:r>
            <a:r>
              <a:rPr lang="en-SE" sz="1400" dirty="0" err="1"/>
              <a:t>möjligt</a:t>
            </a:r>
            <a:r>
              <a:rPr lang="en-SE" sz="1400" dirty="0"/>
              <a:t> att </a:t>
            </a:r>
            <a:r>
              <a:rPr lang="en-SE" sz="1400" dirty="0" err="1"/>
              <a:t>exportera</a:t>
            </a:r>
            <a:r>
              <a:rPr lang="en-SE" sz="1400" dirty="0"/>
              <a:t> dessa </a:t>
            </a:r>
            <a:r>
              <a:rPr lang="en-SE" sz="1400" dirty="0" err="1"/>
              <a:t>mängder</a:t>
            </a:r>
            <a:endParaRPr lang="en-SE" sz="1400" dirty="0"/>
          </a:p>
        </p:txBody>
      </p:sp>
      <p:sp>
        <p:nvSpPr>
          <p:cNvPr id="9" name="TextBox 8">
            <a:extLst>
              <a:ext uri="{FF2B5EF4-FFF2-40B4-BE49-F238E27FC236}">
                <a16:creationId xmlns:a16="http://schemas.microsoft.com/office/drawing/2014/main" id="{A725FD52-1EB3-4F16-8EEE-E16B0A028E35}"/>
              </a:ext>
            </a:extLst>
          </p:cNvPr>
          <p:cNvSpPr txBox="1"/>
          <p:nvPr/>
        </p:nvSpPr>
        <p:spPr>
          <a:xfrm>
            <a:off x="9058373" y="4866116"/>
            <a:ext cx="3224753" cy="1600438"/>
          </a:xfrm>
          <a:prstGeom prst="rect">
            <a:avLst/>
          </a:prstGeom>
          <a:noFill/>
        </p:spPr>
        <p:txBody>
          <a:bodyPr wrap="square" rtlCol="0">
            <a:spAutoFit/>
          </a:bodyPr>
          <a:lstStyle/>
          <a:p>
            <a:pPr marL="285750" indent="-285750">
              <a:buFont typeface="Arial" panose="020B0604020202020204" pitchFamily="34" charset="0"/>
              <a:buChar char="•"/>
            </a:pPr>
            <a:r>
              <a:rPr lang="en-GB" sz="1400" dirty="0"/>
              <a:t>K</a:t>
            </a:r>
            <a:r>
              <a:rPr lang="en-SE" sz="1400" dirty="0" err="1"/>
              <a:t>räver</a:t>
            </a:r>
            <a:r>
              <a:rPr lang="en-SE" sz="1400" dirty="0"/>
              <a:t> </a:t>
            </a:r>
            <a:r>
              <a:rPr lang="en-SE" sz="1400" dirty="0" err="1"/>
              <a:t>upp</a:t>
            </a:r>
            <a:r>
              <a:rPr lang="en-SE" sz="1400" dirty="0"/>
              <a:t> till 12GW import</a:t>
            </a:r>
          </a:p>
          <a:p>
            <a:pPr marL="285750" indent="-285750">
              <a:buFont typeface="Arial" panose="020B0604020202020204" pitchFamily="34" charset="0"/>
              <a:buChar char="•"/>
            </a:pPr>
            <a:r>
              <a:rPr lang="en-SE" sz="1400" dirty="0" err="1"/>
              <a:t>Energi</a:t>
            </a:r>
            <a:r>
              <a:rPr lang="en-SE" sz="1400" dirty="0"/>
              <a:t> </a:t>
            </a:r>
            <a:r>
              <a:rPr lang="en-SE" sz="1400" dirty="0" err="1"/>
              <a:t>motsvarande</a:t>
            </a:r>
            <a:r>
              <a:rPr lang="en-SE" sz="1400" dirty="0"/>
              <a:t> 1TWh saknas i </a:t>
            </a:r>
            <a:r>
              <a:rPr lang="en-GB" sz="1400" dirty="0" err="1"/>
              <a:t>vecko</a:t>
            </a:r>
            <a:r>
              <a:rPr lang="en-SE" sz="1400" dirty="0"/>
              <a:t> perioder</a:t>
            </a:r>
          </a:p>
          <a:p>
            <a:pPr marL="285750" indent="-285750">
              <a:buFont typeface="Arial" panose="020B0604020202020204" pitchFamily="34" charset="0"/>
              <a:buChar char="•"/>
            </a:pPr>
            <a:r>
              <a:rPr lang="en-SE" sz="1400" dirty="0"/>
              <a:t>Extrem</a:t>
            </a:r>
            <a:r>
              <a:rPr lang="en-GB" sz="1400" dirty="0"/>
              <a:t>t</a:t>
            </a:r>
            <a:r>
              <a:rPr lang="en-SE" sz="1400" dirty="0"/>
              <a:t> </a:t>
            </a:r>
            <a:r>
              <a:rPr lang="en-GB" sz="1400" dirty="0" err="1"/>
              <a:t>extrem</a:t>
            </a:r>
            <a:r>
              <a:rPr lang="en-GB" sz="1400" dirty="0"/>
              <a:t> </a:t>
            </a:r>
            <a:r>
              <a:rPr lang="en-SE" sz="1400" dirty="0"/>
              <a:t>överproduktion </a:t>
            </a:r>
            <a:r>
              <a:rPr lang="en-SE" sz="1400" dirty="0" err="1"/>
              <a:t>som</a:t>
            </a:r>
            <a:r>
              <a:rPr lang="en-SE" sz="1400" dirty="0"/>
              <a:t> skulle </a:t>
            </a:r>
            <a:r>
              <a:rPr lang="en-SE" sz="1400" dirty="0" err="1"/>
              <a:t>kräva</a:t>
            </a:r>
            <a:r>
              <a:rPr lang="en-SE" sz="1400" dirty="0"/>
              <a:t> stop av vindkraftverk</a:t>
            </a:r>
          </a:p>
          <a:p>
            <a:pPr marL="285750" indent="-285750">
              <a:buFont typeface="Arial" panose="020B0604020202020204" pitchFamily="34" charset="0"/>
              <a:buChar char="•"/>
            </a:pPr>
            <a:r>
              <a:rPr lang="en-SE" sz="1400" dirty="0" err="1"/>
              <a:t>Ej</a:t>
            </a:r>
            <a:r>
              <a:rPr lang="en-SE" sz="1400" dirty="0"/>
              <a:t> </a:t>
            </a:r>
            <a:r>
              <a:rPr lang="en-SE" sz="1400" dirty="0" err="1"/>
              <a:t>möjligt</a:t>
            </a:r>
            <a:r>
              <a:rPr lang="en-SE" sz="1400" dirty="0"/>
              <a:t> att </a:t>
            </a:r>
            <a:r>
              <a:rPr lang="en-SE" sz="1400" dirty="0" err="1"/>
              <a:t>exportera</a:t>
            </a:r>
            <a:r>
              <a:rPr lang="en-SE" sz="1400" dirty="0"/>
              <a:t> dessa </a:t>
            </a:r>
            <a:r>
              <a:rPr lang="en-SE" sz="1400" dirty="0" err="1"/>
              <a:t>mängder</a:t>
            </a:r>
            <a:endParaRPr lang="en-SE" sz="1400" dirty="0"/>
          </a:p>
        </p:txBody>
      </p:sp>
      <p:cxnSp>
        <p:nvCxnSpPr>
          <p:cNvPr id="10" name="Straight Connector 9">
            <a:extLst>
              <a:ext uri="{FF2B5EF4-FFF2-40B4-BE49-F238E27FC236}">
                <a16:creationId xmlns:a16="http://schemas.microsoft.com/office/drawing/2014/main" id="{029CF209-ECC7-498C-8705-F27E89011160}"/>
              </a:ext>
            </a:extLst>
          </p:cNvPr>
          <p:cNvCxnSpPr>
            <a:cxnSpLocks/>
          </p:cNvCxnSpPr>
          <p:nvPr/>
        </p:nvCxnSpPr>
        <p:spPr>
          <a:xfrm>
            <a:off x="603604" y="4049580"/>
            <a:ext cx="2355496"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FECAE28-BC97-4477-BB4D-B0B5ED6F2205}"/>
              </a:ext>
            </a:extLst>
          </p:cNvPr>
          <p:cNvCxnSpPr>
            <a:cxnSpLocks/>
          </p:cNvCxnSpPr>
          <p:nvPr/>
        </p:nvCxnSpPr>
        <p:spPr>
          <a:xfrm>
            <a:off x="3604711" y="4049580"/>
            <a:ext cx="2355496"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E9CED347-19C8-42B4-A27E-53F359C75D7A}"/>
              </a:ext>
            </a:extLst>
          </p:cNvPr>
          <p:cNvCxnSpPr>
            <a:cxnSpLocks/>
          </p:cNvCxnSpPr>
          <p:nvPr/>
        </p:nvCxnSpPr>
        <p:spPr>
          <a:xfrm>
            <a:off x="6623403" y="4049580"/>
            <a:ext cx="2355496"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16E203C9-185C-495C-89C2-79B77641B974}"/>
              </a:ext>
            </a:extLst>
          </p:cNvPr>
          <p:cNvCxnSpPr>
            <a:cxnSpLocks/>
          </p:cNvCxnSpPr>
          <p:nvPr/>
        </p:nvCxnSpPr>
        <p:spPr>
          <a:xfrm>
            <a:off x="9636234" y="4049580"/>
            <a:ext cx="2355496"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6459084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7041B8-E42C-4BBC-B7C5-B95CBE5B2392}"/>
              </a:ext>
            </a:extLst>
          </p:cNvPr>
          <p:cNvSpPr>
            <a:spLocks noGrp="1"/>
          </p:cNvSpPr>
          <p:nvPr>
            <p:ph type="title"/>
          </p:nvPr>
        </p:nvSpPr>
        <p:spPr>
          <a:xfrm>
            <a:off x="3804806" y="2600779"/>
            <a:ext cx="5923656" cy="1325563"/>
          </a:xfrm>
        </p:spPr>
        <p:txBody>
          <a:bodyPr>
            <a:normAutofit/>
          </a:bodyPr>
          <a:lstStyle/>
          <a:p>
            <a:r>
              <a:rPr lang="en-SE" b="1" dirty="0" err="1"/>
              <a:t>Varför</a:t>
            </a:r>
            <a:r>
              <a:rPr lang="en-SE" b="1" dirty="0"/>
              <a:t> blir det så </a:t>
            </a:r>
            <a:r>
              <a:rPr lang="en-SE" b="1" dirty="0" err="1"/>
              <a:t>dyrt</a:t>
            </a:r>
            <a:r>
              <a:rPr lang="en-SE" b="1" dirty="0"/>
              <a:t>?</a:t>
            </a:r>
            <a:endParaRPr lang="sv-SE" b="1" dirty="0"/>
          </a:p>
        </p:txBody>
      </p:sp>
    </p:spTree>
    <p:extLst>
      <p:ext uri="{BB962C8B-B14F-4D97-AF65-F5344CB8AC3E}">
        <p14:creationId xmlns:p14="http://schemas.microsoft.com/office/powerpoint/2010/main" val="290994201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367921-85C2-0133-E616-D1C78FDA9E5D}"/>
              </a:ext>
            </a:extLst>
          </p:cNvPr>
          <p:cNvSpPr>
            <a:spLocks noGrp="1"/>
          </p:cNvSpPr>
          <p:nvPr>
            <p:ph type="title"/>
          </p:nvPr>
        </p:nvSpPr>
        <p:spPr/>
        <p:txBody>
          <a:bodyPr>
            <a:normAutofit/>
          </a:bodyPr>
          <a:lstStyle/>
          <a:p>
            <a:r>
              <a:rPr lang="en-SE" sz="4000" dirty="0" err="1"/>
              <a:t>Underskottsområden</a:t>
            </a:r>
            <a:endParaRPr lang="sv-FI" sz="4000" dirty="0"/>
          </a:p>
        </p:txBody>
      </p:sp>
      <p:pic>
        <p:nvPicPr>
          <p:cNvPr id="6" name="Content Placeholder 5" descr="Map&#10;&#10;Description automatically generated">
            <a:extLst>
              <a:ext uri="{FF2B5EF4-FFF2-40B4-BE49-F238E27FC236}">
                <a16:creationId xmlns:a16="http://schemas.microsoft.com/office/drawing/2014/main" id="{33CA3F8D-8B35-D9B6-1290-FC274B481B44}"/>
              </a:ext>
            </a:extLst>
          </p:cNvPr>
          <p:cNvPicPr>
            <a:picLocks noGrp="1"/>
          </p:cNvPicPr>
          <p:nvPr>
            <p:ph idx="1"/>
          </p:nvPr>
        </p:nvPicPr>
        <p:blipFill>
          <a:blip r:embed="rId2"/>
          <a:srcRect/>
          <a:stretch>
            <a:fillRect/>
          </a:stretch>
        </p:blipFill>
        <p:spPr>
          <a:xfrm>
            <a:off x="1463863" y="1453432"/>
            <a:ext cx="2853613" cy="5201892"/>
          </a:xfrm>
          <a:prstGeom prst="rect">
            <a:avLst/>
          </a:prstGeom>
          <a:noFill/>
          <a:ln>
            <a:noFill/>
            <a:prstDash/>
          </a:ln>
        </p:spPr>
      </p:pic>
      <p:pic>
        <p:nvPicPr>
          <p:cNvPr id="5" name="Picture 4">
            <a:extLst>
              <a:ext uri="{FF2B5EF4-FFF2-40B4-BE49-F238E27FC236}">
                <a16:creationId xmlns:a16="http://schemas.microsoft.com/office/drawing/2014/main" id="{9B487047-BC1B-1CCD-C823-EC331FFE7438}"/>
              </a:ext>
            </a:extLst>
          </p:cNvPr>
          <p:cNvPicPr>
            <a:picLocks noChangeAspect="1"/>
          </p:cNvPicPr>
          <p:nvPr/>
        </p:nvPicPr>
        <p:blipFill rotWithShape="1">
          <a:blip r:embed="rId3"/>
          <a:srcRect r="16960"/>
          <a:stretch/>
        </p:blipFill>
        <p:spPr>
          <a:xfrm>
            <a:off x="6273473" y="1619922"/>
            <a:ext cx="4454664" cy="2286067"/>
          </a:xfrm>
          <a:prstGeom prst="rect">
            <a:avLst/>
          </a:prstGeom>
        </p:spPr>
      </p:pic>
      <p:sp>
        <p:nvSpPr>
          <p:cNvPr id="3" name="TextBox 2">
            <a:extLst>
              <a:ext uri="{FF2B5EF4-FFF2-40B4-BE49-F238E27FC236}">
                <a16:creationId xmlns:a16="http://schemas.microsoft.com/office/drawing/2014/main" id="{38815A68-32F2-934B-991B-D0F61CEF625B}"/>
              </a:ext>
            </a:extLst>
          </p:cNvPr>
          <p:cNvSpPr txBox="1"/>
          <p:nvPr/>
        </p:nvSpPr>
        <p:spPr>
          <a:xfrm>
            <a:off x="6273473" y="5474926"/>
            <a:ext cx="4911365" cy="338554"/>
          </a:xfrm>
          <a:prstGeom prst="rect">
            <a:avLst/>
          </a:prstGeom>
          <a:noFill/>
        </p:spPr>
        <p:txBody>
          <a:bodyPr wrap="square" rtlCol="0">
            <a:spAutoFit/>
          </a:bodyPr>
          <a:lstStyle/>
          <a:p>
            <a:r>
              <a:rPr lang="en-SE" sz="1600" dirty="0"/>
              <a:t>Erik Ek, </a:t>
            </a:r>
            <a:r>
              <a:rPr lang="en-SE" sz="1600" dirty="0" err="1"/>
              <a:t>Strategisk</a:t>
            </a:r>
            <a:r>
              <a:rPr lang="en-SE" sz="1600" dirty="0"/>
              <a:t> </a:t>
            </a:r>
            <a:r>
              <a:rPr lang="en-SE" sz="1600" dirty="0" err="1"/>
              <a:t>driftschef</a:t>
            </a:r>
            <a:r>
              <a:rPr lang="en-SE" sz="1600" dirty="0"/>
              <a:t> SVK, SVD 15 Aug 2022</a:t>
            </a:r>
            <a:endParaRPr lang="sv-FI" sz="1600" dirty="0"/>
          </a:p>
        </p:txBody>
      </p:sp>
      <p:pic>
        <p:nvPicPr>
          <p:cNvPr id="7" name="Picture 6">
            <a:extLst>
              <a:ext uri="{FF2B5EF4-FFF2-40B4-BE49-F238E27FC236}">
                <a16:creationId xmlns:a16="http://schemas.microsoft.com/office/drawing/2014/main" id="{8A1A0109-283E-F407-19E9-316A47CD1092}"/>
              </a:ext>
            </a:extLst>
          </p:cNvPr>
          <p:cNvPicPr>
            <a:picLocks noChangeAspect="1"/>
          </p:cNvPicPr>
          <p:nvPr/>
        </p:nvPicPr>
        <p:blipFill rotWithShape="1">
          <a:blip r:embed="rId4"/>
          <a:srcRect l="1826" t="4119"/>
          <a:stretch/>
        </p:blipFill>
        <p:spPr>
          <a:xfrm>
            <a:off x="6273473" y="4027676"/>
            <a:ext cx="4454664" cy="1447250"/>
          </a:xfrm>
          <a:prstGeom prst="rect">
            <a:avLst/>
          </a:prstGeom>
        </p:spPr>
      </p:pic>
      <p:sp>
        <p:nvSpPr>
          <p:cNvPr id="4" name="Arrow: Up-Down 3">
            <a:extLst>
              <a:ext uri="{FF2B5EF4-FFF2-40B4-BE49-F238E27FC236}">
                <a16:creationId xmlns:a16="http://schemas.microsoft.com/office/drawing/2014/main" id="{EF846D0D-4D18-03C0-F3FE-03C419BB97EF}"/>
              </a:ext>
            </a:extLst>
          </p:cNvPr>
          <p:cNvSpPr/>
          <p:nvPr/>
        </p:nvSpPr>
        <p:spPr>
          <a:xfrm>
            <a:off x="2413262" y="4185501"/>
            <a:ext cx="122548" cy="395926"/>
          </a:xfrm>
          <a:prstGeom prst="up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FI"/>
          </a:p>
        </p:txBody>
      </p:sp>
      <p:sp>
        <p:nvSpPr>
          <p:cNvPr id="8" name="TextBox 7">
            <a:extLst>
              <a:ext uri="{FF2B5EF4-FFF2-40B4-BE49-F238E27FC236}">
                <a16:creationId xmlns:a16="http://schemas.microsoft.com/office/drawing/2014/main" id="{0F2C9BF2-A3D8-682E-A32C-5F9BBD3483E0}"/>
              </a:ext>
            </a:extLst>
          </p:cNvPr>
          <p:cNvSpPr txBox="1"/>
          <p:nvPr/>
        </p:nvSpPr>
        <p:spPr>
          <a:xfrm>
            <a:off x="2589372" y="4203792"/>
            <a:ext cx="474834" cy="246221"/>
          </a:xfrm>
          <a:prstGeom prst="rect">
            <a:avLst/>
          </a:prstGeom>
          <a:solidFill>
            <a:srgbClr val="FFFF00"/>
          </a:solidFill>
        </p:spPr>
        <p:txBody>
          <a:bodyPr wrap="square" rtlCol="0">
            <a:spAutoFit/>
          </a:bodyPr>
          <a:lstStyle/>
          <a:p>
            <a:r>
              <a:rPr lang="en-SE" sz="1000" dirty="0"/>
              <a:t>7300</a:t>
            </a:r>
            <a:endParaRPr lang="sv-FI" sz="1000" dirty="0"/>
          </a:p>
        </p:txBody>
      </p:sp>
      <p:sp>
        <p:nvSpPr>
          <p:cNvPr id="9" name="TextBox 8">
            <a:extLst>
              <a:ext uri="{FF2B5EF4-FFF2-40B4-BE49-F238E27FC236}">
                <a16:creationId xmlns:a16="http://schemas.microsoft.com/office/drawing/2014/main" id="{D87EB280-81D0-38E2-F6CF-85C8531868CC}"/>
              </a:ext>
            </a:extLst>
          </p:cNvPr>
          <p:cNvSpPr txBox="1"/>
          <p:nvPr/>
        </p:nvSpPr>
        <p:spPr>
          <a:xfrm>
            <a:off x="3365369" y="3685046"/>
            <a:ext cx="1607700" cy="369332"/>
          </a:xfrm>
          <a:prstGeom prst="rect">
            <a:avLst/>
          </a:prstGeom>
          <a:noFill/>
        </p:spPr>
        <p:txBody>
          <a:bodyPr wrap="square" rtlCol="0">
            <a:spAutoFit/>
          </a:bodyPr>
          <a:lstStyle/>
          <a:p>
            <a:r>
              <a:rPr lang="en-SE" dirty="0" err="1"/>
              <a:t>Kritisk</a:t>
            </a:r>
            <a:r>
              <a:rPr lang="en-SE" dirty="0"/>
              <a:t> flaskhals</a:t>
            </a:r>
            <a:endParaRPr lang="sv-FI" dirty="0"/>
          </a:p>
        </p:txBody>
      </p:sp>
      <p:cxnSp>
        <p:nvCxnSpPr>
          <p:cNvPr id="11" name="Straight Connector 10">
            <a:extLst>
              <a:ext uri="{FF2B5EF4-FFF2-40B4-BE49-F238E27FC236}">
                <a16:creationId xmlns:a16="http://schemas.microsoft.com/office/drawing/2014/main" id="{01474297-C820-ADCB-D2AA-33CEC87EF79B}"/>
              </a:ext>
            </a:extLst>
          </p:cNvPr>
          <p:cNvCxnSpPr>
            <a:cxnSpLocks/>
          </p:cNvCxnSpPr>
          <p:nvPr/>
        </p:nvCxnSpPr>
        <p:spPr>
          <a:xfrm flipH="1">
            <a:off x="2535810" y="3905989"/>
            <a:ext cx="829559" cy="279512"/>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55765806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2105E-DA84-21E4-4749-ACBAD7D47301}"/>
              </a:ext>
            </a:extLst>
          </p:cNvPr>
          <p:cNvSpPr>
            <a:spLocks noGrp="1"/>
          </p:cNvSpPr>
          <p:nvPr>
            <p:ph type="title"/>
          </p:nvPr>
        </p:nvSpPr>
        <p:spPr/>
        <p:txBody>
          <a:bodyPr>
            <a:normAutofit/>
          </a:bodyPr>
          <a:lstStyle/>
          <a:p>
            <a:r>
              <a:rPr lang="en-SE" sz="4000" dirty="0"/>
              <a:t>Stora skillnader i produktions kostnader</a:t>
            </a:r>
            <a:endParaRPr lang="sv-FI" sz="4000" dirty="0"/>
          </a:p>
        </p:txBody>
      </p:sp>
      <p:pic>
        <p:nvPicPr>
          <p:cNvPr id="4" name="Content Placeholder 3" descr="Illustrationen visa hur elpriset sätts. Informationen finns också som text på webbsidan.">
            <a:extLst>
              <a:ext uri="{FF2B5EF4-FFF2-40B4-BE49-F238E27FC236}">
                <a16:creationId xmlns:a16="http://schemas.microsoft.com/office/drawing/2014/main" id="{701AA44D-1F89-D92A-E803-D8F51937C10C}"/>
              </a:ext>
            </a:extLst>
          </p:cNvPr>
          <p:cNvPicPr>
            <a:picLocks noGrp="1"/>
          </p:cNvPicPr>
          <p:nvPr>
            <p:ph idx="1"/>
          </p:nvPr>
        </p:nvPicPr>
        <p:blipFill>
          <a:blip r:embed="rId2"/>
          <a:srcRect/>
          <a:stretch>
            <a:fillRect/>
          </a:stretch>
        </p:blipFill>
        <p:spPr>
          <a:xfrm>
            <a:off x="941895" y="1690688"/>
            <a:ext cx="6088608" cy="3418640"/>
          </a:xfrm>
          <a:prstGeom prst="rect">
            <a:avLst/>
          </a:prstGeom>
          <a:noFill/>
          <a:ln>
            <a:noFill/>
            <a:prstDash/>
          </a:ln>
        </p:spPr>
      </p:pic>
      <p:sp>
        <p:nvSpPr>
          <p:cNvPr id="6" name="TextBox 5">
            <a:extLst>
              <a:ext uri="{FF2B5EF4-FFF2-40B4-BE49-F238E27FC236}">
                <a16:creationId xmlns:a16="http://schemas.microsoft.com/office/drawing/2014/main" id="{2939A243-C12A-2B99-9434-B0ECE1AEA76A}"/>
              </a:ext>
            </a:extLst>
          </p:cNvPr>
          <p:cNvSpPr txBox="1"/>
          <p:nvPr/>
        </p:nvSpPr>
        <p:spPr>
          <a:xfrm>
            <a:off x="7786541" y="1690688"/>
            <a:ext cx="4323298" cy="3754874"/>
          </a:xfrm>
          <a:prstGeom prst="rect">
            <a:avLst/>
          </a:prstGeom>
          <a:solidFill>
            <a:schemeClr val="accent1"/>
          </a:solidFill>
        </p:spPr>
        <p:txBody>
          <a:bodyPr wrap="square">
            <a:spAutoFit/>
          </a:bodyPr>
          <a:lstStyle/>
          <a:p>
            <a:pPr marL="285750" indent="-285750">
              <a:buFont typeface="Arial" panose="020B0604020202020204" pitchFamily="34" charset="0"/>
              <a:buChar char="•"/>
            </a:pPr>
            <a:r>
              <a:rPr lang="sv-FI" sz="1400" dirty="0">
                <a:solidFill>
                  <a:srgbClr val="212121"/>
                </a:solidFill>
                <a:effectLst/>
                <a:latin typeface="franklingothicurw-boo"/>
                <a:ea typeface="Times New Roman" panose="02020603050405020304" pitchFamily="18" charset="0"/>
                <a:cs typeface="Times New Roman" panose="02020603050405020304" pitchFamily="18" charset="0"/>
              </a:rPr>
              <a:t>Rörliga kostnader vid elproduktion består av exempelvis bränslekostnader och produktionsskatter och skiljer sig väsentligt åt mellan de olika produktionsslagen. </a:t>
            </a:r>
            <a:endParaRPr lang="en-SE" sz="1400" dirty="0">
              <a:solidFill>
                <a:srgbClr val="212121"/>
              </a:solidFill>
              <a:effectLst/>
              <a:latin typeface="franklingothicurw-boo"/>
              <a:ea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sv-FI" sz="1400" dirty="0">
                <a:solidFill>
                  <a:srgbClr val="212121"/>
                </a:solidFill>
                <a:effectLst/>
                <a:latin typeface="franklingothicurw-boo"/>
                <a:ea typeface="Times New Roman" panose="02020603050405020304" pitchFamily="18" charset="0"/>
                <a:cs typeface="Times New Roman" panose="02020603050405020304" pitchFamily="18" charset="0"/>
              </a:rPr>
              <a:t>Vindkraft och vattenkraft har låga rörliga kostnader medan kol- och oljebaserad elproduktion har mycket höga rörliga kostnader. </a:t>
            </a:r>
            <a:endParaRPr lang="en-SE" sz="1400" dirty="0">
              <a:solidFill>
                <a:srgbClr val="212121"/>
              </a:solidFill>
              <a:effectLst/>
              <a:latin typeface="franklingothicurw-boo"/>
              <a:ea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sv-FI" sz="1400" dirty="0">
                <a:solidFill>
                  <a:srgbClr val="212121"/>
                </a:solidFill>
                <a:effectLst/>
                <a:latin typeface="franklingothicurw-boo"/>
                <a:ea typeface="Times New Roman" panose="02020603050405020304" pitchFamily="18" charset="0"/>
                <a:cs typeface="Times New Roman" panose="02020603050405020304" pitchFamily="18" charset="0"/>
              </a:rPr>
              <a:t>Vattenkraft som har magasin kan prissättas högre än rörlig kostnad genom att vattnet kan sparas till att användas när priset är högre.</a:t>
            </a:r>
            <a:endParaRPr lang="en-SE" sz="1400" dirty="0">
              <a:solidFill>
                <a:srgbClr val="212121"/>
              </a:solidFill>
              <a:latin typeface="franklingothicurw-boo"/>
              <a:ea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SE" sz="1400" dirty="0">
                <a:solidFill>
                  <a:srgbClr val="212121"/>
                </a:solidFill>
                <a:effectLst/>
                <a:latin typeface="franklingothicurw-boo"/>
                <a:ea typeface="Alstom" panose="02000503020000020004" pitchFamily="2" charset="0"/>
                <a:cs typeface="Times New Roman" panose="02020603050405020304" pitchFamily="18" charset="0"/>
              </a:rPr>
              <a:t>Här </a:t>
            </a:r>
            <a:r>
              <a:rPr lang="en-SE" sz="1400" dirty="0">
                <a:solidFill>
                  <a:srgbClr val="212121"/>
                </a:solidFill>
                <a:latin typeface="franklingothicurw-boo"/>
                <a:ea typeface="Alstom" panose="02000503020000020004" pitchFamily="2" charset="0"/>
                <a:cs typeface="Times New Roman" panose="02020603050405020304" pitchFamily="18" charset="0"/>
              </a:rPr>
              <a:t>kan man se att höga kostnader är förknippade med fossil-baserad el i.e .det betyder också högre utsläpp</a:t>
            </a:r>
          </a:p>
          <a:p>
            <a:pPr marL="285750" indent="-285750">
              <a:buFont typeface="Arial" panose="020B0604020202020204" pitchFamily="34" charset="0"/>
              <a:buChar char="•"/>
            </a:pPr>
            <a:r>
              <a:rPr lang="en-SE" sz="1400" dirty="0">
                <a:solidFill>
                  <a:srgbClr val="212121"/>
                </a:solidFill>
                <a:effectLst/>
                <a:latin typeface="franklingothicurw-boo"/>
                <a:ea typeface="Alstom" panose="02000503020000020004" pitchFamily="2" charset="0"/>
                <a:cs typeface="Times New Roman" panose="02020603050405020304" pitchFamily="18" charset="0"/>
              </a:rPr>
              <a:t>Med stor del </a:t>
            </a:r>
            <a:r>
              <a:rPr lang="en-SE" sz="1400" dirty="0" err="1">
                <a:solidFill>
                  <a:srgbClr val="212121"/>
                </a:solidFill>
                <a:effectLst/>
                <a:latin typeface="franklingothicurw-boo"/>
                <a:ea typeface="Alstom" panose="02000503020000020004" pitchFamily="2" charset="0"/>
                <a:cs typeface="Times New Roman" panose="02020603050405020304" pitchFamily="18" charset="0"/>
              </a:rPr>
              <a:t>oplanerbar</a:t>
            </a:r>
            <a:r>
              <a:rPr lang="en-SE" sz="1400" dirty="0">
                <a:solidFill>
                  <a:srgbClr val="212121"/>
                </a:solidFill>
                <a:effectLst/>
                <a:latin typeface="franklingothicurw-boo"/>
                <a:ea typeface="Alstom" panose="02000503020000020004" pitchFamily="2" charset="0"/>
                <a:cs typeface="Times New Roman" panose="02020603050405020304" pitchFamily="18" charset="0"/>
              </a:rPr>
              <a:t> kraft </a:t>
            </a:r>
            <a:r>
              <a:rPr lang="en-SE" sz="1400" dirty="0" err="1">
                <a:solidFill>
                  <a:srgbClr val="212121"/>
                </a:solidFill>
                <a:effectLst/>
                <a:latin typeface="franklingothicurw-boo"/>
                <a:ea typeface="Alstom" panose="02000503020000020004" pitchFamily="2" charset="0"/>
                <a:cs typeface="Times New Roman" panose="02020603050405020304" pitchFamily="18" charset="0"/>
              </a:rPr>
              <a:t>som</a:t>
            </a:r>
            <a:r>
              <a:rPr lang="en-SE" sz="1400" dirty="0">
                <a:solidFill>
                  <a:srgbClr val="212121"/>
                </a:solidFill>
                <a:effectLst/>
                <a:latin typeface="franklingothicurw-boo"/>
                <a:ea typeface="Alstom" panose="02000503020000020004" pitchFamily="2" charset="0"/>
                <a:cs typeface="Times New Roman" panose="02020603050405020304" pitchFamily="18" charset="0"/>
              </a:rPr>
              <a:t> </a:t>
            </a:r>
            <a:r>
              <a:rPr lang="en-SE" sz="1400" dirty="0" err="1">
                <a:solidFill>
                  <a:srgbClr val="212121"/>
                </a:solidFill>
                <a:effectLst/>
                <a:latin typeface="franklingothicurw-boo"/>
                <a:ea typeface="Alstom" panose="02000503020000020004" pitchFamily="2" charset="0"/>
                <a:cs typeface="Times New Roman" panose="02020603050405020304" pitchFamily="18" charset="0"/>
              </a:rPr>
              <a:t>kräver</a:t>
            </a:r>
            <a:r>
              <a:rPr lang="en-SE" sz="1400" dirty="0">
                <a:solidFill>
                  <a:srgbClr val="212121"/>
                </a:solidFill>
                <a:effectLst/>
                <a:latin typeface="franklingothicurw-boo"/>
                <a:ea typeface="Alstom" panose="02000503020000020004" pitchFamily="2" charset="0"/>
                <a:cs typeface="Times New Roman" panose="02020603050405020304" pitchFamily="18" charset="0"/>
              </a:rPr>
              <a:t> </a:t>
            </a:r>
            <a:r>
              <a:rPr lang="en-SE" sz="1400" dirty="0" err="1">
                <a:solidFill>
                  <a:srgbClr val="212121"/>
                </a:solidFill>
                <a:effectLst/>
                <a:latin typeface="franklingothicurw-boo"/>
                <a:ea typeface="Alstom" panose="02000503020000020004" pitchFamily="2" charset="0"/>
                <a:cs typeface="Times New Roman" panose="02020603050405020304" pitchFamily="18" charset="0"/>
              </a:rPr>
              <a:t>stöd</a:t>
            </a:r>
            <a:r>
              <a:rPr lang="en-SE" sz="1400" dirty="0">
                <a:solidFill>
                  <a:srgbClr val="212121"/>
                </a:solidFill>
                <a:effectLst/>
                <a:latin typeface="franklingothicurw-boo"/>
                <a:ea typeface="Alstom" panose="02000503020000020004" pitchFamily="2" charset="0"/>
                <a:cs typeface="Times New Roman" panose="02020603050405020304" pitchFamily="18" charset="0"/>
              </a:rPr>
              <a:t> blir det </a:t>
            </a:r>
            <a:r>
              <a:rPr lang="en-SE" sz="1400" dirty="0" err="1">
                <a:solidFill>
                  <a:srgbClr val="212121"/>
                </a:solidFill>
                <a:effectLst/>
                <a:latin typeface="franklingothicurw-boo"/>
                <a:ea typeface="Alstom" panose="02000503020000020004" pitchFamily="2" charset="0"/>
                <a:cs typeface="Times New Roman" panose="02020603050405020304" pitchFamily="18" charset="0"/>
              </a:rPr>
              <a:t>stödet</a:t>
            </a:r>
            <a:r>
              <a:rPr lang="en-SE" sz="1400" dirty="0">
                <a:solidFill>
                  <a:srgbClr val="212121"/>
                </a:solidFill>
                <a:effectLst/>
                <a:latin typeface="franklingothicurw-boo"/>
                <a:ea typeface="Alstom" panose="02000503020000020004" pitchFamily="2" charset="0"/>
                <a:cs typeface="Times New Roman" panose="02020603050405020304" pitchFamily="18" charset="0"/>
              </a:rPr>
              <a:t> </a:t>
            </a:r>
            <a:r>
              <a:rPr lang="en-SE" sz="1400" dirty="0" err="1">
                <a:solidFill>
                  <a:srgbClr val="212121"/>
                </a:solidFill>
                <a:effectLst/>
                <a:latin typeface="franklingothicurw-boo"/>
                <a:ea typeface="Alstom" panose="02000503020000020004" pitchFamily="2" charset="0"/>
                <a:cs typeface="Times New Roman" panose="02020603050405020304" pitchFamily="18" charset="0"/>
              </a:rPr>
              <a:t>fossilkraft</a:t>
            </a:r>
            <a:r>
              <a:rPr lang="en-SE" sz="1400" dirty="0">
                <a:solidFill>
                  <a:srgbClr val="212121"/>
                </a:solidFill>
                <a:effectLst/>
                <a:latin typeface="franklingothicurw-boo"/>
                <a:ea typeface="Alstom" panose="02000503020000020004" pitchFamily="2" charset="0"/>
                <a:cs typeface="Times New Roman" panose="02020603050405020304" pitchFamily="18" charset="0"/>
              </a:rPr>
              <a:t> om man inte </a:t>
            </a:r>
            <a:r>
              <a:rPr lang="en-SE" sz="1400" dirty="0" err="1">
                <a:solidFill>
                  <a:srgbClr val="212121"/>
                </a:solidFill>
                <a:effectLst/>
                <a:latin typeface="franklingothicurw-boo"/>
                <a:ea typeface="Alstom" panose="02000503020000020004" pitchFamily="2" charset="0"/>
                <a:cs typeface="Times New Roman" panose="02020603050405020304" pitchFamily="18" charset="0"/>
              </a:rPr>
              <a:t>har</a:t>
            </a:r>
            <a:r>
              <a:rPr lang="en-SE" sz="1400" dirty="0">
                <a:solidFill>
                  <a:srgbClr val="212121"/>
                </a:solidFill>
                <a:effectLst/>
                <a:latin typeface="franklingothicurw-boo"/>
                <a:ea typeface="Alstom" panose="02000503020000020004" pitchFamily="2" charset="0"/>
                <a:cs typeface="Times New Roman" panose="02020603050405020304" pitchFamily="18" charset="0"/>
              </a:rPr>
              <a:t> </a:t>
            </a:r>
            <a:r>
              <a:rPr lang="en-SE" sz="1400" dirty="0" err="1">
                <a:solidFill>
                  <a:srgbClr val="212121"/>
                </a:solidFill>
                <a:effectLst/>
                <a:latin typeface="franklingothicurw-boo"/>
                <a:ea typeface="Alstom" panose="02000503020000020004" pitchFamily="2" charset="0"/>
                <a:cs typeface="Times New Roman" panose="02020603050405020304" pitchFamily="18" charset="0"/>
              </a:rPr>
              <a:t>tillgång</a:t>
            </a:r>
            <a:r>
              <a:rPr lang="en-SE" sz="1400" dirty="0">
                <a:solidFill>
                  <a:srgbClr val="212121"/>
                </a:solidFill>
                <a:effectLst/>
                <a:latin typeface="franklingothicurw-boo"/>
                <a:ea typeface="Alstom" panose="02000503020000020004" pitchFamily="2" charset="0"/>
                <a:cs typeface="Times New Roman" panose="02020603050405020304" pitchFamily="18" charset="0"/>
              </a:rPr>
              <a:t> till </a:t>
            </a:r>
            <a:r>
              <a:rPr lang="en-SE" sz="1400" dirty="0" err="1">
                <a:solidFill>
                  <a:srgbClr val="212121"/>
                </a:solidFill>
                <a:effectLst/>
                <a:latin typeface="franklingothicurw-boo"/>
                <a:ea typeface="Alstom" panose="02000503020000020004" pitchFamily="2" charset="0"/>
                <a:cs typeface="Times New Roman" panose="02020603050405020304" pitchFamily="18" charset="0"/>
              </a:rPr>
              <a:t>annat</a:t>
            </a:r>
            <a:r>
              <a:rPr lang="en-SE" sz="1400" dirty="0">
                <a:solidFill>
                  <a:srgbClr val="212121"/>
                </a:solidFill>
                <a:effectLst/>
                <a:latin typeface="franklingothicurw-boo"/>
                <a:ea typeface="Alstom" panose="02000503020000020004" pitchFamily="2" charset="0"/>
                <a:cs typeface="Times New Roman" panose="02020603050405020304" pitchFamily="18" charset="0"/>
              </a:rPr>
              <a:t> kraftslag.</a:t>
            </a:r>
          </a:p>
          <a:p>
            <a:pPr marL="285750" indent="-285750">
              <a:buFont typeface="Arial" panose="020B0604020202020204" pitchFamily="34" charset="0"/>
              <a:buChar char="•"/>
            </a:pPr>
            <a:r>
              <a:rPr lang="en-SE" sz="1400" dirty="0">
                <a:solidFill>
                  <a:srgbClr val="212121"/>
                </a:solidFill>
                <a:latin typeface="franklingothicurw-boo"/>
                <a:ea typeface="Alstom" panose="02000503020000020004" pitchFamily="2" charset="0"/>
                <a:cs typeface="Times New Roman" panose="02020603050405020304" pitchFamily="18" charset="0"/>
              </a:rPr>
              <a:t>Då blir det </a:t>
            </a:r>
            <a:r>
              <a:rPr lang="en-SE" sz="1400" dirty="0" err="1">
                <a:solidFill>
                  <a:srgbClr val="212121"/>
                </a:solidFill>
                <a:latin typeface="franklingothicurw-boo"/>
                <a:ea typeface="Alstom" panose="02000503020000020004" pitchFamily="2" charset="0"/>
                <a:cs typeface="Times New Roman" panose="02020603050405020304" pitchFamily="18" charset="0"/>
              </a:rPr>
              <a:t>dyrt</a:t>
            </a:r>
            <a:r>
              <a:rPr lang="en-SE" sz="1400" dirty="0">
                <a:solidFill>
                  <a:srgbClr val="212121"/>
                </a:solidFill>
                <a:latin typeface="franklingothicurw-boo"/>
                <a:ea typeface="Alstom" panose="02000503020000020004" pitchFamily="2" charset="0"/>
                <a:cs typeface="Times New Roman" panose="02020603050405020304" pitchFamily="18" charset="0"/>
              </a:rPr>
              <a:t> och </a:t>
            </a:r>
            <a:r>
              <a:rPr lang="en-SE" sz="1400" dirty="0" err="1">
                <a:solidFill>
                  <a:srgbClr val="212121"/>
                </a:solidFill>
                <a:latin typeface="franklingothicurw-boo"/>
                <a:ea typeface="Alstom" panose="02000503020000020004" pitchFamily="2" charset="0"/>
                <a:cs typeface="Times New Roman" panose="02020603050405020304" pitchFamily="18" charset="0"/>
              </a:rPr>
              <a:t>utsläppen</a:t>
            </a:r>
            <a:r>
              <a:rPr lang="en-SE" sz="1400" dirty="0">
                <a:solidFill>
                  <a:srgbClr val="212121"/>
                </a:solidFill>
                <a:latin typeface="franklingothicurw-boo"/>
                <a:ea typeface="Alstom" panose="02000503020000020004" pitchFamily="2" charset="0"/>
                <a:cs typeface="Times New Roman" panose="02020603050405020304" pitchFamily="18" charset="0"/>
              </a:rPr>
              <a:t> </a:t>
            </a:r>
            <a:r>
              <a:rPr lang="en-SE" sz="1400" dirty="0" err="1">
                <a:solidFill>
                  <a:srgbClr val="212121"/>
                </a:solidFill>
                <a:latin typeface="franklingothicurw-boo"/>
                <a:ea typeface="Alstom" panose="02000503020000020004" pitchFamily="2" charset="0"/>
                <a:cs typeface="Times New Roman" panose="02020603050405020304" pitchFamily="18" charset="0"/>
              </a:rPr>
              <a:t>ökar</a:t>
            </a:r>
            <a:r>
              <a:rPr lang="en-SE" sz="1400" dirty="0">
                <a:solidFill>
                  <a:srgbClr val="212121"/>
                </a:solidFill>
                <a:latin typeface="franklingothicurw-boo"/>
                <a:ea typeface="Alstom" panose="02000503020000020004" pitchFamily="2" charset="0"/>
                <a:cs typeface="Times New Roman" panose="02020603050405020304" pitchFamily="18" charset="0"/>
              </a:rPr>
              <a:t>.</a:t>
            </a:r>
            <a:endParaRPr lang="sv-FI" sz="1400" dirty="0">
              <a:solidFill>
                <a:srgbClr val="1E3246"/>
              </a:solidFill>
              <a:effectLst/>
              <a:latin typeface="Alstom" panose="02000503020000020004" pitchFamily="2" charset="0"/>
              <a:ea typeface="Alstom" panose="02000503020000020004" pitchFamily="2" charset="0"/>
              <a:cs typeface="Times New Roman" panose="02020603050405020304" pitchFamily="18" charset="0"/>
            </a:endParaRPr>
          </a:p>
        </p:txBody>
      </p:sp>
      <p:sp>
        <p:nvSpPr>
          <p:cNvPr id="3" name="TextBox 2">
            <a:extLst>
              <a:ext uri="{FF2B5EF4-FFF2-40B4-BE49-F238E27FC236}">
                <a16:creationId xmlns:a16="http://schemas.microsoft.com/office/drawing/2014/main" id="{10AF1960-821B-1625-E625-CB6F282D3E24}"/>
              </a:ext>
            </a:extLst>
          </p:cNvPr>
          <p:cNvSpPr txBox="1"/>
          <p:nvPr/>
        </p:nvSpPr>
        <p:spPr>
          <a:xfrm>
            <a:off x="1272619" y="6372520"/>
            <a:ext cx="5175315" cy="246221"/>
          </a:xfrm>
          <a:prstGeom prst="rect">
            <a:avLst/>
          </a:prstGeom>
          <a:noFill/>
        </p:spPr>
        <p:txBody>
          <a:bodyPr wrap="square" rtlCol="0">
            <a:spAutoFit/>
          </a:bodyPr>
          <a:lstStyle/>
          <a:p>
            <a:r>
              <a:rPr lang="en-SE" sz="1000" dirty="0"/>
              <a:t>*</a:t>
            </a:r>
            <a:r>
              <a:rPr lang="en-SE" sz="1000" dirty="0" err="1"/>
              <a:t>Källa</a:t>
            </a:r>
            <a:r>
              <a:rPr lang="en-SE" sz="1000" dirty="0"/>
              <a:t>: </a:t>
            </a:r>
            <a:r>
              <a:rPr lang="en-SE" sz="1000" dirty="0" err="1"/>
              <a:t>Energimarknadsinspektionen</a:t>
            </a:r>
            <a:r>
              <a:rPr lang="en-SE" sz="1000" dirty="0"/>
              <a:t> 3 Mars 2021</a:t>
            </a:r>
            <a:endParaRPr lang="sv-FI" sz="1000" dirty="0"/>
          </a:p>
        </p:txBody>
      </p:sp>
      <p:sp>
        <p:nvSpPr>
          <p:cNvPr id="5" name="Rectangle: Rounded Corners 4">
            <a:extLst>
              <a:ext uri="{FF2B5EF4-FFF2-40B4-BE49-F238E27FC236}">
                <a16:creationId xmlns:a16="http://schemas.microsoft.com/office/drawing/2014/main" id="{336E0F8E-828E-9A48-12DD-E1E155A930F1}"/>
              </a:ext>
            </a:extLst>
          </p:cNvPr>
          <p:cNvSpPr/>
          <p:nvPr/>
        </p:nvSpPr>
        <p:spPr>
          <a:xfrm>
            <a:off x="4506012" y="4298623"/>
            <a:ext cx="895547" cy="471340"/>
          </a:xfrm>
          <a:prstGeom prst="roundRect">
            <a:avLst/>
          </a:prstGeom>
          <a:solidFill>
            <a:srgbClr val="FFFF00">
              <a:alpha val="37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FI"/>
          </a:p>
        </p:txBody>
      </p:sp>
    </p:spTree>
    <p:extLst>
      <p:ext uri="{BB962C8B-B14F-4D97-AF65-F5344CB8AC3E}">
        <p14:creationId xmlns:p14="http://schemas.microsoft.com/office/powerpoint/2010/main" val="402070110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297F6CC2-AC11-519B-CCFE-95D8872AC1EB}"/>
              </a:ext>
            </a:extLst>
          </p:cNvPr>
          <p:cNvPicPr>
            <a:picLocks noChangeAspect="1"/>
          </p:cNvPicPr>
          <p:nvPr/>
        </p:nvPicPr>
        <p:blipFill rotWithShape="1">
          <a:blip r:embed="rId2"/>
          <a:srcRect b="1499"/>
          <a:stretch/>
        </p:blipFill>
        <p:spPr>
          <a:xfrm>
            <a:off x="3688051" y="1690688"/>
            <a:ext cx="3822474" cy="4813809"/>
          </a:xfrm>
          <a:prstGeom prst="rect">
            <a:avLst/>
          </a:prstGeom>
        </p:spPr>
      </p:pic>
      <p:sp>
        <p:nvSpPr>
          <p:cNvPr id="2" name="Title 1">
            <a:extLst>
              <a:ext uri="{FF2B5EF4-FFF2-40B4-BE49-F238E27FC236}">
                <a16:creationId xmlns:a16="http://schemas.microsoft.com/office/drawing/2014/main" id="{93367921-85C2-0133-E616-D1C78FDA9E5D}"/>
              </a:ext>
            </a:extLst>
          </p:cNvPr>
          <p:cNvSpPr>
            <a:spLocks noGrp="1"/>
          </p:cNvSpPr>
          <p:nvPr>
            <p:ph type="title"/>
          </p:nvPr>
        </p:nvSpPr>
        <p:spPr>
          <a:xfrm>
            <a:off x="838200" y="229859"/>
            <a:ext cx="10515600" cy="1325563"/>
          </a:xfrm>
        </p:spPr>
        <p:txBody>
          <a:bodyPr>
            <a:normAutofit/>
          </a:bodyPr>
          <a:lstStyle/>
          <a:p>
            <a:r>
              <a:rPr lang="en-SE" sz="4000" dirty="0"/>
              <a:t>Hur får man ner elpriset?</a:t>
            </a:r>
            <a:br>
              <a:rPr lang="en-SE" sz="4000" dirty="0"/>
            </a:br>
            <a:r>
              <a:rPr lang="en-SE" sz="2000" dirty="0"/>
              <a:t>Hade kärnkraft i söder hjälp?</a:t>
            </a:r>
            <a:endParaRPr lang="sv-FI" sz="2000" dirty="0"/>
          </a:p>
        </p:txBody>
      </p:sp>
      <p:pic>
        <p:nvPicPr>
          <p:cNvPr id="10" name="Content Placeholder 5" descr="Map&#10;&#10;Description automatically generated">
            <a:extLst>
              <a:ext uri="{FF2B5EF4-FFF2-40B4-BE49-F238E27FC236}">
                <a16:creationId xmlns:a16="http://schemas.microsoft.com/office/drawing/2014/main" id="{5293891D-8B2E-5177-2242-506BD1507987}"/>
              </a:ext>
            </a:extLst>
          </p:cNvPr>
          <p:cNvPicPr>
            <a:picLocks noGrp="1"/>
          </p:cNvPicPr>
          <p:nvPr>
            <p:ph idx="1"/>
          </p:nvPr>
        </p:nvPicPr>
        <p:blipFill>
          <a:blip r:embed="rId3"/>
          <a:srcRect/>
          <a:stretch>
            <a:fillRect/>
          </a:stretch>
        </p:blipFill>
        <p:spPr>
          <a:xfrm>
            <a:off x="402396" y="1555422"/>
            <a:ext cx="2849851" cy="5034707"/>
          </a:xfrm>
          <a:prstGeom prst="rect">
            <a:avLst/>
          </a:prstGeom>
          <a:noFill/>
          <a:ln>
            <a:noFill/>
            <a:prstDash/>
          </a:ln>
        </p:spPr>
      </p:pic>
      <p:sp>
        <p:nvSpPr>
          <p:cNvPr id="11" name="TextBox 10">
            <a:extLst>
              <a:ext uri="{FF2B5EF4-FFF2-40B4-BE49-F238E27FC236}">
                <a16:creationId xmlns:a16="http://schemas.microsoft.com/office/drawing/2014/main" id="{94F6194D-96E9-97D0-ACD5-C13147A10409}"/>
              </a:ext>
            </a:extLst>
          </p:cNvPr>
          <p:cNvSpPr txBox="1"/>
          <p:nvPr/>
        </p:nvSpPr>
        <p:spPr>
          <a:xfrm>
            <a:off x="7786541" y="1690688"/>
            <a:ext cx="4323298" cy="3108543"/>
          </a:xfrm>
          <a:prstGeom prst="rect">
            <a:avLst/>
          </a:prstGeom>
          <a:solidFill>
            <a:schemeClr val="accent1"/>
          </a:solidFill>
        </p:spPr>
        <p:txBody>
          <a:bodyPr wrap="square">
            <a:spAutoFit/>
          </a:bodyPr>
          <a:lstStyle/>
          <a:p>
            <a:pPr marL="285750" indent="-285750">
              <a:buFont typeface="Arial" panose="020B0604020202020204" pitchFamily="34" charset="0"/>
              <a:buChar char="•"/>
            </a:pPr>
            <a:r>
              <a:rPr lang="sv-FI" sz="1400" dirty="0">
                <a:solidFill>
                  <a:srgbClr val="212121"/>
                </a:solidFill>
                <a:effectLst/>
                <a:latin typeface="franklingothicurw-boo"/>
                <a:ea typeface="Times New Roman" panose="02020603050405020304" pitchFamily="18" charset="0"/>
                <a:cs typeface="Times New Roman" panose="02020603050405020304" pitchFamily="18" charset="0"/>
              </a:rPr>
              <a:t>I</a:t>
            </a:r>
            <a:r>
              <a:rPr lang="en-SE" sz="1400" dirty="0">
                <a:solidFill>
                  <a:srgbClr val="212121"/>
                </a:solidFill>
                <a:effectLst/>
                <a:latin typeface="franklingothicurw-boo"/>
                <a:ea typeface="Times New Roman" panose="02020603050405020304" pitchFamily="18" charset="0"/>
                <a:cs typeface="Times New Roman" panose="02020603050405020304" pitchFamily="18" charset="0"/>
              </a:rPr>
              <a:t> och med att SE4 är tight ihopkopplat med bristområden i Europa t.ex. Tyskland blir bristen i SE4 mer än bara SE4.</a:t>
            </a:r>
          </a:p>
          <a:p>
            <a:pPr marL="285750" indent="-285750">
              <a:buFont typeface="Arial" panose="020B0604020202020204" pitchFamily="34" charset="0"/>
              <a:buChar char="•"/>
            </a:pPr>
            <a:r>
              <a:rPr lang="en-SE" sz="1400" dirty="0">
                <a:solidFill>
                  <a:srgbClr val="212121"/>
                </a:solidFill>
                <a:effectLst/>
                <a:latin typeface="franklingothicurw-boo"/>
                <a:ea typeface="Alstom" panose="02000503020000020004" pitchFamily="2" charset="0"/>
                <a:cs typeface="Times New Roman" panose="02020603050405020304" pitchFamily="18" charset="0"/>
              </a:rPr>
              <a:t>Eftersom om en enda dyr fossil k</a:t>
            </a:r>
            <a:r>
              <a:rPr lang="en-SE" sz="1400" dirty="0">
                <a:solidFill>
                  <a:srgbClr val="212121"/>
                </a:solidFill>
                <a:latin typeface="franklingothicurw-boo"/>
                <a:ea typeface="Alstom" panose="02000503020000020004" pitchFamily="2" charset="0"/>
                <a:cs typeface="Times New Roman" panose="02020603050405020304" pitchFamily="18" charset="0"/>
              </a:rPr>
              <a:t>Wh produceras i  de ihopkopplade områdena blir priset satt av den.</a:t>
            </a:r>
          </a:p>
          <a:p>
            <a:pPr marL="285750" indent="-285750">
              <a:buFont typeface="Arial" panose="020B0604020202020204" pitchFamily="34" charset="0"/>
              <a:buChar char="•"/>
            </a:pPr>
            <a:r>
              <a:rPr lang="en-SE" sz="1400" dirty="0">
                <a:solidFill>
                  <a:srgbClr val="212121"/>
                </a:solidFill>
                <a:latin typeface="franklingothicurw-boo"/>
                <a:ea typeface="Alstom" panose="02000503020000020004" pitchFamily="2" charset="0"/>
                <a:cs typeface="Times New Roman" panose="02020603050405020304" pitchFamily="18" charset="0"/>
              </a:rPr>
              <a:t>För att få ner elpriset i SE4 måste man fylla “rören” ut ur Svergie till max och sedan producera så mycket i SE4 att det blir överskott.</a:t>
            </a:r>
          </a:p>
          <a:p>
            <a:pPr marL="285750" indent="-285750">
              <a:buFont typeface="Arial" panose="020B0604020202020204" pitchFamily="34" charset="0"/>
              <a:buChar char="•"/>
            </a:pPr>
            <a:r>
              <a:rPr lang="en-SE" sz="1400" dirty="0">
                <a:solidFill>
                  <a:srgbClr val="212121"/>
                </a:solidFill>
                <a:effectLst/>
                <a:latin typeface="franklingothicurw-boo"/>
                <a:ea typeface="Alstom" panose="02000503020000020004" pitchFamily="2" charset="0"/>
                <a:cs typeface="Times New Roman" panose="02020603050405020304" pitchFamily="18" charset="0"/>
              </a:rPr>
              <a:t>Då sjunker elpriserna i Sverige.</a:t>
            </a:r>
          </a:p>
          <a:p>
            <a:pPr marL="285750" indent="-285750">
              <a:buFont typeface="Arial" panose="020B0604020202020204" pitchFamily="34" charset="0"/>
              <a:buChar char="•"/>
            </a:pPr>
            <a:r>
              <a:rPr lang="en-SE" sz="1400" dirty="0">
                <a:solidFill>
                  <a:srgbClr val="212121"/>
                </a:solidFill>
                <a:effectLst/>
                <a:latin typeface="franklingothicurw-boo"/>
                <a:ea typeface="Alstom" panose="02000503020000020004" pitchFamily="2" charset="0"/>
                <a:cs typeface="Times New Roman" panose="02020603050405020304" pitchFamily="18" charset="0"/>
              </a:rPr>
              <a:t>Kä</a:t>
            </a:r>
            <a:r>
              <a:rPr lang="en-SE" sz="1400" dirty="0">
                <a:solidFill>
                  <a:srgbClr val="212121"/>
                </a:solidFill>
                <a:latin typeface="franklingothicurw-boo"/>
                <a:ea typeface="Alstom" panose="02000503020000020004" pitchFamily="2" charset="0"/>
                <a:cs typeface="Times New Roman" panose="02020603050405020304" pitchFamily="18" charset="0"/>
              </a:rPr>
              <a:t>rnkraft i söder skulle spelat en stor roll i detta.</a:t>
            </a:r>
          </a:p>
          <a:p>
            <a:pPr marL="285750" indent="-285750">
              <a:buFont typeface="Arial" panose="020B0604020202020204" pitchFamily="34" charset="0"/>
              <a:buChar char="•"/>
            </a:pPr>
            <a:r>
              <a:rPr lang="en-SE" sz="1400" dirty="0" err="1">
                <a:solidFill>
                  <a:srgbClr val="212121"/>
                </a:solidFill>
                <a:latin typeface="franklingothicurw-boo"/>
                <a:ea typeface="Alstom" panose="02000503020000020004" pitchFamily="2" charset="0"/>
                <a:cs typeface="Times New Roman" panose="02020603050405020304" pitchFamily="18" charset="0"/>
              </a:rPr>
              <a:t>Även</a:t>
            </a:r>
            <a:r>
              <a:rPr lang="en-SE" sz="1400" dirty="0">
                <a:solidFill>
                  <a:srgbClr val="212121"/>
                </a:solidFill>
                <a:latin typeface="franklingothicurw-boo"/>
                <a:ea typeface="Alstom" panose="02000503020000020004" pitchFamily="2" charset="0"/>
                <a:cs typeface="Times New Roman" panose="02020603050405020304" pitchFamily="18" charset="0"/>
              </a:rPr>
              <a:t> kärnkraft i Tyskland skulle spelat stor roll.</a:t>
            </a:r>
          </a:p>
          <a:p>
            <a:pPr marL="285750" indent="-285750">
              <a:buFont typeface="Arial" panose="020B0604020202020204" pitchFamily="34" charset="0"/>
              <a:buChar char="•"/>
            </a:pPr>
            <a:r>
              <a:rPr lang="en-SE" sz="1400" dirty="0">
                <a:solidFill>
                  <a:srgbClr val="212121"/>
                </a:solidFill>
                <a:effectLst/>
                <a:latin typeface="franklingothicurw-boo"/>
                <a:ea typeface="Alstom" panose="02000503020000020004" pitchFamily="2" charset="0"/>
                <a:cs typeface="Times New Roman" panose="02020603050405020304" pitchFamily="18" charset="0"/>
              </a:rPr>
              <a:t>Nätmässigt så spelar flaskhalsen SE2-SE3 också en stor roll då mer effekt från norr skulle bidra till att minska underskottet i söder. </a:t>
            </a:r>
            <a:endParaRPr lang="sv-FI" sz="1400" dirty="0">
              <a:solidFill>
                <a:srgbClr val="1E3246"/>
              </a:solidFill>
              <a:effectLst/>
              <a:latin typeface="Alstom" panose="02000503020000020004" pitchFamily="2" charset="0"/>
              <a:ea typeface="Alstom" panose="02000503020000020004" pitchFamily="2" charset="0"/>
              <a:cs typeface="Times New Roman" panose="02020603050405020304" pitchFamily="18" charset="0"/>
            </a:endParaRPr>
          </a:p>
        </p:txBody>
      </p:sp>
      <p:sp>
        <p:nvSpPr>
          <p:cNvPr id="12" name="Oval 11">
            <a:extLst>
              <a:ext uri="{FF2B5EF4-FFF2-40B4-BE49-F238E27FC236}">
                <a16:creationId xmlns:a16="http://schemas.microsoft.com/office/drawing/2014/main" id="{7F90F29F-7486-78BE-E9C0-840DA04A2621}"/>
              </a:ext>
            </a:extLst>
          </p:cNvPr>
          <p:cNvSpPr/>
          <p:nvPr/>
        </p:nvSpPr>
        <p:spPr>
          <a:xfrm>
            <a:off x="4128940" y="4971542"/>
            <a:ext cx="2149312" cy="1521333"/>
          </a:xfrm>
          <a:prstGeom prst="ellipse">
            <a:avLst/>
          </a:prstGeom>
          <a:solidFill>
            <a:schemeClr val="accent1">
              <a:alpha val="21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FI"/>
          </a:p>
        </p:txBody>
      </p:sp>
      <p:sp>
        <p:nvSpPr>
          <p:cNvPr id="13" name="Oval 12">
            <a:extLst>
              <a:ext uri="{FF2B5EF4-FFF2-40B4-BE49-F238E27FC236}">
                <a16:creationId xmlns:a16="http://schemas.microsoft.com/office/drawing/2014/main" id="{AE5041E2-1633-4964-314B-3A7D6B014484}"/>
              </a:ext>
            </a:extLst>
          </p:cNvPr>
          <p:cNvSpPr/>
          <p:nvPr/>
        </p:nvSpPr>
        <p:spPr>
          <a:xfrm>
            <a:off x="763572" y="5656547"/>
            <a:ext cx="1443872" cy="933582"/>
          </a:xfrm>
          <a:prstGeom prst="ellipse">
            <a:avLst/>
          </a:prstGeom>
          <a:solidFill>
            <a:schemeClr val="accent1">
              <a:alpha val="21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FI"/>
          </a:p>
        </p:txBody>
      </p:sp>
      <p:cxnSp>
        <p:nvCxnSpPr>
          <p:cNvPr id="15" name="Straight Connector 14">
            <a:extLst>
              <a:ext uri="{FF2B5EF4-FFF2-40B4-BE49-F238E27FC236}">
                <a16:creationId xmlns:a16="http://schemas.microsoft.com/office/drawing/2014/main" id="{DB2A658B-36BA-581E-5763-BDD1CE134082}"/>
              </a:ext>
            </a:extLst>
          </p:cNvPr>
          <p:cNvCxnSpPr/>
          <p:nvPr/>
        </p:nvCxnSpPr>
        <p:spPr>
          <a:xfrm flipH="1">
            <a:off x="2234153" y="5732208"/>
            <a:ext cx="1894787" cy="395215"/>
          </a:xfrm>
          <a:prstGeom prst="line">
            <a:avLst/>
          </a:prstGeom>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6471EFE0-368D-CFCA-F918-FC3ED727B69C}"/>
              </a:ext>
            </a:extLst>
          </p:cNvPr>
          <p:cNvSpPr txBox="1"/>
          <p:nvPr/>
        </p:nvSpPr>
        <p:spPr>
          <a:xfrm>
            <a:off x="5935691" y="3814991"/>
            <a:ext cx="1141895" cy="279512"/>
          </a:xfrm>
          <a:prstGeom prst="rect">
            <a:avLst/>
          </a:prstGeom>
          <a:solidFill>
            <a:srgbClr val="FFFF00"/>
          </a:solidFill>
        </p:spPr>
        <p:txBody>
          <a:bodyPr wrap="square" rtlCol="0">
            <a:spAutoFit/>
          </a:bodyPr>
          <a:lstStyle/>
          <a:p>
            <a:r>
              <a:rPr lang="en-SE" sz="1200" dirty="0" err="1"/>
              <a:t>Kritisk</a:t>
            </a:r>
            <a:r>
              <a:rPr lang="en-SE" sz="1200" dirty="0"/>
              <a:t> flaskhals</a:t>
            </a:r>
            <a:endParaRPr lang="sv-FI" sz="1200" dirty="0"/>
          </a:p>
        </p:txBody>
      </p:sp>
      <p:cxnSp>
        <p:nvCxnSpPr>
          <p:cNvPr id="19" name="Straight Connector 18">
            <a:extLst>
              <a:ext uri="{FF2B5EF4-FFF2-40B4-BE49-F238E27FC236}">
                <a16:creationId xmlns:a16="http://schemas.microsoft.com/office/drawing/2014/main" id="{FA2C1053-E22B-F65B-14FF-AF5FE3462707}"/>
              </a:ext>
            </a:extLst>
          </p:cNvPr>
          <p:cNvCxnSpPr>
            <a:cxnSpLocks/>
          </p:cNvCxnSpPr>
          <p:nvPr/>
        </p:nvCxnSpPr>
        <p:spPr>
          <a:xfrm flipH="1">
            <a:off x="5539071" y="4000652"/>
            <a:ext cx="396620" cy="192021"/>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99223274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92BB94-AD03-466A-A4DE-81C2D4C52C8B}"/>
              </a:ext>
            </a:extLst>
          </p:cNvPr>
          <p:cNvSpPr>
            <a:spLocks noGrp="1"/>
          </p:cNvSpPr>
          <p:nvPr>
            <p:ph type="title"/>
          </p:nvPr>
        </p:nvSpPr>
        <p:spPr>
          <a:xfrm>
            <a:off x="2742414" y="2599279"/>
            <a:ext cx="6910633" cy="1325563"/>
          </a:xfrm>
        </p:spPr>
        <p:txBody>
          <a:bodyPr/>
          <a:lstStyle/>
          <a:p>
            <a:r>
              <a:rPr lang="en-SE" b="1" dirty="0"/>
              <a:t>Lagring</a:t>
            </a:r>
          </a:p>
        </p:txBody>
      </p:sp>
    </p:spTree>
    <p:extLst>
      <p:ext uri="{BB962C8B-B14F-4D97-AF65-F5344CB8AC3E}">
        <p14:creationId xmlns:p14="http://schemas.microsoft.com/office/powerpoint/2010/main" val="416186777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7041B8-E42C-4BBC-B7C5-B95CBE5B2392}"/>
              </a:ext>
            </a:extLst>
          </p:cNvPr>
          <p:cNvSpPr>
            <a:spLocks noGrp="1"/>
          </p:cNvSpPr>
          <p:nvPr>
            <p:ph type="title"/>
          </p:nvPr>
        </p:nvSpPr>
        <p:spPr>
          <a:xfrm>
            <a:off x="731668" y="168663"/>
            <a:ext cx="10515600" cy="1325563"/>
          </a:xfrm>
        </p:spPr>
        <p:txBody>
          <a:bodyPr>
            <a:normAutofit/>
          </a:bodyPr>
          <a:lstStyle/>
          <a:p>
            <a:r>
              <a:rPr lang="en-SE" sz="4000" b="1" dirty="0"/>
              <a:t>Lagring</a:t>
            </a:r>
            <a:br>
              <a:rPr lang="en-SE" sz="4000" b="1" dirty="0"/>
            </a:br>
            <a:r>
              <a:rPr lang="en-SE" sz="2400" b="1" dirty="0"/>
              <a:t>Utjämning under </a:t>
            </a:r>
            <a:r>
              <a:rPr lang="en-SE" sz="2400" b="1" dirty="0" err="1"/>
              <a:t>kortare</a:t>
            </a:r>
            <a:r>
              <a:rPr lang="en-SE" sz="2400" b="1" dirty="0"/>
              <a:t> perioder</a:t>
            </a:r>
            <a:endParaRPr lang="sv-SE" sz="2400" b="1" dirty="0"/>
          </a:p>
        </p:txBody>
      </p:sp>
      <p:pic>
        <p:nvPicPr>
          <p:cNvPr id="7" name="Content Placeholder 6" descr="A picture containing chart&#10;&#10;Description automatically generated">
            <a:extLst>
              <a:ext uri="{FF2B5EF4-FFF2-40B4-BE49-F238E27FC236}">
                <a16:creationId xmlns:a16="http://schemas.microsoft.com/office/drawing/2014/main" id="{352E6918-CAA3-472A-BBFD-5473FB44FE9B}"/>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072714" y="1905612"/>
            <a:ext cx="4046571" cy="4191363"/>
          </a:xfrm>
        </p:spPr>
      </p:pic>
      <p:sp>
        <p:nvSpPr>
          <p:cNvPr id="5" name="TextBox 4">
            <a:extLst>
              <a:ext uri="{FF2B5EF4-FFF2-40B4-BE49-F238E27FC236}">
                <a16:creationId xmlns:a16="http://schemas.microsoft.com/office/drawing/2014/main" id="{57BD1320-E19A-47CD-A389-50901976286C}"/>
              </a:ext>
            </a:extLst>
          </p:cNvPr>
          <p:cNvSpPr txBox="1"/>
          <p:nvPr/>
        </p:nvSpPr>
        <p:spPr>
          <a:xfrm>
            <a:off x="8429920" y="2699216"/>
            <a:ext cx="3560975" cy="1754326"/>
          </a:xfrm>
          <a:prstGeom prst="rect">
            <a:avLst/>
          </a:prstGeom>
          <a:noFill/>
        </p:spPr>
        <p:txBody>
          <a:bodyPr wrap="square">
            <a:spAutoFit/>
          </a:bodyPr>
          <a:lstStyle/>
          <a:p>
            <a:r>
              <a:rPr lang="sv-SE" sz="1800" b="1" dirty="0">
                <a:solidFill>
                  <a:srgbClr val="444444"/>
                </a:solidFill>
                <a:effectLst/>
                <a:latin typeface="Helvetica" panose="020B0604020202020204" pitchFamily="34" charset="0"/>
                <a:ea typeface="Times New Roman" panose="02020603050405020304" pitchFamily="18" charset="0"/>
              </a:rPr>
              <a:t>Varken batterilagring eller vätgaslagring kan i praktiken fungera som något annat än att kapa korta effekttoppar i elnätet. Säsongslagring faller på sina orimliga proportioner</a:t>
            </a:r>
            <a:r>
              <a:rPr lang="sv-SE" sz="1800" b="1" i="1" dirty="0">
                <a:solidFill>
                  <a:srgbClr val="444444"/>
                </a:solidFill>
                <a:effectLst/>
                <a:latin typeface="Helvetica" panose="020B0604020202020204" pitchFamily="34" charset="0"/>
                <a:ea typeface="Times New Roman" panose="02020603050405020304" pitchFamily="18" charset="0"/>
              </a:rPr>
              <a:t>.</a:t>
            </a:r>
          </a:p>
        </p:txBody>
      </p:sp>
    </p:spTree>
    <p:extLst>
      <p:ext uri="{BB962C8B-B14F-4D97-AF65-F5344CB8AC3E}">
        <p14:creationId xmlns:p14="http://schemas.microsoft.com/office/powerpoint/2010/main" val="21704937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309886-23FC-4C84-AECF-2D7F3AFDC76F}"/>
              </a:ext>
            </a:extLst>
          </p:cNvPr>
          <p:cNvSpPr>
            <a:spLocks noGrp="1"/>
          </p:cNvSpPr>
          <p:nvPr>
            <p:ph type="title"/>
          </p:nvPr>
        </p:nvSpPr>
        <p:spPr/>
        <p:txBody>
          <a:bodyPr/>
          <a:lstStyle/>
          <a:p>
            <a:r>
              <a:rPr lang="en-SE" dirty="0"/>
              <a:t>L</a:t>
            </a:r>
            <a:r>
              <a:rPr lang="sv-SE" dirty="0"/>
              <a:t>agring</a:t>
            </a:r>
            <a:r>
              <a:rPr lang="en-SE" dirty="0"/>
              <a:t> i </a:t>
            </a:r>
            <a:r>
              <a:rPr lang="en-SE" dirty="0" err="1"/>
              <a:t>världen</a:t>
            </a:r>
            <a:r>
              <a:rPr lang="en-SE" dirty="0"/>
              <a:t> (IVA)</a:t>
            </a:r>
            <a:br>
              <a:rPr lang="en-SE" dirty="0"/>
            </a:br>
            <a:r>
              <a:rPr lang="en-SE" sz="2400" dirty="0" err="1"/>
              <a:t>Investeringar</a:t>
            </a:r>
            <a:r>
              <a:rPr lang="en-SE" sz="2400" dirty="0"/>
              <a:t> till 2030</a:t>
            </a:r>
            <a:endParaRPr lang="sv-SE" sz="2400" dirty="0"/>
          </a:p>
        </p:txBody>
      </p:sp>
      <p:pic>
        <p:nvPicPr>
          <p:cNvPr id="5" name="Content Placeholder 4" descr="A picture containing timeline&#10;&#10;Description automatically generated">
            <a:extLst>
              <a:ext uri="{FF2B5EF4-FFF2-40B4-BE49-F238E27FC236}">
                <a16:creationId xmlns:a16="http://schemas.microsoft.com/office/drawing/2014/main" id="{00EA0B4E-38F0-4720-BE81-233D36598868}"/>
              </a:ext>
            </a:extLst>
          </p:cNvPr>
          <p:cNvPicPr>
            <a:picLocks noGrp="1" noChangeAspect="1"/>
          </p:cNvPicPr>
          <p:nvPr>
            <p:ph idx="1"/>
          </p:nvPr>
        </p:nvPicPr>
        <p:blipFill rotWithShape="1">
          <a:blip r:embed="rId3">
            <a:extLst>
              <a:ext uri="{28A0092B-C50C-407E-A947-70E740481C1C}">
                <a14:useLocalDpi xmlns:a14="http://schemas.microsoft.com/office/drawing/2010/main" val="0"/>
              </a:ext>
            </a:extLst>
          </a:blip>
          <a:srcRect t="11274"/>
          <a:stretch/>
        </p:blipFill>
        <p:spPr>
          <a:xfrm>
            <a:off x="933449" y="1924049"/>
            <a:ext cx="4695825" cy="4725084"/>
          </a:xfrm>
        </p:spPr>
      </p:pic>
      <p:pic>
        <p:nvPicPr>
          <p:cNvPr id="7" name="Picture 6" descr="Graphical user interface, application&#10;&#10;Description automatically generated">
            <a:extLst>
              <a:ext uri="{FF2B5EF4-FFF2-40B4-BE49-F238E27FC236}">
                <a16:creationId xmlns:a16="http://schemas.microsoft.com/office/drawing/2014/main" id="{23F98F3C-47D5-4059-B81A-A5E949CB9A9E}"/>
              </a:ext>
            </a:extLst>
          </p:cNvPr>
          <p:cNvPicPr>
            <a:picLocks noChangeAspect="1"/>
          </p:cNvPicPr>
          <p:nvPr/>
        </p:nvPicPr>
        <p:blipFill rotWithShape="1">
          <a:blip r:embed="rId4">
            <a:extLst>
              <a:ext uri="{28A0092B-C50C-407E-A947-70E740481C1C}">
                <a14:useLocalDpi xmlns:a14="http://schemas.microsoft.com/office/drawing/2010/main" val="0"/>
              </a:ext>
            </a:extLst>
          </a:blip>
          <a:srcRect l="2156" r="50596"/>
          <a:stretch/>
        </p:blipFill>
        <p:spPr>
          <a:xfrm>
            <a:off x="6372225" y="1924049"/>
            <a:ext cx="4362450" cy="3693191"/>
          </a:xfrm>
          <a:prstGeom prst="rect">
            <a:avLst/>
          </a:prstGeom>
        </p:spPr>
      </p:pic>
      <p:sp>
        <p:nvSpPr>
          <p:cNvPr id="6" name="TextBox 5">
            <a:extLst>
              <a:ext uri="{FF2B5EF4-FFF2-40B4-BE49-F238E27FC236}">
                <a16:creationId xmlns:a16="http://schemas.microsoft.com/office/drawing/2014/main" id="{3315EBCE-263D-4F07-821D-F2DE9751C193}"/>
              </a:ext>
            </a:extLst>
          </p:cNvPr>
          <p:cNvSpPr txBox="1"/>
          <p:nvPr/>
        </p:nvSpPr>
        <p:spPr>
          <a:xfrm>
            <a:off x="7060674" y="5850601"/>
            <a:ext cx="4600283" cy="923330"/>
          </a:xfrm>
          <a:prstGeom prst="rect">
            <a:avLst/>
          </a:prstGeom>
          <a:solidFill>
            <a:srgbClr val="FFFF00"/>
          </a:solidFill>
        </p:spPr>
        <p:txBody>
          <a:bodyPr wrap="square" rtlCol="0">
            <a:spAutoFit/>
          </a:bodyPr>
          <a:lstStyle/>
          <a:p>
            <a:pPr marL="285750" indent="-285750">
              <a:buFontTx/>
              <a:buChar char="-"/>
            </a:pPr>
            <a:r>
              <a:rPr lang="en-SE" dirty="0"/>
              <a:t>65 </a:t>
            </a:r>
            <a:r>
              <a:rPr lang="en-SE" dirty="0" err="1"/>
              <a:t>Miljarder</a:t>
            </a:r>
            <a:r>
              <a:rPr lang="en-SE" dirty="0"/>
              <a:t> SEK i Europa</a:t>
            </a:r>
          </a:p>
          <a:p>
            <a:pPr marL="285750" indent="-285750">
              <a:buFontTx/>
              <a:buChar char="-"/>
            </a:pPr>
            <a:r>
              <a:rPr lang="en-SE" dirty="0" err="1"/>
              <a:t>Motsvarar</a:t>
            </a:r>
            <a:r>
              <a:rPr lang="en-SE" dirty="0"/>
              <a:t> 65 GWh </a:t>
            </a:r>
            <a:r>
              <a:rPr lang="en-SE" dirty="0" err="1"/>
              <a:t>batterier</a:t>
            </a:r>
            <a:endParaRPr lang="en-SE" dirty="0"/>
          </a:p>
          <a:p>
            <a:pPr marL="285750" indent="-285750">
              <a:buFontTx/>
              <a:buChar char="-"/>
            </a:pPr>
            <a:r>
              <a:rPr lang="en-SE" dirty="0"/>
              <a:t>I </a:t>
            </a:r>
            <a:r>
              <a:rPr lang="en-SE" dirty="0" err="1"/>
              <a:t>hela</a:t>
            </a:r>
            <a:r>
              <a:rPr lang="en-SE" dirty="0"/>
              <a:t> Europa</a:t>
            </a:r>
          </a:p>
        </p:txBody>
      </p:sp>
    </p:spTree>
    <p:extLst>
      <p:ext uri="{BB962C8B-B14F-4D97-AF65-F5344CB8AC3E}">
        <p14:creationId xmlns:p14="http://schemas.microsoft.com/office/powerpoint/2010/main" val="317160897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930F6C-77B7-4ADA-8B67-73964B73DACF}"/>
              </a:ext>
            </a:extLst>
          </p:cNvPr>
          <p:cNvSpPr>
            <a:spLocks noGrp="1"/>
          </p:cNvSpPr>
          <p:nvPr>
            <p:ph type="title"/>
          </p:nvPr>
        </p:nvSpPr>
        <p:spPr/>
        <p:txBody>
          <a:bodyPr/>
          <a:lstStyle/>
          <a:p>
            <a:r>
              <a:rPr lang="sv-SE" dirty="0"/>
              <a:t>Lagring</a:t>
            </a:r>
            <a:r>
              <a:rPr lang="en-SE" dirty="0"/>
              <a:t>s </a:t>
            </a:r>
            <a:r>
              <a:rPr lang="en-SE" dirty="0" err="1"/>
              <a:t>teknologiers</a:t>
            </a:r>
            <a:r>
              <a:rPr lang="en-SE" dirty="0"/>
              <a:t> </a:t>
            </a:r>
            <a:r>
              <a:rPr lang="en-SE" dirty="0" err="1"/>
              <a:t>mognadsgrad</a:t>
            </a:r>
            <a:endParaRPr lang="sv-SE" dirty="0"/>
          </a:p>
        </p:txBody>
      </p:sp>
      <p:pic>
        <p:nvPicPr>
          <p:cNvPr id="5" name="Picture 4">
            <a:extLst>
              <a:ext uri="{FF2B5EF4-FFF2-40B4-BE49-F238E27FC236}">
                <a16:creationId xmlns:a16="http://schemas.microsoft.com/office/drawing/2014/main" id="{853BCF40-A9C7-4EF3-B6F2-8F13CCC61F68}"/>
              </a:ext>
            </a:extLst>
          </p:cNvPr>
          <p:cNvPicPr>
            <a:picLocks noChangeAspect="1"/>
          </p:cNvPicPr>
          <p:nvPr/>
        </p:nvPicPr>
        <p:blipFill rotWithShape="1">
          <a:blip r:embed="rId3"/>
          <a:srcRect l="2601" t="7539" r="7699" b="7060"/>
          <a:stretch/>
        </p:blipFill>
        <p:spPr>
          <a:xfrm>
            <a:off x="838200" y="1825625"/>
            <a:ext cx="8919567" cy="4351338"/>
          </a:xfrm>
          <a:prstGeom prst="rect">
            <a:avLst/>
          </a:prstGeom>
        </p:spPr>
      </p:pic>
    </p:spTree>
    <p:extLst>
      <p:ext uri="{BB962C8B-B14F-4D97-AF65-F5344CB8AC3E}">
        <p14:creationId xmlns:p14="http://schemas.microsoft.com/office/powerpoint/2010/main" val="414629662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92BB94-AD03-466A-A4DE-81C2D4C52C8B}"/>
              </a:ext>
            </a:extLst>
          </p:cNvPr>
          <p:cNvSpPr>
            <a:spLocks noGrp="1"/>
          </p:cNvSpPr>
          <p:nvPr>
            <p:ph type="title"/>
          </p:nvPr>
        </p:nvSpPr>
        <p:spPr/>
        <p:txBody>
          <a:bodyPr/>
          <a:lstStyle/>
          <a:p>
            <a:r>
              <a:rPr lang="en-SE" b="1" dirty="0"/>
              <a:t>Västerås 2-3 </a:t>
            </a:r>
            <a:r>
              <a:rPr lang="en-SE" b="1" dirty="0" err="1"/>
              <a:t>dagar</a:t>
            </a:r>
            <a:r>
              <a:rPr lang="en-SE" b="1" dirty="0"/>
              <a:t> </a:t>
            </a:r>
            <a:r>
              <a:rPr lang="en-SE" b="1" dirty="0" err="1"/>
              <a:t>på</a:t>
            </a:r>
            <a:r>
              <a:rPr lang="en-SE" b="1" dirty="0"/>
              <a:t> </a:t>
            </a:r>
            <a:r>
              <a:rPr lang="en-SE" b="1" dirty="0" err="1"/>
              <a:t>batteri</a:t>
            </a:r>
            <a:endParaRPr lang="en-SE" b="1" dirty="0"/>
          </a:p>
        </p:txBody>
      </p:sp>
      <p:sp>
        <p:nvSpPr>
          <p:cNvPr id="3" name="Content Placeholder 2">
            <a:extLst>
              <a:ext uri="{FF2B5EF4-FFF2-40B4-BE49-F238E27FC236}">
                <a16:creationId xmlns:a16="http://schemas.microsoft.com/office/drawing/2014/main" id="{439EDD8C-504E-47A6-8612-440FA53F8CBD}"/>
              </a:ext>
            </a:extLst>
          </p:cNvPr>
          <p:cNvSpPr>
            <a:spLocks noGrp="1"/>
          </p:cNvSpPr>
          <p:nvPr>
            <p:ph idx="1"/>
          </p:nvPr>
        </p:nvSpPr>
        <p:spPr/>
        <p:txBody>
          <a:bodyPr/>
          <a:lstStyle/>
          <a:p>
            <a:pPr marL="0" indent="0">
              <a:buNone/>
            </a:pPr>
            <a:r>
              <a:rPr lang="en-SE" dirty="0"/>
              <a:t>Västerås har 300MW </a:t>
            </a:r>
            <a:r>
              <a:rPr lang="en-SE" dirty="0" err="1"/>
              <a:t>inmatning</a:t>
            </a:r>
            <a:endParaRPr lang="en-SE" dirty="0"/>
          </a:p>
          <a:p>
            <a:pPr marL="0" indent="0">
              <a:buNone/>
            </a:pPr>
            <a:endParaRPr lang="en-SE" dirty="0"/>
          </a:p>
          <a:p>
            <a:pPr marL="0" indent="0">
              <a:buNone/>
            </a:pPr>
            <a:r>
              <a:rPr lang="en-SE" dirty="0"/>
              <a:t>Om man </a:t>
            </a:r>
            <a:r>
              <a:rPr lang="en-SE" dirty="0" err="1"/>
              <a:t>skall</a:t>
            </a:r>
            <a:r>
              <a:rPr lang="en-SE" dirty="0"/>
              <a:t> </a:t>
            </a:r>
            <a:r>
              <a:rPr lang="en-SE" dirty="0" err="1"/>
              <a:t>klara</a:t>
            </a:r>
            <a:r>
              <a:rPr lang="en-SE" dirty="0"/>
              <a:t> 2-3 </a:t>
            </a:r>
            <a:r>
              <a:rPr lang="en-SE" dirty="0" err="1"/>
              <a:t>dagars</a:t>
            </a:r>
            <a:r>
              <a:rPr lang="en-SE" dirty="0"/>
              <a:t> drift </a:t>
            </a:r>
            <a:r>
              <a:rPr lang="en-SE" dirty="0" err="1"/>
              <a:t>motsvarar</a:t>
            </a:r>
            <a:r>
              <a:rPr lang="en-SE" dirty="0"/>
              <a:t> det 10GWh-20GWh</a:t>
            </a:r>
          </a:p>
          <a:p>
            <a:pPr marL="0" indent="0">
              <a:buNone/>
            </a:pPr>
            <a:endParaRPr lang="en-SE" dirty="0"/>
          </a:p>
          <a:p>
            <a:pPr marL="0" indent="0">
              <a:buNone/>
            </a:pPr>
            <a:r>
              <a:rPr lang="en-SE" b="1" dirty="0" err="1"/>
              <a:t>Batterier</a:t>
            </a:r>
            <a:r>
              <a:rPr lang="en-SE" b="1" dirty="0"/>
              <a:t>: </a:t>
            </a:r>
            <a:r>
              <a:rPr lang="en-SE" dirty="0"/>
              <a:t>1 </a:t>
            </a:r>
            <a:r>
              <a:rPr lang="en-SE" dirty="0" err="1"/>
              <a:t>miljard</a:t>
            </a:r>
            <a:r>
              <a:rPr lang="en-SE" dirty="0"/>
              <a:t>/GWh, 20 000ton/GWh</a:t>
            </a:r>
          </a:p>
          <a:p>
            <a:pPr marL="0" indent="0">
              <a:buNone/>
            </a:pPr>
            <a:endParaRPr lang="en-SE" dirty="0"/>
          </a:p>
          <a:p>
            <a:pPr marL="0" indent="0">
              <a:buNone/>
            </a:pPr>
            <a:r>
              <a:rPr lang="en-SE" b="1" dirty="0" err="1"/>
              <a:t>Totalt</a:t>
            </a:r>
            <a:r>
              <a:rPr lang="en-SE" b="1" dirty="0"/>
              <a:t>: </a:t>
            </a:r>
            <a:r>
              <a:rPr lang="en-SE" dirty="0"/>
              <a:t>10-20 </a:t>
            </a:r>
            <a:r>
              <a:rPr lang="en-SE" dirty="0" err="1"/>
              <a:t>miljarder</a:t>
            </a:r>
            <a:r>
              <a:rPr lang="en-SE" dirty="0"/>
              <a:t> SEK, 100000-200000 ton </a:t>
            </a:r>
            <a:r>
              <a:rPr lang="en-SE" dirty="0" err="1"/>
              <a:t>batterier</a:t>
            </a:r>
            <a:endParaRPr lang="en-SE" dirty="0"/>
          </a:p>
        </p:txBody>
      </p:sp>
    </p:spTree>
    <p:extLst>
      <p:ext uri="{BB962C8B-B14F-4D97-AF65-F5344CB8AC3E}">
        <p14:creationId xmlns:p14="http://schemas.microsoft.com/office/powerpoint/2010/main" val="117471482"/>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8FB2D4-8A82-42E0-A9D3-842012DE004B}"/>
              </a:ext>
            </a:extLst>
          </p:cNvPr>
          <p:cNvSpPr>
            <a:spLocks noGrp="1"/>
          </p:cNvSpPr>
          <p:nvPr>
            <p:ph type="title"/>
          </p:nvPr>
        </p:nvSpPr>
        <p:spPr/>
        <p:txBody>
          <a:bodyPr>
            <a:normAutofit/>
          </a:bodyPr>
          <a:lstStyle/>
          <a:p>
            <a:r>
              <a:rPr lang="en-SE" b="1" dirty="0" err="1"/>
              <a:t>Vätgas</a:t>
            </a:r>
            <a:r>
              <a:rPr lang="en-SE" b="1" dirty="0"/>
              <a:t>: </a:t>
            </a:r>
            <a:r>
              <a:rPr lang="sv-SE" b="1" dirty="0"/>
              <a:t>Hybrit Projeket</a:t>
            </a:r>
            <a:br>
              <a:rPr lang="en-SE" dirty="0"/>
            </a:br>
            <a:r>
              <a:rPr lang="en-SE" sz="2400" dirty="0" err="1"/>
              <a:t>Fossilfritt</a:t>
            </a:r>
            <a:r>
              <a:rPr lang="en-SE" sz="2400" dirty="0"/>
              <a:t> </a:t>
            </a:r>
            <a:r>
              <a:rPr lang="en-SE" sz="2400" dirty="0" err="1"/>
              <a:t>stål</a:t>
            </a:r>
            <a:r>
              <a:rPr lang="en-SE" sz="2400" dirty="0"/>
              <a:t>, </a:t>
            </a:r>
            <a:r>
              <a:rPr lang="sv-SE" sz="2400" dirty="0"/>
              <a:t>600MW konsumtion</a:t>
            </a:r>
          </a:p>
        </p:txBody>
      </p:sp>
      <p:sp>
        <p:nvSpPr>
          <p:cNvPr id="3" name="Content Placeholder 2">
            <a:extLst>
              <a:ext uri="{FF2B5EF4-FFF2-40B4-BE49-F238E27FC236}">
                <a16:creationId xmlns:a16="http://schemas.microsoft.com/office/drawing/2014/main" id="{DE374144-75C4-42C7-BEB3-291F192B1656}"/>
              </a:ext>
            </a:extLst>
          </p:cNvPr>
          <p:cNvSpPr>
            <a:spLocks noGrp="1"/>
          </p:cNvSpPr>
          <p:nvPr>
            <p:ph idx="1"/>
          </p:nvPr>
        </p:nvSpPr>
        <p:spPr>
          <a:xfrm>
            <a:off x="838200" y="1825625"/>
            <a:ext cx="7108596" cy="4351338"/>
          </a:xfrm>
        </p:spPr>
        <p:txBody>
          <a:bodyPr>
            <a:normAutofit fontScale="70000" lnSpcReduction="20000"/>
          </a:bodyPr>
          <a:lstStyle/>
          <a:p>
            <a:r>
              <a:rPr lang="en-SE" dirty="0"/>
              <a:t>10 </a:t>
            </a:r>
            <a:r>
              <a:rPr lang="en-SE" dirty="0" err="1"/>
              <a:t>miljarder</a:t>
            </a:r>
            <a:r>
              <a:rPr lang="en-SE" dirty="0"/>
              <a:t> SEK </a:t>
            </a:r>
            <a:r>
              <a:rPr lang="en-SE" dirty="0" err="1"/>
              <a:t>totalt</a:t>
            </a:r>
            <a:endParaRPr lang="en-SE" dirty="0"/>
          </a:p>
          <a:p>
            <a:r>
              <a:rPr lang="en-SE" b="1" dirty="0"/>
              <a:t>2022: </a:t>
            </a:r>
            <a:r>
              <a:rPr lang="sv-SE" b="1" dirty="0"/>
              <a:t>100m3, 100MWh</a:t>
            </a:r>
            <a:r>
              <a:rPr lang="sv-SE" dirty="0"/>
              <a:t>, räcker ca 10 minuter</a:t>
            </a:r>
            <a:r>
              <a:rPr lang="en-SE" dirty="0"/>
              <a:t>, 250 </a:t>
            </a:r>
            <a:r>
              <a:rPr lang="en-SE" dirty="0" err="1"/>
              <a:t>miljoner</a:t>
            </a:r>
            <a:r>
              <a:rPr lang="en-SE" dirty="0"/>
              <a:t> SEK</a:t>
            </a:r>
            <a:endParaRPr lang="sv-SE" dirty="0"/>
          </a:p>
          <a:p>
            <a:endParaRPr lang="sv-SE" dirty="0"/>
          </a:p>
          <a:p>
            <a:pPr marL="0" indent="0">
              <a:buNone/>
            </a:pPr>
            <a:r>
              <a:rPr lang="sv-SE" dirty="0"/>
              <a:t>För</a:t>
            </a:r>
            <a:r>
              <a:rPr lang="en-SE" dirty="0"/>
              <a:t> </a:t>
            </a:r>
            <a:r>
              <a:rPr lang="sv-SE" dirty="0"/>
              <a:t>3-4 dagar</a:t>
            </a:r>
            <a:r>
              <a:rPr lang="en-SE" dirty="0"/>
              <a:t>s drift</a:t>
            </a:r>
            <a:r>
              <a:rPr lang="sv-SE" dirty="0"/>
              <a:t> krävs ett 1000ggr större lagringsrum</a:t>
            </a:r>
          </a:p>
          <a:p>
            <a:r>
              <a:rPr lang="en-GB" b="1" dirty="0"/>
              <a:t>M</a:t>
            </a:r>
            <a:r>
              <a:rPr lang="en-SE" b="1" dirty="0" err="1"/>
              <a:t>ål</a:t>
            </a:r>
            <a:r>
              <a:rPr lang="en-SE" b="1" dirty="0"/>
              <a:t> 2035: </a:t>
            </a:r>
            <a:r>
              <a:rPr lang="sv-SE" b="1" dirty="0"/>
              <a:t>100 000m3, 100 GWh</a:t>
            </a:r>
          </a:p>
          <a:p>
            <a:r>
              <a:rPr lang="sv-SE" dirty="0"/>
              <a:t>Det krävs enorma rum, tekniken finns inte för detta</a:t>
            </a:r>
            <a:endParaRPr lang="en-SE" dirty="0"/>
          </a:p>
          <a:p>
            <a:r>
              <a:rPr lang="sv-SE" dirty="0"/>
              <a:t>Bergrummen måste vara av högkvalitativt berg</a:t>
            </a:r>
          </a:p>
          <a:p>
            <a:endParaRPr lang="en-SE" dirty="0"/>
          </a:p>
          <a:p>
            <a:r>
              <a:rPr lang="sv-SE" dirty="0"/>
              <a:t>För att lagra massiva överskott av </a:t>
            </a:r>
            <a:r>
              <a:rPr lang="en-SE" dirty="0" err="1"/>
              <a:t>energi</a:t>
            </a:r>
            <a:r>
              <a:rPr lang="en-SE" dirty="0"/>
              <a:t> </a:t>
            </a:r>
            <a:r>
              <a:rPr lang="en-SE" dirty="0" err="1"/>
              <a:t>på</a:t>
            </a:r>
            <a:r>
              <a:rPr lang="en-SE" dirty="0"/>
              <a:t> </a:t>
            </a:r>
            <a:r>
              <a:rPr lang="en-SE" dirty="0" err="1"/>
              <a:t>nationell</a:t>
            </a:r>
            <a:r>
              <a:rPr lang="en-SE" dirty="0"/>
              <a:t> </a:t>
            </a:r>
            <a:r>
              <a:rPr lang="en-SE" dirty="0" err="1"/>
              <a:t>nivå</a:t>
            </a:r>
            <a:r>
              <a:rPr lang="en-SE" dirty="0"/>
              <a:t> </a:t>
            </a:r>
            <a:r>
              <a:rPr lang="sv-SE" dirty="0"/>
              <a:t>krävs absurda mändger utrymme och vätgas</a:t>
            </a:r>
            <a:endParaRPr lang="en-SE" dirty="0"/>
          </a:p>
          <a:p>
            <a:r>
              <a:rPr lang="sv-SE" dirty="0"/>
              <a:t>Och det blir ändå bara korta tider</a:t>
            </a:r>
            <a:endParaRPr lang="en-SE" dirty="0"/>
          </a:p>
          <a:p>
            <a:endParaRPr lang="en-SE" dirty="0"/>
          </a:p>
          <a:p>
            <a:r>
              <a:rPr lang="en-SE" dirty="0"/>
              <a:t>1TWh -&gt; 1 </a:t>
            </a:r>
            <a:r>
              <a:rPr lang="en-SE" dirty="0" err="1"/>
              <a:t>miljard</a:t>
            </a:r>
            <a:r>
              <a:rPr lang="en-SE" dirty="0"/>
              <a:t> kWh -&gt; 1 </a:t>
            </a:r>
            <a:r>
              <a:rPr lang="en-SE" dirty="0" err="1"/>
              <a:t>miljon</a:t>
            </a:r>
            <a:r>
              <a:rPr lang="en-SE" dirty="0"/>
              <a:t> m3 </a:t>
            </a:r>
            <a:r>
              <a:rPr lang="en-SE" dirty="0" err="1"/>
              <a:t>vätgas</a:t>
            </a:r>
            <a:endParaRPr lang="sv-SE" dirty="0"/>
          </a:p>
        </p:txBody>
      </p:sp>
      <p:pic>
        <p:nvPicPr>
          <p:cNvPr id="7" name="Picture 6">
            <a:extLst>
              <a:ext uri="{FF2B5EF4-FFF2-40B4-BE49-F238E27FC236}">
                <a16:creationId xmlns:a16="http://schemas.microsoft.com/office/drawing/2014/main" id="{33E404EF-17A5-4745-92AE-816CC6434ED5}"/>
              </a:ext>
            </a:extLst>
          </p:cNvPr>
          <p:cNvPicPr>
            <a:picLocks noChangeAspect="1"/>
          </p:cNvPicPr>
          <p:nvPr/>
        </p:nvPicPr>
        <p:blipFill>
          <a:blip r:embed="rId3"/>
          <a:stretch>
            <a:fillRect/>
          </a:stretch>
        </p:blipFill>
        <p:spPr>
          <a:xfrm>
            <a:off x="6857268" y="491013"/>
            <a:ext cx="4863244" cy="1165225"/>
          </a:xfrm>
          <a:prstGeom prst="rect">
            <a:avLst/>
          </a:prstGeom>
        </p:spPr>
      </p:pic>
      <p:pic>
        <p:nvPicPr>
          <p:cNvPr id="5" name="Picture 4">
            <a:extLst>
              <a:ext uri="{FF2B5EF4-FFF2-40B4-BE49-F238E27FC236}">
                <a16:creationId xmlns:a16="http://schemas.microsoft.com/office/drawing/2014/main" id="{9F851C03-C29C-40D9-B4EC-02BE198A8E07}"/>
              </a:ext>
            </a:extLst>
          </p:cNvPr>
          <p:cNvPicPr>
            <a:picLocks noChangeAspect="1"/>
          </p:cNvPicPr>
          <p:nvPr/>
        </p:nvPicPr>
        <p:blipFill>
          <a:blip r:embed="rId4"/>
          <a:stretch>
            <a:fillRect/>
          </a:stretch>
        </p:blipFill>
        <p:spPr>
          <a:xfrm>
            <a:off x="8459169" y="1911334"/>
            <a:ext cx="3261343" cy="4265629"/>
          </a:xfrm>
          <a:prstGeom prst="rect">
            <a:avLst/>
          </a:prstGeom>
        </p:spPr>
      </p:pic>
    </p:spTree>
    <p:extLst>
      <p:ext uri="{BB962C8B-B14F-4D97-AF65-F5344CB8AC3E}">
        <p14:creationId xmlns:p14="http://schemas.microsoft.com/office/powerpoint/2010/main" val="219182529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92BB94-AD03-466A-A4DE-81C2D4C52C8B}"/>
              </a:ext>
            </a:extLst>
          </p:cNvPr>
          <p:cNvSpPr>
            <a:spLocks noGrp="1"/>
          </p:cNvSpPr>
          <p:nvPr>
            <p:ph type="title"/>
          </p:nvPr>
        </p:nvSpPr>
        <p:spPr>
          <a:xfrm>
            <a:off x="2742414" y="2599279"/>
            <a:ext cx="6910633" cy="1325563"/>
          </a:xfrm>
        </p:spPr>
        <p:txBody>
          <a:bodyPr/>
          <a:lstStyle/>
          <a:p>
            <a:r>
              <a:rPr lang="en-SE" b="1" dirty="0"/>
              <a:t>Vad kan jag </a:t>
            </a:r>
            <a:r>
              <a:rPr lang="en-SE" b="1" dirty="0" err="1"/>
              <a:t>göra</a:t>
            </a:r>
            <a:r>
              <a:rPr lang="en-SE" b="1" dirty="0"/>
              <a:t> </a:t>
            </a:r>
            <a:r>
              <a:rPr lang="en-SE" b="1" dirty="0" err="1"/>
              <a:t>själv</a:t>
            </a:r>
            <a:r>
              <a:rPr lang="en-SE" b="1" dirty="0"/>
              <a:t>?</a:t>
            </a:r>
          </a:p>
        </p:txBody>
      </p:sp>
    </p:spTree>
    <p:extLst>
      <p:ext uri="{BB962C8B-B14F-4D97-AF65-F5344CB8AC3E}">
        <p14:creationId xmlns:p14="http://schemas.microsoft.com/office/powerpoint/2010/main" val="274962391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B4F7CE-1B02-41E3-8361-75BBE93F6CC6}"/>
              </a:ext>
            </a:extLst>
          </p:cNvPr>
          <p:cNvSpPr>
            <a:spLocks noGrp="1"/>
          </p:cNvSpPr>
          <p:nvPr>
            <p:ph type="title"/>
          </p:nvPr>
        </p:nvSpPr>
        <p:spPr/>
        <p:txBody>
          <a:bodyPr/>
          <a:lstStyle/>
          <a:p>
            <a:r>
              <a:rPr lang="en-SE" b="1" dirty="0"/>
              <a:t>Vad kan jag </a:t>
            </a:r>
            <a:r>
              <a:rPr lang="en-SE" b="1" dirty="0" err="1"/>
              <a:t>göra</a:t>
            </a:r>
            <a:r>
              <a:rPr lang="en-SE" b="1" dirty="0"/>
              <a:t> </a:t>
            </a:r>
            <a:r>
              <a:rPr lang="en-SE" b="1" dirty="0" err="1"/>
              <a:t>själv</a:t>
            </a:r>
            <a:r>
              <a:rPr lang="en-SE" b="1" dirty="0"/>
              <a:t>?</a:t>
            </a:r>
          </a:p>
        </p:txBody>
      </p:sp>
      <p:sp>
        <p:nvSpPr>
          <p:cNvPr id="3" name="Content Placeholder 2">
            <a:extLst>
              <a:ext uri="{FF2B5EF4-FFF2-40B4-BE49-F238E27FC236}">
                <a16:creationId xmlns:a16="http://schemas.microsoft.com/office/drawing/2014/main" id="{60BF5644-3EEC-4CDF-9DCD-15BDAA88A6A9}"/>
              </a:ext>
            </a:extLst>
          </p:cNvPr>
          <p:cNvSpPr>
            <a:spLocks noGrp="1"/>
          </p:cNvSpPr>
          <p:nvPr>
            <p:ph idx="1"/>
          </p:nvPr>
        </p:nvSpPr>
        <p:spPr/>
        <p:txBody>
          <a:bodyPr/>
          <a:lstStyle/>
          <a:p>
            <a:r>
              <a:rPr lang="en-SE" dirty="0" err="1"/>
              <a:t>Utfasning</a:t>
            </a:r>
            <a:r>
              <a:rPr lang="en-SE" dirty="0"/>
              <a:t> av </a:t>
            </a:r>
            <a:r>
              <a:rPr lang="en-SE" dirty="0" err="1"/>
              <a:t>direktverkande</a:t>
            </a:r>
            <a:r>
              <a:rPr lang="en-SE" dirty="0"/>
              <a:t> el</a:t>
            </a:r>
          </a:p>
          <a:p>
            <a:r>
              <a:rPr lang="en-SE" dirty="0" err="1"/>
              <a:t>Effektivare</a:t>
            </a:r>
            <a:r>
              <a:rPr lang="en-SE" dirty="0"/>
              <a:t> </a:t>
            </a:r>
            <a:r>
              <a:rPr lang="en-SE" dirty="0" err="1"/>
              <a:t>värmepumpar</a:t>
            </a:r>
            <a:endParaRPr lang="en-SE" dirty="0"/>
          </a:p>
          <a:p>
            <a:r>
              <a:rPr lang="en-SE" dirty="0" err="1"/>
              <a:t>Bättre</a:t>
            </a:r>
            <a:r>
              <a:rPr lang="en-SE" dirty="0"/>
              <a:t> </a:t>
            </a:r>
            <a:r>
              <a:rPr lang="en-SE" dirty="0" err="1"/>
              <a:t>isolering</a:t>
            </a:r>
            <a:r>
              <a:rPr lang="en-SE" dirty="0"/>
              <a:t> och ventilation</a:t>
            </a:r>
          </a:p>
          <a:p>
            <a:r>
              <a:rPr lang="en-SE" dirty="0" err="1"/>
              <a:t>Solceller</a:t>
            </a:r>
            <a:endParaRPr lang="en-SE" dirty="0"/>
          </a:p>
          <a:p>
            <a:r>
              <a:rPr lang="en-SE" dirty="0" err="1"/>
              <a:t>Batterilagring</a:t>
            </a:r>
            <a:endParaRPr lang="en-SE" dirty="0"/>
          </a:p>
        </p:txBody>
      </p:sp>
    </p:spTree>
    <p:extLst>
      <p:ext uri="{BB962C8B-B14F-4D97-AF65-F5344CB8AC3E}">
        <p14:creationId xmlns:p14="http://schemas.microsoft.com/office/powerpoint/2010/main" val="1631152822"/>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2A3A30-6843-4188-9AC9-B5AD1EE96F75}"/>
              </a:ext>
            </a:extLst>
          </p:cNvPr>
          <p:cNvSpPr txBox="1">
            <a:spLocks noGrp="1"/>
          </p:cNvSpPr>
          <p:nvPr>
            <p:ph type="title"/>
          </p:nvPr>
        </p:nvSpPr>
        <p:spPr/>
        <p:txBody>
          <a:bodyPr/>
          <a:lstStyle/>
          <a:p>
            <a:pPr lvl="0"/>
            <a:r>
              <a:rPr lang="en-SE" b="1" dirty="0" err="1"/>
              <a:t>Solceller</a:t>
            </a:r>
            <a:r>
              <a:rPr lang="en-GB" b="1" dirty="0"/>
              <a:t> </a:t>
            </a:r>
            <a:endParaRPr lang="en-SE" b="1" dirty="0"/>
          </a:p>
        </p:txBody>
      </p:sp>
      <p:sp>
        <p:nvSpPr>
          <p:cNvPr id="3" name="Content Placeholder 2">
            <a:extLst>
              <a:ext uri="{FF2B5EF4-FFF2-40B4-BE49-F238E27FC236}">
                <a16:creationId xmlns:a16="http://schemas.microsoft.com/office/drawing/2014/main" id="{19E03FA2-F90B-4FEF-AFB7-F184FE277269}"/>
              </a:ext>
            </a:extLst>
          </p:cNvPr>
          <p:cNvSpPr txBox="1">
            <a:spLocks noGrp="1"/>
          </p:cNvSpPr>
          <p:nvPr>
            <p:ph idx="1"/>
          </p:nvPr>
        </p:nvSpPr>
        <p:spPr>
          <a:xfrm>
            <a:off x="838203" y="1620079"/>
            <a:ext cx="10515600" cy="4872791"/>
          </a:xfrm>
        </p:spPr>
        <p:txBody>
          <a:bodyPr>
            <a:normAutofit lnSpcReduction="10000"/>
          </a:bodyPr>
          <a:lstStyle/>
          <a:p>
            <a:pPr lvl="0">
              <a:lnSpc>
                <a:spcPct val="70000"/>
              </a:lnSpc>
            </a:pPr>
            <a:r>
              <a:rPr lang="en-SE" sz="2600" b="1" dirty="0" err="1">
                <a:latin typeface="Calibri" pitchFamily="34"/>
              </a:rPr>
              <a:t>Solceller</a:t>
            </a:r>
            <a:endParaRPr lang="en-SE" sz="2600" b="1" dirty="0">
              <a:latin typeface="Calibri" pitchFamily="34"/>
            </a:endParaRPr>
          </a:p>
          <a:p>
            <a:pPr lvl="0">
              <a:lnSpc>
                <a:spcPct val="70000"/>
              </a:lnSpc>
            </a:pPr>
            <a:r>
              <a:rPr lang="en-SE" sz="2600" dirty="0" err="1">
                <a:latin typeface="Calibri" pitchFamily="34"/>
              </a:rPr>
              <a:t>Solceller</a:t>
            </a:r>
            <a:r>
              <a:rPr lang="en-SE" sz="2600" dirty="0">
                <a:latin typeface="Calibri" pitchFamily="34"/>
              </a:rPr>
              <a:t> </a:t>
            </a:r>
            <a:r>
              <a:rPr lang="sv-SE" sz="2600" dirty="0">
                <a:latin typeface="Calibri" pitchFamily="34"/>
              </a:rPr>
              <a:t>35 m2 för 107k SEK efter </a:t>
            </a:r>
            <a:r>
              <a:rPr lang="en-SE" sz="2600" dirty="0" err="1">
                <a:latin typeface="Calibri" pitchFamily="34"/>
              </a:rPr>
              <a:t>grönt</a:t>
            </a:r>
            <a:r>
              <a:rPr lang="en-SE" sz="2600" dirty="0">
                <a:latin typeface="Calibri" pitchFamily="34"/>
              </a:rPr>
              <a:t> </a:t>
            </a:r>
            <a:r>
              <a:rPr lang="sv-SE" sz="2600" dirty="0">
                <a:latin typeface="Calibri" pitchFamily="34"/>
              </a:rPr>
              <a:t>avdrag</a:t>
            </a:r>
            <a:r>
              <a:rPr lang="en-SE" sz="2600" dirty="0">
                <a:latin typeface="Calibri" pitchFamily="34"/>
              </a:rPr>
              <a:t>.</a:t>
            </a:r>
          </a:p>
          <a:p>
            <a:pPr>
              <a:lnSpc>
                <a:spcPct val="70000"/>
              </a:lnSpc>
            </a:pPr>
            <a:r>
              <a:rPr lang="sv-SE" sz="2600" dirty="0">
                <a:latin typeface="Calibri" pitchFamily="34"/>
              </a:rPr>
              <a:t>Solcellerna </a:t>
            </a:r>
            <a:r>
              <a:rPr lang="en-SE" sz="2600" dirty="0">
                <a:latin typeface="Calibri" pitchFamily="34"/>
              </a:rPr>
              <a:t>ger</a:t>
            </a:r>
            <a:r>
              <a:rPr lang="sv-SE" sz="2600" dirty="0">
                <a:latin typeface="Calibri" pitchFamily="34"/>
              </a:rPr>
              <a:t> 75</a:t>
            </a:r>
            <a:r>
              <a:rPr lang="en-SE" sz="2600" dirty="0">
                <a:latin typeface="Calibri" pitchFamily="34"/>
              </a:rPr>
              <a:t>00</a:t>
            </a:r>
            <a:r>
              <a:rPr lang="sv-SE" sz="2600" dirty="0">
                <a:latin typeface="Calibri" pitchFamily="34"/>
              </a:rPr>
              <a:t> </a:t>
            </a:r>
            <a:r>
              <a:rPr lang="en-SE" sz="2600" dirty="0">
                <a:latin typeface="Calibri" pitchFamily="34"/>
              </a:rPr>
              <a:t>k</a:t>
            </a:r>
            <a:r>
              <a:rPr lang="sv-SE" sz="2600" dirty="0">
                <a:latin typeface="Calibri" pitchFamily="34"/>
              </a:rPr>
              <a:t>Wh</a:t>
            </a:r>
            <a:r>
              <a:rPr lang="en-SE" sz="2600" dirty="0">
                <a:latin typeface="Calibri" pitchFamily="34"/>
              </a:rPr>
              <a:t>,</a:t>
            </a:r>
            <a:r>
              <a:rPr lang="sv-SE" sz="2600" dirty="0">
                <a:latin typeface="Calibri" pitchFamily="34"/>
              </a:rPr>
              <a:t> Total årsförbrukning på fastigheten. 14 </a:t>
            </a:r>
            <a:r>
              <a:rPr lang="en-SE" sz="2600" dirty="0">
                <a:latin typeface="Calibri" pitchFamily="34"/>
              </a:rPr>
              <a:t>000 k</a:t>
            </a:r>
            <a:r>
              <a:rPr lang="sv-SE" sz="2600" dirty="0">
                <a:latin typeface="Calibri" pitchFamily="34"/>
              </a:rPr>
              <a:t>Wh</a:t>
            </a:r>
            <a:r>
              <a:rPr lang="en-SE" sz="2600" dirty="0">
                <a:latin typeface="Calibri" pitchFamily="34"/>
              </a:rPr>
              <a:t>. </a:t>
            </a:r>
          </a:p>
          <a:p>
            <a:pPr lvl="0">
              <a:lnSpc>
                <a:spcPct val="70000"/>
              </a:lnSpc>
            </a:pPr>
            <a:r>
              <a:rPr lang="en-SE" sz="2600" dirty="0" err="1">
                <a:latin typeface="Calibri" pitchFamily="34"/>
              </a:rPr>
              <a:t>Toppef</a:t>
            </a:r>
            <a:r>
              <a:rPr lang="en-GB" sz="2600" dirty="0">
                <a:latin typeface="Calibri" pitchFamily="34"/>
              </a:rPr>
              <a:t>f</a:t>
            </a:r>
            <a:r>
              <a:rPr lang="en-SE" sz="2600" dirty="0" err="1">
                <a:latin typeface="Calibri" pitchFamily="34"/>
              </a:rPr>
              <a:t>ekt</a:t>
            </a:r>
            <a:r>
              <a:rPr lang="en-SE" sz="2600" dirty="0">
                <a:latin typeface="Calibri" pitchFamily="34"/>
              </a:rPr>
              <a:t> 8kW.</a:t>
            </a:r>
          </a:p>
          <a:p>
            <a:pPr lvl="0">
              <a:lnSpc>
                <a:spcPct val="70000"/>
              </a:lnSpc>
            </a:pPr>
            <a:r>
              <a:rPr lang="en-GB" sz="2600" dirty="0">
                <a:latin typeface="Calibri" pitchFamily="34"/>
              </a:rPr>
              <a:t>C</a:t>
            </a:r>
            <a:r>
              <a:rPr lang="en-SE" sz="2600" dirty="0">
                <a:latin typeface="Calibri" pitchFamily="34"/>
              </a:rPr>
              <a:t>a 12 </a:t>
            </a:r>
            <a:r>
              <a:rPr lang="en-SE" sz="2600" dirty="0" err="1">
                <a:latin typeface="Calibri" pitchFamily="34"/>
              </a:rPr>
              <a:t>års</a:t>
            </a:r>
            <a:r>
              <a:rPr lang="en-SE" sz="2600" dirty="0">
                <a:latin typeface="Calibri" pitchFamily="34"/>
              </a:rPr>
              <a:t> </a:t>
            </a:r>
            <a:r>
              <a:rPr lang="en-SE" sz="2600" dirty="0" err="1">
                <a:latin typeface="Calibri" pitchFamily="34"/>
              </a:rPr>
              <a:t>återbetalningstid</a:t>
            </a:r>
            <a:r>
              <a:rPr lang="en-SE" sz="2600" dirty="0">
                <a:latin typeface="Calibri" pitchFamily="34"/>
              </a:rPr>
              <a:t>.</a:t>
            </a:r>
          </a:p>
          <a:p>
            <a:pPr marL="0" lvl="0" indent="0">
              <a:lnSpc>
                <a:spcPct val="70000"/>
              </a:lnSpc>
              <a:buNone/>
            </a:pPr>
            <a:endParaRPr lang="en-SE" sz="2600" dirty="0">
              <a:latin typeface="Calibri" pitchFamily="34"/>
            </a:endParaRPr>
          </a:p>
          <a:p>
            <a:pPr lvl="0">
              <a:lnSpc>
                <a:spcPct val="70000"/>
              </a:lnSpc>
            </a:pPr>
            <a:r>
              <a:rPr lang="en-SE" sz="2600" b="1" dirty="0" err="1">
                <a:latin typeface="Calibri" pitchFamily="34"/>
              </a:rPr>
              <a:t>Batterilagring</a:t>
            </a:r>
            <a:endParaRPr lang="en-SE" sz="2600" b="1" dirty="0">
              <a:latin typeface="Calibri" pitchFamily="34"/>
            </a:endParaRPr>
          </a:p>
          <a:p>
            <a:pPr lvl="0">
              <a:lnSpc>
                <a:spcPct val="70000"/>
              </a:lnSpc>
            </a:pPr>
            <a:r>
              <a:rPr lang="en-SE" sz="2600" dirty="0">
                <a:latin typeface="Calibri" pitchFamily="34"/>
              </a:rPr>
              <a:t> Option 1 -&gt; 11 kWh 70 169 </a:t>
            </a:r>
            <a:r>
              <a:rPr lang="en-SE" sz="2600" dirty="0" err="1">
                <a:latin typeface="Calibri" pitchFamily="34"/>
              </a:rPr>
              <a:t>kr</a:t>
            </a:r>
            <a:r>
              <a:rPr lang="en-SE" sz="2600" dirty="0">
                <a:latin typeface="Calibri" pitchFamily="34"/>
              </a:rPr>
              <a:t> </a:t>
            </a:r>
            <a:r>
              <a:rPr lang="en-SE" sz="2600" dirty="0" err="1">
                <a:latin typeface="Calibri" pitchFamily="34"/>
              </a:rPr>
              <a:t>efter</a:t>
            </a:r>
            <a:r>
              <a:rPr lang="en-SE" sz="2600" dirty="0">
                <a:latin typeface="Calibri" pitchFamily="34"/>
              </a:rPr>
              <a:t> </a:t>
            </a:r>
            <a:r>
              <a:rPr lang="en-SE" sz="2600" dirty="0" err="1">
                <a:latin typeface="Calibri" pitchFamily="34"/>
              </a:rPr>
              <a:t>grönt</a:t>
            </a:r>
            <a:r>
              <a:rPr lang="en-SE" sz="2600" dirty="0">
                <a:latin typeface="Calibri" pitchFamily="34"/>
              </a:rPr>
              <a:t> </a:t>
            </a:r>
            <a:r>
              <a:rPr lang="en-SE" sz="2600" dirty="0" err="1">
                <a:latin typeface="Calibri" pitchFamily="34"/>
              </a:rPr>
              <a:t>avdrag</a:t>
            </a:r>
            <a:r>
              <a:rPr lang="en-SE" sz="2600" dirty="0">
                <a:latin typeface="Calibri" pitchFamily="34"/>
              </a:rPr>
              <a:t>.</a:t>
            </a:r>
          </a:p>
          <a:p>
            <a:pPr lvl="0">
              <a:lnSpc>
                <a:spcPct val="70000"/>
              </a:lnSpc>
            </a:pPr>
            <a:r>
              <a:rPr lang="en-SE" sz="2600" dirty="0">
                <a:latin typeface="Calibri" pitchFamily="34"/>
              </a:rPr>
              <a:t> Option 2 -&gt; 22 kWh 99 781 </a:t>
            </a:r>
            <a:r>
              <a:rPr lang="en-SE" sz="2600" dirty="0" err="1">
                <a:latin typeface="Calibri" pitchFamily="34"/>
              </a:rPr>
              <a:t>kr</a:t>
            </a:r>
            <a:r>
              <a:rPr lang="en-SE" sz="2600" dirty="0">
                <a:latin typeface="Calibri" pitchFamily="34"/>
              </a:rPr>
              <a:t> </a:t>
            </a:r>
            <a:r>
              <a:rPr lang="en-SE" sz="2600" dirty="0" err="1">
                <a:latin typeface="Calibri" pitchFamily="34"/>
              </a:rPr>
              <a:t>efter</a:t>
            </a:r>
            <a:r>
              <a:rPr lang="en-SE" sz="2600" dirty="0">
                <a:latin typeface="Calibri" pitchFamily="34"/>
              </a:rPr>
              <a:t> </a:t>
            </a:r>
            <a:r>
              <a:rPr lang="en-SE" sz="2600" dirty="0" err="1">
                <a:latin typeface="Calibri" pitchFamily="34"/>
              </a:rPr>
              <a:t>grönt</a:t>
            </a:r>
            <a:r>
              <a:rPr lang="en-SE" sz="2600" dirty="0">
                <a:latin typeface="Calibri" pitchFamily="34"/>
              </a:rPr>
              <a:t> </a:t>
            </a:r>
            <a:r>
              <a:rPr lang="en-SE" sz="2600" dirty="0" err="1">
                <a:latin typeface="Calibri" pitchFamily="34"/>
              </a:rPr>
              <a:t>avdrag</a:t>
            </a:r>
            <a:r>
              <a:rPr lang="en-SE" sz="2600" dirty="0">
                <a:latin typeface="Calibri" pitchFamily="34"/>
              </a:rPr>
              <a:t>.</a:t>
            </a:r>
          </a:p>
          <a:p>
            <a:pPr marL="0" lvl="0" indent="0">
              <a:lnSpc>
                <a:spcPct val="70000"/>
              </a:lnSpc>
              <a:buNone/>
            </a:pPr>
            <a:r>
              <a:rPr lang="en-SE" sz="2600" dirty="0">
                <a:latin typeface="Calibri" pitchFamily="34"/>
              </a:rPr>
              <a:t> </a:t>
            </a:r>
          </a:p>
          <a:p>
            <a:pPr lvl="0">
              <a:lnSpc>
                <a:spcPct val="70000"/>
              </a:lnSpc>
            </a:pPr>
            <a:r>
              <a:rPr lang="en-SE" sz="2600" dirty="0">
                <a:latin typeface="Calibri" pitchFamily="34"/>
              </a:rPr>
              <a:t>B</a:t>
            </a:r>
            <a:r>
              <a:rPr lang="sv-SE" sz="2600" dirty="0">
                <a:latin typeface="Calibri" pitchFamily="34"/>
              </a:rPr>
              <a:t>atteriet </a:t>
            </a:r>
            <a:r>
              <a:rPr lang="en-SE" sz="2600" dirty="0">
                <a:latin typeface="Calibri" pitchFamily="34"/>
              </a:rPr>
              <a:t>måste </a:t>
            </a:r>
            <a:r>
              <a:rPr lang="sv-SE" sz="2600" dirty="0">
                <a:latin typeface="Calibri" pitchFamily="34"/>
              </a:rPr>
              <a:t>stå i huset och inte i ett kallt garage eller förråd.</a:t>
            </a:r>
            <a:endParaRPr lang="en-SE" sz="2600" dirty="0">
              <a:latin typeface="Calibri" pitchFamily="34"/>
            </a:endParaRPr>
          </a:p>
          <a:p>
            <a:pPr marL="0" lvl="0" indent="0">
              <a:lnSpc>
                <a:spcPct val="70000"/>
              </a:lnSpc>
              <a:buNone/>
            </a:pPr>
            <a:r>
              <a:rPr lang="en-SE" sz="1800" dirty="0">
                <a:latin typeface="Calibri" pitchFamily="34"/>
              </a:rPr>
              <a:t>*</a:t>
            </a:r>
            <a:r>
              <a:rPr lang="en-SE" sz="1800" dirty="0" err="1">
                <a:latin typeface="Calibri" pitchFamily="34"/>
              </a:rPr>
              <a:t>Ytterligare</a:t>
            </a:r>
            <a:r>
              <a:rPr lang="en-SE" sz="1800" dirty="0">
                <a:latin typeface="Calibri" pitchFamily="34"/>
              </a:rPr>
              <a:t> kostnader kan </a:t>
            </a:r>
            <a:r>
              <a:rPr lang="en-SE" sz="1800" dirty="0" err="1">
                <a:latin typeface="Calibri" pitchFamily="34"/>
              </a:rPr>
              <a:t>tillkomma</a:t>
            </a:r>
            <a:r>
              <a:rPr lang="en-SE" sz="1800" dirty="0">
                <a:latin typeface="Calibri" pitchFamily="34"/>
              </a:rPr>
              <a:t> om det är en </a:t>
            </a:r>
            <a:r>
              <a:rPr lang="en-SE" sz="1800" dirty="0" err="1">
                <a:latin typeface="Calibri" pitchFamily="34"/>
              </a:rPr>
              <a:t>dragning</a:t>
            </a:r>
            <a:r>
              <a:rPr lang="en-SE" sz="1800" dirty="0">
                <a:latin typeface="Calibri" pitchFamily="34"/>
              </a:rPr>
              <a:t> </a:t>
            </a:r>
            <a:r>
              <a:rPr lang="en-SE" sz="1800" dirty="0" err="1">
                <a:latin typeface="Calibri" pitchFamily="34"/>
              </a:rPr>
              <a:t>över</a:t>
            </a:r>
            <a:r>
              <a:rPr lang="en-SE" sz="1800" dirty="0">
                <a:latin typeface="Calibri" pitchFamily="34"/>
              </a:rPr>
              <a:t> 5 meter från </a:t>
            </a:r>
            <a:r>
              <a:rPr lang="en-SE" sz="1800" dirty="0" err="1">
                <a:latin typeface="Calibri" pitchFamily="34"/>
              </a:rPr>
              <a:t>placering</a:t>
            </a:r>
            <a:r>
              <a:rPr lang="en-SE" sz="1800" dirty="0">
                <a:latin typeface="Calibri" pitchFamily="34"/>
              </a:rPr>
              <a:t> av </a:t>
            </a:r>
            <a:r>
              <a:rPr lang="en-SE" sz="1800" dirty="0" err="1">
                <a:latin typeface="Calibri" pitchFamily="34"/>
              </a:rPr>
              <a:t>batteriet</a:t>
            </a:r>
            <a:r>
              <a:rPr lang="en-SE" sz="1800" dirty="0">
                <a:latin typeface="Calibri" pitchFamily="34"/>
              </a:rPr>
              <a:t> till </a:t>
            </a:r>
            <a:r>
              <a:rPr lang="en-SE" sz="1800" dirty="0" err="1">
                <a:latin typeface="Calibri" pitchFamily="34"/>
              </a:rPr>
              <a:t>elmätare</a:t>
            </a:r>
            <a:r>
              <a:rPr lang="en-SE" sz="1800" dirty="0">
                <a:latin typeface="Calibri" pitchFamily="34"/>
              </a:rPr>
              <a:t> och/</a:t>
            </a:r>
            <a:r>
              <a:rPr lang="en-SE" sz="1800" dirty="0" err="1">
                <a:latin typeface="Calibri" pitchFamily="34"/>
              </a:rPr>
              <a:t>eller</a:t>
            </a:r>
            <a:r>
              <a:rPr lang="en-SE" sz="1800" dirty="0">
                <a:latin typeface="Calibri" pitchFamily="34"/>
              </a:rPr>
              <a:t> </a:t>
            </a:r>
            <a:r>
              <a:rPr lang="en-SE" sz="1800" dirty="0" err="1">
                <a:latin typeface="Calibri" pitchFamily="34"/>
              </a:rPr>
              <a:t>växelriktare</a:t>
            </a:r>
            <a:r>
              <a:rPr lang="en-SE" sz="1800" dirty="0">
                <a:latin typeface="Calibri" pitchFamily="34"/>
              </a:rPr>
              <a:t>.</a:t>
            </a:r>
          </a:p>
          <a:p>
            <a:pPr lvl="0">
              <a:lnSpc>
                <a:spcPct val="50000"/>
              </a:lnSpc>
            </a:pPr>
            <a:endParaRPr lang="en-SE" sz="700" dirty="0">
              <a:latin typeface="Calibri" pitchFamily="34"/>
            </a:endParaRPr>
          </a:p>
          <a:p>
            <a:pPr lvl="0">
              <a:lnSpc>
                <a:spcPct val="50000"/>
              </a:lnSpc>
            </a:pPr>
            <a:endParaRPr lang="en-SE" sz="1100" dirty="0"/>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7041B8-E42C-4BBC-B7C5-B95CBE5B2392}"/>
              </a:ext>
            </a:extLst>
          </p:cNvPr>
          <p:cNvSpPr>
            <a:spLocks noGrp="1"/>
          </p:cNvSpPr>
          <p:nvPr>
            <p:ph type="title"/>
          </p:nvPr>
        </p:nvSpPr>
        <p:spPr>
          <a:xfrm>
            <a:off x="731668" y="168663"/>
            <a:ext cx="10515600" cy="1325563"/>
          </a:xfrm>
        </p:spPr>
        <p:txBody>
          <a:bodyPr>
            <a:normAutofit/>
          </a:bodyPr>
          <a:lstStyle/>
          <a:p>
            <a:r>
              <a:rPr lang="en-SE" sz="4000" b="1" dirty="0"/>
              <a:t>Sol -&gt; Backup  till </a:t>
            </a:r>
            <a:r>
              <a:rPr lang="en-SE" sz="4000" b="1" dirty="0" err="1"/>
              <a:t>vind</a:t>
            </a:r>
            <a:br>
              <a:rPr lang="en-GB" sz="4000" b="1" dirty="0"/>
            </a:br>
            <a:r>
              <a:rPr lang="en-GB" sz="1600" b="1" dirty="0" err="1"/>
              <a:t>Apropå</a:t>
            </a:r>
            <a:r>
              <a:rPr lang="en-GB" sz="1600" b="1" dirty="0"/>
              <a:t> MP’s </a:t>
            </a:r>
            <a:r>
              <a:rPr lang="en-GB" sz="1600" b="1" dirty="0" err="1"/>
              <a:t>energipolitiske</a:t>
            </a:r>
            <a:r>
              <a:rPr lang="en-GB" sz="1600" b="1" dirty="0"/>
              <a:t> </a:t>
            </a:r>
            <a:r>
              <a:rPr lang="en-GB" sz="1600" b="1" dirty="0" err="1"/>
              <a:t>talespersons</a:t>
            </a:r>
            <a:r>
              <a:rPr lang="en-GB" sz="1600" b="1" dirty="0"/>
              <a:t> </a:t>
            </a:r>
            <a:r>
              <a:rPr lang="en-GB" sz="1600" b="1" dirty="0" err="1"/>
              <a:t>uttalande</a:t>
            </a:r>
            <a:r>
              <a:rPr lang="en-GB" sz="1600" b="1" dirty="0"/>
              <a:t> </a:t>
            </a:r>
            <a:r>
              <a:rPr lang="en-GB" sz="1600" b="1" dirty="0" err="1"/>
              <a:t>att</a:t>
            </a:r>
            <a:r>
              <a:rPr lang="en-GB" sz="1600" b="1" dirty="0"/>
              <a:t> </a:t>
            </a:r>
            <a:r>
              <a:rPr lang="en-GB" sz="1600" b="1" dirty="0" err="1"/>
              <a:t>när</a:t>
            </a:r>
            <a:r>
              <a:rPr lang="en-GB" sz="1600" b="1" dirty="0"/>
              <a:t> det </a:t>
            </a:r>
            <a:r>
              <a:rPr lang="en-GB" sz="1600" b="1" dirty="0" err="1"/>
              <a:t>inte</a:t>
            </a:r>
            <a:r>
              <a:rPr lang="en-GB" sz="1600" b="1" dirty="0"/>
              <a:t> </a:t>
            </a:r>
            <a:r>
              <a:rPr lang="en-GB" sz="1600" b="1" dirty="0" err="1"/>
              <a:t>blåser</a:t>
            </a:r>
            <a:r>
              <a:rPr lang="en-GB" sz="1600" b="1" dirty="0"/>
              <a:t> </a:t>
            </a:r>
            <a:r>
              <a:rPr lang="en-GB" sz="1600" b="1" dirty="0" err="1"/>
              <a:t>så</a:t>
            </a:r>
            <a:r>
              <a:rPr lang="en-GB" sz="1600" b="1" dirty="0"/>
              <a:t> </a:t>
            </a:r>
            <a:r>
              <a:rPr lang="en-GB" sz="1600" b="1" dirty="0" err="1"/>
              <a:t>skiner</a:t>
            </a:r>
            <a:r>
              <a:rPr lang="en-GB" sz="1600" b="1" dirty="0"/>
              <a:t> solen </a:t>
            </a:r>
            <a:r>
              <a:rPr lang="en-GB" sz="1600" b="1" dirty="0" err="1"/>
              <a:t>så</a:t>
            </a:r>
            <a:r>
              <a:rPr lang="en-GB" sz="1600" b="1" dirty="0"/>
              <a:t> den </a:t>
            </a:r>
            <a:r>
              <a:rPr lang="en-GB" sz="1600" b="1" dirty="0" err="1"/>
              <a:t>är</a:t>
            </a:r>
            <a:r>
              <a:rPr lang="en-GB" sz="1600" b="1" dirty="0"/>
              <a:t> backup</a:t>
            </a:r>
            <a:endParaRPr lang="sv-SE" sz="1600" b="1" dirty="0"/>
          </a:p>
        </p:txBody>
      </p:sp>
      <p:pic>
        <p:nvPicPr>
          <p:cNvPr id="7" name="Content Placeholder 6" descr="Chart&#10;&#10;Description automatically generated">
            <a:extLst>
              <a:ext uri="{FF2B5EF4-FFF2-40B4-BE49-F238E27FC236}">
                <a16:creationId xmlns:a16="http://schemas.microsoft.com/office/drawing/2014/main" id="{4A17D5A0-8C73-49EA-ADF5-A5FDFBA1F1E0}"/>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632093" y="1875688"/>
            <a:ext cx="5174428" cy="3939881"/>
          </a:xfrm>
        </p:spPr>
      </p:pic>
      <p:sp>
        <p:nvSpPr>
          <p:cNvPr id="4" name="TextBox 3">
            <a:extLst>
              <a:ext uri="{FF2B5EF4-FFF2-40B4-BE49-F238E27FC236}">
                <a16:creationId xmlns:a16="http://schemas.microsoft.com/office/drawing/2014/main" id="{B58952A9-F3F1-C4B6-6C14-2EC7A1416ECB}"/>
              </a:ext>
            </a:extLst>
          </p:cNvPr>
          <p:cNvSpPr txBox="1"/>
          <p:nvPr/>
        </p:nvSpPr>
        <p:spPr>
          <a:xfrm>
            <a:off x="8207142" y="1889951"/>
            <a:ext cx="3097814" cy="954107"/>
          </a:xfrm>
          <a:prstGeom prst="rect">
            <a:avLst/>
          </a:prstGeom>
          <a:solidFill>
            <a:schemeClr val="accent1"/>
          </a:solidFill>
        </p:spPr>
        <p:txBody>
          <a:bodyPr wrap="square">
            <a:spAutoFit/>
          </a:bodyPr>
          <a:lstStyle/>
          <a:p>
            <a:pPr marL="285750" indent="-285750">
              <a:buFont typeface="Arial" panose="020B0604020202020204" pitchFamily="34" charset="0"/>
              <a:buChar char="•"/>
            </a:pPr>
            <a:r>
              <a:rPr lang="sv-FI" sz="1400" dirty="0">
                <a:solidFill>
                  <a:srgbClr val="212121"/>
                </a:solidFill>
                <a:effectLst/>
                <a:latin typeface="franklingothicurw-boo"/>
                <a:ea typeface="Times New Roman" panose="02020603050405020304" pitchFamily="18" charset="0"/>
                <a:cs typeface="Times New Roman" panose="02020603050405020304" pitchFamily="18" charset="0"/>
              </a:rPr>
              <a:t>U</a:t>
            </a:r>
            <a:r>
              <a:rPr lang="en-SE" sz="1400" dirty="0" err="1">
                <a:solidFill>
                  <a:srgbClr val="212121"/>
                </a:solidFill>
                <a:effectLst/>
                <a:latin typeface="franklingothicurw-boo"/>
                <a:ea typeface="Times New Roman" panose="02020603050405020304" pitchFamily="18" charset="0"/>
                <a:cs typeface="Times New Roman" panose="02020603050405020304" pitchFamily="18" charset="0"/>
              </a:rPr>
              <a:t>nder</a:t>
            </a:r>
            <a:r>
              <a:rPr lang="en-SE" sz="1400" dirty="0">
                <a:solidFill>
                  <a:srgbClr val="212121"/>
                </a:solidFill>
                <a:effectLst/>
                <a:latin typeface="franklingothicurw-boo"/>
                <a:ea typeface="Times New Roman" panose="02020603050405020304" pitchFamily="18" charset="0"/>
                <a:cs typeface="Times New Roman" panose="02020603050405020304" pitchFamily="18" charset="0"/>
              </a:rPr>
              <a:t> den kalla </a:t>
            </a:r>
            <a:r>
              <a:rPr lang="en-SE" sz="1400" dirty="0" err="1">
                <a:solidFill>
                  <a:srgbClr val="212121"/>
                </a:solidFill>
                <a:effectLst/>
                <a:latin typeface="franklingothicurw-boo"/>
                <a:ea typeface="Times New Roman" panose="02020603050405020304" pitchFamily="18" charset="0"/>
                <a:cs typeface="Times New Roman" panose="02020603050405020304" pitchFamily="18" charset="0"/>
              </a:rPr>
              <a:t>perioden</a:t>
            </a:r>
            <a:r>
              <a:rPr lang="en-SE" sz="1400" dirty="0">
                <a:solidFill>
                  <a:srgbClr val="212121"/>
                </a:solidFill>
                <a:effectLst/>
                <a:latin typeface="franklingothicurw-boo"/>
                <a:ea typeface="Times New Roman" panose="02020603050405020304" pitchFamily="18" charset="0"/>
                <a:cs typeface="Times New Roman" panose="02020603050405020304" pitchFamily="18" charset="0"/>
              </a:rPr>
              <a:t> </a:t>
            </a:r>
            <a:r>
              <a:rPr lang="en-SE" sz="1400" dirty="0" err="1">
                <a:solidFill>
                  <a:srgbClr val="212121"/>
                </a:solidFill>
                <a:effectLst/>
                <a:latin typeface="franklingothicurw-boo"/>
                <a:ea typeface="Times New Roman" panose="02020603050405020304" pitchFamily="18" charset="0"/>
                <a:cs typeface="Times New Roman" panose="02020603050405020304" pitchFamily="18" charset="0"/>
              </a:rPr>
              <a:t>när</a:t>
            </a:r>
            <a:r>
              <a:rPr lang="en-SE" sz="1400" dirty="0">
                <a:solidFill>
                  <a:srgbClr val="212121"/>
                </a:solidFill>
                <a:effectLst/>
                <a:latin typeface="franklingothicurw-boo"/>
                <a:ea typeface="Times New Roman" panose="02020603050405020304" pitchFamily="18" charset="0"/>
                <a:cs typeface="Times New Roman" panose="02020603050405020304" pitchFamily="18" charset="0"/>
              </a:rPr>
              <a:t> </a:t>
            </a:r>
            <a:r>
              <a:rPr lang="en-SE" sz="1400" dirty="0" err="1">
                <a:solidFill>
                  <a:srgbClr val="212121"/>
                </a:solidFill>
                <a:effectLst/>
                <a:latin typeface="franklingothicurw-boo"/>
                <a:ea typeface="Times New Roman" panose="02020603050405020304" pitchFamily="18" charset="0"/>
                <a:cs typeface="Times New Roman" panose="02020603050405020304" pitchFamily="18" charset="0"/>
              </a:rPr>
              <a:t>mest</a:t>
            </a:r>
            <a:r>
              <a:rPr lang="en-SE" sz="1400" dirty="0">
                <a:solidFill>
                  <a:srgbClr val="212121"/>
                </a:solidFill>
                <a:effectLst/>
                <a:latin typeface="franklingothicurw-boo"/>
                <a:ea typeface="Times New Roman" panose="02020603050405020304" pitchFamily="18" charset="0"/>
                <a:cs typeface="Times New Roman" panose="02020603050405020304" pitchFamily="18" charset="0"/>
              </a:rPr>
              <a:t> el </a:t>
            </a:r>
            <a:r>
              <a:rPr lang="en-SE" sz="1400" dirty="0" err="1">
                <a:solidFill>
                  <a:srgbClr val="212121"/>
                </a:solidFill>
                <a:effectLst/>
                <a:latin typeface="franklingothicurw-boo"/>
                <a:ea typeface="Times New Roman" panose="02020603050405020304" pitchFamily="18" charset="0"/>
                <a:cs typeface="Times New Roman" panose="02020603050405020304" pitchFamily="18" charset="0"/>
              </a:rPr>
              <a:t>behövs</a:t>
            </a:r>
            <a:r>
              <a:rPr lang="en-SE" sz="1400" dirty="0">
                <a:solidFill>
                  <a:srgbClr val="212121"/>
                </a:solidFill>
                <a:effectLst/>
                <a:latin typeface="franklingothicurw-boo"/>
                <a:ea typeface="Times New Roman" panose="02020603050405020304" pitchFamily="18" charset="0"/>
                <a:cs typeface="Times New Roman" panose="02020603050405020304" pitchFamily="18" charset="0"/>
              </a:rPr>
              <a:t> kan man </a:t>
            </a:r>
            <a:r>
              <a:rPr lang="en-SE" sz="1400" dirty="0" err="1">
                <a:solidFill>
                  <a:srgbClr val="212121"/>
                </a:solidFill>
                <a:effectLst/>
                <a:latin typeface="franklingothicurw-boo"/>
                <a:ea typeface="Times New Roman" panose="02020603050405020304" pitchFamily="18" charset="0"/>
                <a:cs typeface="Times New Roman" panose="02020603050405020304" pitchFamily="18" charset="0"/>
              </a:rPr>
              <a:t>bortse</a:t>
            </a:r>
            <a:r>
              <a:rPr lang="en-SE" sz="1400" dirty="0">
                <a:solidFill>
                  <a:srgbClr val="212121"/>
                </a:solidFill>
                <a:effectLst/>
                <a:latin typeface="franklingothicurw-boo"/>
                <a:ea typeface="Times New Roman" panose="02020603050405020304" pitchFamily="18" charset="0"/>
                <a:cs typeface="Times New Roman" panose="02020603050405020304" pitchFamily="18" charset="0"/>
              </a:rPr>
              <a:t> från sol!</a:t>
            </a:r>
          </a:p>
          <a:p>
            <a:pPr marL="285750" indent="-285750">
              <a:buFont typeface="Arial" panose="020B0604020202020204" pitchFamily="34" charset="0"/>
              <a:buChar char="•"/>
            </a:pPr>
            <a:r>
              <a:rPr lang="en-SE" sz="1400" dirty="0">
                <a:solidFill>
                  <a:srgbClr val="212121"/>
                </a:solidFill>
                <a:latin typeface="franklingothicurw-boo"/>
                <a:ea typeface="Alstom" panose="02000503020000020004" pitchFamily="2" charset="0"/>
                <a:cs typeface="Times New Roman" panose="02020603050405020304" pitchFamily="18" charset="0"/>
              </a:rPr>
              <a:t>Det </a:t>
            </a:r>
            <a:r>
              <a:rPr lang="en-SE" sz="1400" dirty="0" err="1">
                <a:solidFill>
                  <a:srgbClr val="212121"/>
                </a:solidFill>
                <a:latin typeface="franklingothicurw-boo"/>
                <a:ea typeface="Alstom" panose="02000503020000020004" pitchFamily="2" charset="0"/>
                <a:cs typeface="Times New Roman" panose="02020603050405020304" pitchFamily="18" charset="0"/>
              </a:rPr>
              <a:t>bidraget</a:t>
            </a:r>
            <a:r>
              <a:rPr lang="en-SE" sz="1400" dirty="0">
                <a:solidFill>
                  <a:srgbClr val="212121"/>
                </a:solidFill>
                <a:latin typeface="franklingothicurw-boo"/>
                <a:ea typeface="Alstom" panose="02000503020000020004" pitchFamily="2" charset="0"/>
                <a:cs typeface="Times New Roman" panose="02020603050405020304" pitchFamily="18" charset="0"/>
              </a:rPr>
              <a:t> är </a:t>
            </a:r>
            <a:r>
              <a:rPr lang="en-SE" sz="1400" dirty="0" err="1">
                <a:solidFill>
                  <a:srgbClr val="212121"/>
                </a:solidFill>
                <a:latin typeface="franklingothicurw-boo"/>
                <a:ea typeface="Alstom" panose="02000503020000020004" pitchFamily="2" charset="0"/>
                <a:cs typeface="Times New Roman" panose="02020603050405020304" pitchFamily="18" charset="0"/>
              </a:rPr>
              <a:t>nära</a:t>
            </a:r>
            <a:r>
              <a:rPr lang="en-SE" sz="1400" dirty="0">
                <a:solidFill>
                  <a:srgbClr val="212121"/>
                </a:solidFill>
                <a:latin typeface="franklingothicurw-boo"/>
                <a:ea typeface="Alstom" panose="02000503020000020004" pitchFamily="2" charset="0"/>
                <a:cs typeface="Times New Roman" panose="02020603050405020304" pitchFamily="18" charset="0"/>
              </a:rPr>
              <a:t> noll under den </a:t>
            </a:r>
            <a:r>
              <a:rPr lang="en-SE" sz="1400" dirty="0" err="1">
                <a:solidFill>
                  <a:srgbClr val="212121"/>
                </a:solidFill>
                <a:latin typeface="franklingothicurw-boo"/>
                <a:ea typeface="Alstom" panose="02000503020000020004" pitchFamily="2" charset="0"/>
                <a:cs typeface="Times New Roman" panose="02020603050405020304" pitchFamily="18" charset="0"/>
              </a:rPr>
              <a:t>årstiden</a:t>
            </a:r>
            <a:r>
              <a:rPr lang="en-SE" sz="1400" dirty="0">
                <a:solidFill>
                  <a:srgbClr val="212121"/>
                </a:solidFill>
                <a:latin typeface="franklingothicurw-boo"/>
                <a:ea typeface="Alstom" panose="02000503020000020004" pitchFamily="2" charset="0"/>
                <a:cs typeface="Times New Roman" panose="02020603050405020304" pitchFamily="18" charset="0"/>
              </a:rPr>
              <a:t>!</a:t>
            </a:r>
            <a:endParaRPr lang="sv-FI" sz="1400" dirty="0">
              <a:solidFill>
                <a:srgbClr val="1E3246"/>
              </a:solidFill>
              <a:effectLst/>
              <a:latin typeface="Alstom" panose="02000503020000020004" pitchFamily="2" charset="0"/>
              <a:ea typeface="Alstom" panose="02000503020000020004" pitchFamily="2" charset="0"/>
              <a:cs typeface="Times New Roman" panose="02020603050405020304" pitchFamily="18" charset="0"/>
            </a:endParaRPr>
          </a:p>
        </p:txBody>
      </p:sp>
    </p:spTree>
    <p:extLst>
      <p:ext uri="{BB962C8B-B14F-4D97-AF65-F5344CB8AC3E}">
        <p14:creationId xmlns:p14="http://schemas.microsoft.com/office/powerpoint/2010/main" val="30783131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92BB94-AD03-466A-A4DE-81C2D4C52C8B}"/>
              </a:ext>
            </a:extLst>
          </p:cNvPr>
          <p:cNvSpPr>
            <a:spLocks noGrp="1"/>
          </p:cNvSpPr>
          <p:nvPr>
            <p:ph type="title"/>
          </p:nvPr>
        </p:nvSpPr>
        <p:spPr>
          <a:xfrm>
            <a:off x="2742414" y="2363609"/>
            <a:ext cx="9449586" cy="1325563"/>
          </a:xfrm>
        </p:spPr>
        <p:txBody>
          <a:bodyPr>
            <a:normAutofit fontScale="90000"/>
          </a:bodyPr>
          <a:lstStyle/>
          <a:p>
            <a:r>
              <a:rPr lang="en-SE" b="1" dirty="0"/>
              <a:t>Vad </a:t>
            </a:r>
            <a:r>
              <a:rPr lang="en-SE" b="1" dirty="0" err="1"/>
              <a:t>händer</a:t>
            </a:r>
            <a:r>
              <a:rPr lang="en-SE" b="1" dirty="0"/>
              <a:t> </a:t>
            </a:r>
            <a:r>
              <a:rPr lang="en-SE" b="1" dirty="0" err="1"/>
              <a:t>framöver</a:t>
            </a:r>
            <a:r>
              <a:rPr lang="en-SE" b="1" dirty="0"/>
              <a:t>?</a:t>
            </a:r>
            <a:br>
              <a:rPr lang="en-SE" b="1" dirty="0"/>
            </a:br>
            <a:r>
              <a:rPr lang="en-SE" dirty="0"/>
              <a:t>-</a:t>
            </a:r>
            <a:r>
              <a:rPr lang="en-SE" b="1" dirty="0"/>
              <a:t> </a:t>
            </a:r>
            <a:r>
              <a:rPr lang="en-GB" sz="3100" b="1" dirty="0" err="1"/>
              <a:t>En</a:t>
            </a:r>
            <a:r>
              <a:rPr lang="en-GB" sz="3100" b="1" dirty="0"/>
              <a:t> </a:t>
            </a:r>
            <a:r>
              <a:rPr lang="en-GB" sz="3100" b="1" dirty="0" err="1"/>
              <a:t>närmare</a:t>
            </a:r>
            <a:r>
              <a:rPr lang="en-GB" sz="3100" b="1" dirty="0"/>
              <a:t> </a:t>
            </a:r>
            <a:r>
              <a:rPr lang="en-GB" sz="3100" b="1" dirty="0" err="1"/>
              <a:t>titt</a:t>
            </a:r>
            <a:r>
              <a:rPr lang="en-GB" sz="3100" b="1" dirty="0"/>
              <a:t> </a:t>
            </a:r>
            <a:r>
              <a:rPr lang="en-GB" sz="3100" b="1" dirty="0" err="1"/>
              <a:t>på</a:t>
            </a:r>
            <a:r>
              <a:rPr lang="en-GB" sz="3100" b="1" dirty="0"/>
              <a:t> Jan 2040 </a:t>
            </a:r>
            <a:br>
              <a:rPr lang="en-GB" b="1" dirty="0"/>
            </a:br>
            <a:r>
              <a:rPr lang="en-SE" dirty="0"/>
              <a:t>-</a:t>
            </a:r>
            <a:r>
              <a:rPr lang="en-SE" b="1" dirty="0"/>
              <a:t> </a:t>
            </a:r>
            <a:r>
              <a:rPr lang="en-SE" sz="3100" b="1" dirty="0"/>
              <a:t>47GW, </a:t>
            </a:r>
            <a:r>
              <a:rPr lang="en-GB" sz="3100" b="1" dirty="0"/>
              <a:t>250TWh scenario </a:t>
            </a:r>
            <a:r>
              <a:rPr lang="en-GB" sz="3100" b="1" dirty="0" err="1"/>
              <a:t>enligt</a:t>
            </a:r>
            <a:r>
              <a:rPr lang="en-GB" sz="3100" b="1" dirty="0"/>
              <a:t> </a:t>
            </a:r>
            <a:r>
              <a:rPr lang="en-GB" sz="3100" b="1" dirty="0" err="1"/>
              <a:t>regeringens</a:t>
            </a:r>
            <a:r>
              <a:rPr lang="en-GB" sz="3100" b="1" dirty="0"/>
              <a:t> </a:t>
            </a:r>
            <a:r>
              <a:rPr lang="en-GB" sz="3100" b="1" dirty="0" err="1"/>
              <a:t>nationella</a:t>
            </a:r>
            <a:r>
              <a:rPr lang="en-GB" sz="3100" b="1" dirty="0"/>
              <a:t> strategi</a:t>
            </a:r>
            <a:endParaRPr lang="en-SE" sz="3100" b="1" dirty="0"/>
          </a:p>
        </p:txBody>
      </p:sp>
    </p:spTree>
    <p:extLst>
      <p:ext uri="{BB962C8B-B14F-4D97-AF65-F5344CB8AC3E}">
        <p14:creationId xmlns:p14="http://schemas.microsoft.com/office/powerpoint/2010/main" val="2719246782"/>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F98392-4B2E-4E30-B31F-961A1196243F}"/>
              </a:ext>
            </a:extLst>
          </p:cNvPr>
          <p:cNvSpPr>
            <a:spLocks noGrp="1"/>
          </p:cNvSpPr>
          <p:nvPr>
            <p:ph type="title"/>
          </p:nvPr>
        </p:nvSpPr>
        <p:spPr/>
        <p:txBody>
          <a:bodyPr>
            <a:normAutofit/>
          </a:bodyPr>
          <a:lstStyle/>
          <a:p>
            <a:r>
              <a:rPr lang="en-SE" sz="4000" dirty="0" err="1"/>
              <a:t>Antaganden</a:t>
            </a:r>
            <a:r>
              <a:rPr lang="en-SE" sz="4000" dirty="0"/>
              <a:t> för </a:t>
            </a:r>
            <a:r>
              <a:rPr lang="en-SE" sz="4000" dirty="0" err="1"/>
              <a:t>prediktion</a:t>
            </a:r>
            <a:r>
              <a:rPr lang="en-SE" sz="4000" dirty="0"/>
              <a:t> av Jan 2040</a:t>
            </a:r>
            <a:endParaRPr lang="sv-FI" sz="4000" dirty="0"/>
          </a:p>
        </p:txBody>
      </p:sp>
      <p:sp>
        <p:nvSpPr>
          <p:cNvPr id="3" name="Content Placeholder 2">
            <a:extLst>
              <a:ext uri="{FF2B5EF4-FFF2-40B4-BE49-F238E27FC236}">
                <a16:creationId xmlns:a16="http://schemas.microsoft.com/office/drawing/2014/main" id="{05A27C37-E65C-4CF0-B0A2-63E876458D71}"/>
              </a:ext>
            </a:extLst>
          </p:cNvPr>
          <p:cNvSpPr>
            <a:spLocks noGrp="1"/>
          </p:cNvSpPr>
          <p:nvPr>
            <p:ph idx="1"/>
          </p:nvPr>
        </p:nvSpPr>
        <p:spPr/>
        <p:txBody>
          <a:bodyPr>
            <a:normAutofit/>
          </a:bodyPr>
          <a:lstStyle/>
          <a:p>
            <a:r>
              <a:rPr lang="en-SE" sz="1600" dirty="0" err="1"/>
              <a:t>Antaget</a:t>
            </a:r>
            <a:r>
              <a:rPr lang="en-SE" sz="1600" dirty="0"/>
              <a:t> är 100% </a:t>
            </a:r>
            <a:r>
              <a:rPr lang="en-SE" sz="1600" dirty="0" err="1"/>
              <a:t>överföringskapacitet</a:t>
            </a:r>
            <a:r>
              <a:rPr lang="en-SE" sz="1600" dirty="0"/>
              <a:t> i </a:t>
            </a:r>
            <a:r>
              <a:rPr lang="en-SE" sz="1600" dirty="0" err="1"/>
              <a:t>hela</a:t>
            </a:r>
            <a:r>
              <a:rPr lang="en-SE" sz="1600" dirty="0"/>
              <a:t> </a:t>
            </a:r>
            <a:r>
              <a:rPr lang="en-SE" sz="1600" dirty="0" err="1"/>
              <a:t>sverige</a:t>
            </a:r>
            <a:r>
              <a:rPr lang="en-SE" sz="1600" dirty="0"/>
              <a:t>. Detta </a:t>
            </a:r>
            <a:r>
              <a:rPr lang="en-SE" sz="1600" dirty="0" err="1"/>
              <a:t>kommer</a:t>
            </a:r>
            <a:r>
              <a:rPr lang="en-SE" sz="1600" dirty="0"/>
              <a:t> </a:t>
            </a:r>
            <a:r>
              <a:rPr lang="en-SE" sz="1600" dirty="0" err="1"/>
              <a:t>aldrig</a:t>
            </a:r>
            <a:r>
              <a:rPr lang="en-SE" sz="1600" dirty="0"/>
              <a:t> att </a:t>
            </a:r>
            <a:r>
              <a:rPr lang="en-SE" sz="1600" dirty="0" err="1"/>
              <a:t>finnas</a:t>
            </a:r>
            <a:r>
              <a:rPr lang="en-SE" sz="1600" dirty="0"/>
              <a:t> så </a:t>
            </a:r>
            <a:r>
              <a:rPr lang="en-SE" sz="1600" dirty="0" err="1"/>
              <a:t>verkligheten</a:t>
            </a:r>
            <a:r>
              <a:rPr lang="en-SE" sz="1600" dirty="0"/>
              <a:t> per </a:t>
            </a:r>
            <a:r>
              <a:rPr lang="en-SE" sz="1600" dirty="0" err="1"/>
              <a:t>elområde</a:t>
            </a:r>
            <a:r>
              <a:rPr lang="en-SE" sz="1600" dirty="0"/>
              <a:t> är </a:t>
            </a:r>
            <a:r>
              <a:rPr lang="en-SE" sz="1600" dirty="0" err="1"/>
              <a:t>värre</a:t>
            </a:r>
            <a:r>
              <a:rPr lang="en-SE" sz="1600" dirty="0"/>
              <a:t> än </a:t>
            </a:r>
            <a:r>
              <a:rPr lang="en-SE" sz="1600" dirty="0" err="1"/>
              <a:t>vad</a:t>
            </a:r>
            <a:r>
              <a:rPr lang="en-SE" sz="1600" dirty="0"/>
              <a:t> </a:t>
            </a:r>
            <a:r>
              <a:rPr lang="en-SE" sz="1600" dirty="0" err="1"/>
              <a:t>som</a:t>
            </a:r>
            <a:r>
              <a:rPr lang="en-SE" sz="1600" dirty="0"/>
              <a:t> visas </a:t>
            </a:r>
            <a:r>
              <a:rPr lang="en-SE" sz="1600" dirty="0" err="1"/>
              <a:t>här</a:t>
            </a:r>
            <a:r>
              <a:rPr lang="en-SE" sz="1600" dirty="0"/>
              <a:t>.</a:t>
            </a:r>
          </a:p>
          <a:p>
            <a:r>
              <a:rPr lang="en-SE" sz="1600" dirty="0" err="1"/>
              <a:t>Antaget</a:t>
            </a:r>
            <a:r>
              <a:rPr lang="en-SE" sz="1600" dirty="0"/>
              <a:t> att Jan 2040 </a:t>
            </a:r>
            <a:r>
              <a:rPr lang="en-SE" sz="1600" dirty="0" err="1"/>
              <a:t>har</a:t>
            </a:r>
            <a:r>
              <a:rPr lang="en-SE" sz="1600" dirty="0"/>
              <a:t> produktion och </a:t>
            </a:r>
            <a:r>
              <a:rPr lang="en-SE" sz="1600" dirty="0" err="1"/>
              <a:t>konsumtion</a:t>
            </a:r>
            <a:r>
              <a:rPr lang="en-SE" sz="1600" dirty="0"/>
              <a:t> </a:t>
            </a:r>
            <a:r>
              <a:rPr lang="en-SE" sz="1600" dirty="0" err="1"/>
              <a:t>karakteristik</a:t>
            </a:r>
            <a:r>
              <a:rPr lang="en-SE" sz="1600" dirty="0"/>
              <a:t> </a:t>
            </a:r>
            <a:r>
              <a:rPr lang="en-SE" sz="1600" dirty="0" err="1"/>
              <a:t>som</a:t>
            </a:r>
            <a:r>
              <a:rPr lang="en-SE" sz="1600" dirty="0"/>
              <a:t> 2021 men med högre </a:t>
            </a:r>
            <a:r>
              <a:rPr lang="en-SE" sz="1600" dirty="0" err="1"/>
              <a:t>värden</a:t>
            </a:r>
            <a:r>
              <a:rPr lang="en-SE" sz="1600" dirty="0"/>
              <a:t>.</a:t>
            </a:r>
          </a:p>
          <a:p>
            <a:r>
              <a:rPr lang="en-SE" sz="1600" dirty="0"/>
              <a:t>2021 var inte </a:t>
            </a:r>
            <a:r>
              <a:rPr lang="en-SE" sz="1600" dirty="0" err="1"/>
              <a:t>extremt</a:t>
            </a:r>
            <a:r>
              <a:rPr lang="en-SE" sz="1600" dirty="0"/>
              <a:t> </a:t>
            </a:r>
            <a:r>
              <a:rPr lang="en-SE" sz="1600" dirty="0" err="1"/>
              <a:t>på</a:t>
            </a:r>
            <a:r>
              <a:rPr lang="en-SE" sz="1600" dirty="0"/>
              <a:t> </a:t>
            </a:r>
            <a:r>
              <a:rPr lang="en-SE" sz="1600" dirty="0" err="1"/>
              <a:t>något</a:t>
            </a:r>
            <a:r>
              <a:rPr lang="en-SE" sz="1600" dirty="0"/>
              <a:t> </a:t>
            </a:r>
            <a:r>
              <a:rPr lang="en-SE" sz="1600" dirty="0" err="1"/>
              <a:t>sätt</a:t>
            </a:r>
            <a:r>
              <a:rPr lang="en-SE" sz="1600" dirty="0"/>
              <a:t> med max </a:t>
            </a:r>
            <a:r>
              <a:rPr lang="en-SE" sz="1600" dirty="0" err="1"/>
              <a:t>konsumtion</a:t>
            </a:r>
            <a:r>
              <a:rPr lang="en-SE" sz="1600" dirty="0"/>
              <a:t> runt 25.3GW.</a:t>
            </a:r>
          </a:p>
          <a:p>
            <a:r>
              <a:rPr lang="en-SE" sz="1600" dirty="0"/>
              <a:t>Effekt </a:t>
            </a:r>
            <a:r>
              <a:rPr lang="en-SE" sz="1600" dirty="0" err="1"/>
              <a:t>konsumtionen</a:t>
            </a:r>
            <a:r>
              <a:rPr lang="en-SE" sz="1600" dirty="0"/>
              <a:t> </a:t>
            </a:r>
            <a:r>
              <a:rPr lang="en-SE" sz="1600" dirty="0" err="1"/>
              <a:t>ökas</a:t>
            </a:r>
            <a:r>
              <a:rPr lang="en-SE" sz="1600" dirty="0"/>
              <a:t> med 20%, 50% och 85% för att </a:t>
            </a:r>
            <a:r>
              <a:rPr lang="en-SE" sz="1600" dirty="0" err="1"/>
              <a:t>motsvara</a:t>
            </a:r>
            <a:r>
              <a:rPr lang="en-SE" sz="1600" dirty="0"/>
              <a:t> de </a:t>
            </a:r>
            <a:r>
              <a:rPr lang="en-SE" sz="1600" dirty="0" err="1"/>
              <a:t>predikterade</a:t>
            </a:r>
            <a:r>
              <a:rPr lang="en-SE" sz="1600" dirty="0"/>
              <a:t> </a:t>
            </a:r>
            <a:r>
              <a:rPr lang="en-SE" sz="1600" dirty="0" err="1"/>
              <a:t>kommande</a:t>
            </a:r>
            <a:r>
              <a:rPr lang="en-SE" sz="1600" dirty="0"/>
              <a:t> </a:t>
            </a:r>
            <a:r>
              <a:rPr lang="en-SE" sz="1600" dirty="0" err="1"/>
              <a:t>behoven</a:t>
            </a:r>
            <a:r>
              <a:rPr lang="en-SE" sz="1600" dirty="0"/>
              <a:t> </a:t>
            </a:r>
            <a:r>
              <a:rPr lang="en-SE" sz="1600" dirty="0" err="1"/>
              <a:t>enligt</a:t>
            </a:r>
            <a:r>
              <a:rPr lang="en-SE" sz="1600" dirty="0"/>
              <a:t> </a:t>
            </a:r>
            <a:r>
              <a:rPr lang="en-SE" sz="1600" dirty="0" err="1"/>
              <a:t>regeringens</a:t>
            </a:r>
            <a:r>
              <a:rPr lang="en-SE" sz="1600" dirty="0"/>
              <a:t> </a:t>
            </a:r>
            <a:r>
              <a:rPr lang="en-SE" sz="1600" dirty="0" err="1"/>
              <a:t>nationella</a:t>
            </a:r>
            <a:r>
              <a:rPr lang="en-SE" sz="1600" dirty="0"/>
              <a:t> strategi.  (160TWh, 200TWh och 250TWh)</a:t>
            </a:r>
          </a:p>
          <a:p>
            <a:r>
              <a:rPr lang="en-SE" sz="1600" dirty="0" err="1"/>
              <a:t>Vattenkraften</a:t>
            </a:r>
            <a:r>
              <a:rPr lang="en-SE" sz="1600" dirty="0"/>
              <a:t> </a:t>
            </a:r>
            <a:r>
              <a:rPr lang="en-SE" sz="1600" dirty="0" err="1"/>
              <a:t>regleras</a:t>
            </a:r>
            <a:r>
              <a:rPr lang="en-SE" sz="1600" dirty="0"/>
              <a:t> ner </a:t>
            </a:r>
            <a:r>
              <a:rPr lang="en-SE" sz="1600" dirty="0" err="1"/>
              <a:t>när</a:t>
            </a:r>
            <a:r>
              <a:rPr lang="en-SE" sz="1600" dirty="0"/>
              <a:t> vindkraft </a:t>
            </a:r>
            <a:r>
              <a:rPr lang="en-SE" sz="1600" dirty="0" err="1"/>
              <a:t>gör</a:t>
            </a:r>
            <a:r>
              <a:rPr lang="en-SE" sz="1600" dirty="0"/>
              <a:t> att total produktion </a:t>
            </a:r>
            <a:r>
              <a:rPr lang="en-SE" sz="1600" dirty="0" err="1"/>
              <a:t>överskrider</a:t>
            </a:r>
            <a:r>
              <a:rPr lang="en-SE" sz="1600" dirty="0"/>
              <a:t> total </a:t>
            </a:r>
            <a:r>
              <a:rPr lang="en-SE" sz="1600" dirty="0" err="1"/>
              <a:t>konsumtion</a:t>
            </a:r>
            <a:r>
              <a:rPr lang="en-SE" sz="1600" dirty="0"/>
              <a:t>.</a:t>
            </a:r>
          </a:p>
          <a:p>
            <a:r>
              <a:rPr lang="en-SE" sz="1600" dirty="0"/>
              <a:t>Effekt </a:t>
            </a:r>
            <a:r>
              <a:rPr lang="en-SE" sz="1600" dirty="0" err="1"/>
              <a:t>produktionen</a:t>
            </a:r>
            <a:r>
              <a:rPr lang="en-SE" sz="1600" dirty="0"/>
              <a:t> </a:t>
            </a:r>
            <a:r>
              <a:rPr lang="en-SE" sz="1600" dirty="0" err="1"/>
              <a:t>kompenseras</a:t>
            </a:r>
            <a:r>
              <a:rPr lang="en-SE" sz="1600" dirty="0"/>
              <a:t> med 3x och 10x mer vindkraft </a:t>
            </a:r>
            <a:r>
              <a:rPr lang="en-SE" sz="1600" dirty="0" err="1"/>
              <a:t>jämför</a:t>
            </a:r>
            <a:r>
              <a:rPr lang="en-SE" sz="1600" dirty="0"/>
              <a:t> med </a:t>
            </a:r>
            <a:r>
              <a:rPr lang="en-SE" sz="1600" dirty="0" err="1"/>
              <a:t>idag</a:t>
            </a:r>
            <a:r>
              <a:rPr lang="en-SE" sz="1600" dirty="0"/>
              <a:t>.</a:t>
            </a:r>
          </a:p>
        </p:txBody>
      </p:sp>
    </p:spTree>
    <p:extLst>
      <p:ext uri="{BB962C8B-B14F-4D97-AF65-F5344CB8AC3E}">
        <p14:creationId xmlns:p14="http://schemas.microsoft.com/office/powerpoint/2010/main" val="476192925"/>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7BE775-2F5F-4FD2-9A90-82BCDCB4452B}"/>
              </a:ext>
            </a:extLst>
          </p:cNvPr>
          <p:cNvSpPr>
            <a:spLocks noGrp="1"/>
          </p:cNvSpPr>
          <p:nvPr>
            <p:ph type="title"/>
          </p:nvPr>
        </p:nvSpPr>
        <p:spPr/>
        <p:txBody>
          <a:bodyPr/>
          <a:lstStyle/>
          <a:p>
            <a:r>
              <a:rPr lang="en-GB" sz="4000" b="1" dirty="0"/>
              <a:t>Januari 20</a:t>
            </a:r>
            <a:r>
              <a:rPr lang="en-SE" sz="4000" b="1" dirty="0"/>
              <a:t>21, 25GW, 140TWh, </a:t>
            </a:r>
            <a:r>
              <a:rPr lang="en-SE" sz="4000" b="1" dirty="0" err="1"/>
              <a:t>Referens</a:t>
            </a:r>
            <a:br>
              <a:rPr lang="en-SE" b="1" dirty="0"/>
            </a:br>
            <a:endParaRPr lang="en-SE" sz="2400" b="1" dirty="0"/>
          </a:p>
        </p:txBody>
      </p:sp>
      <p:pic>
        <p:nvPicPr>
          <p:cNvPr id="4" name="Picture 3">
            <a:extLst>
              <a:ext uri="{FF2B5EF4-FFF2-40B4-BE49-F238E27FC236}">
                <a16:creationId xmlns:a16="http://schemas.microsoft.com/office/drawing/2014/main" id="{4F268AA2-1524-22E4-DF7E-9E56F42674F6}"/>
              </a:ext>
            </a:extLst>
          </p:cNvPr>
          <p:cNvPicPr>
            <a:picLocks noChangeAspect="1"/>
          </p:cNvPicPr>
          <p:nvPr/>
        </p:nvPicPr>
        <p:blipFill>
          <a:blip r:embed="rId3"/>
          <a:stretch>
            <a:fillRect/>
          </a:stretch>
        </p:blipFill>
        <p:spPr>
          <a:xfrm>
            <a:off x="535091" y="1690687"/>
            <a:ext cx="4011420" cy="3008565"/>
          </a:xfrm>
          <a:prstGeom prst="rect">
            <a:avLst/>
          </a:prstGeom>
        </p:spPr>
      </p:pic>
      <p:pic>
        <p:nvPicPr>
          <p:cNvPr id="6" name="Picture 5">
            <a:extLst>
              <a:ext uri="{FF2B5EF4-FFF2-40B4-BE49-F238E27FC236}">
                <a16:creationId xmlns:a16="http://schemas.microsoft.com/office/drawing/2014/main" id="{369B00E5-5997-E53E-3CBB-9A45C96B82F4}"/>
              </a:ext>
            </a:extLst>
          </p:cNvPr>
          <p:cNvPicPr>
            <a:picLocks noChangeAspect="1"/>
          </p:cNvPicPr>
          <p:nvPr/>
        </p:nvPicPr>
        <p:blipFill>
          <a:blip r:embed="rId4"/>
          <a:stretch>
            <a:fillRect/>
          </a:stretch>
        </p:blipFill>
        <p:spPr>
          <a:xfrm>
            <a:off x="4913611" y="1690687"/>
            <a:ext cx="4011420" cy="3008565"/>
          </a:xfrm>
          <a:prstGeom prst="rect">
            <a:avLst/>
          </a:prstGeom>
        </p:spPr>
      </p:pic>
      <p:sp>
        <p:nvSpPr>
          <p:cNvPr id="8" name="TextBox 7">
            <a:extLst>
              <a:ext uri="{FF2B5EF4-FFF2-40B4-BE49-F238E27FC236}">
                <a16:creationId xmlns:a16="http://schemas.microsoft.com/office/drawing/2014/main" id="{F3F7082D-F3B5-215B-0B53-D58EBE975D7E}"/>
              </a:ext>
            </a:extLst>
          </p:cNvPr>
          <p:cNvSpPr txBox="1"/>
          <p:nvPr/>
        </p:nvSpPr>
        <p:spPr>
          <a:xfrm>
            <a:off x="5561815" y="2092105"/>
            <a:ext cx="2762054" cy="246221"/>
          </a:xfrm>
          <a:prstGeom prst="rect">
            <a:avLst/>
          </a:prstGeom>
          <a:solidFill>
            <a:schemeClr val="bg1">
              <a:lumMod val="85000"/>
            </a:schemeClr>
          </a:solidFill>
        </p:spPr>
        <p:txBody>
          <a:bodyPr wrap="square" rtlCol="0">
            <a:spAutoFit/>
          </a:bodyPr>
          <a:lstStyle/>
          <a:p>
            <a:r>
              <a:rPr lang="en-SE" sz="1000" dirty="0" err="1"/>
              <a:t>Balansen</a:t>
            </a:r>
            <a:r>
              <a:rPr lang="en-SE" sz="1000" dirty="0"/>
              <a:t> = </a:t>
            </a:r>
            <a:r>
              <a:rPr lang="en-SE" sz="1000" dirty="0" err="1"/>
              <a:t>konsumtion</a:t>
            </a:r>
            <a:r>
              <a:rPr lang="en-SE" sz="1000" dirty="0"/>
              <a:t> – total produktion</a:t>
            </a:r>
            <a:endParaRPr lang="sv-FI" sz="1000" dirty="0"/>
          </a:p>
        </p:txBody>
      </p:sp>
      <p:sp>
        <p:nvSpPr>
          <p:cNvPr id="10" name="TextBox 9">
            <a:extLst>
              <a:ext uri="{FF2B5EF4-FFF2-40B4-BE49-F238E27FC236}">
                <a16:creationId xmlns:a16="http://schemas.microsoft.com/office/drawing/2014/main" id="{767CBCAC-F0DB-54B9-92EA-A03C35C747EF}"/>
              </a:ext>
            </a:extLst>
          </p:cNvPr>
          <p:cNvSpPr txBox="1"/>
          <p:nvPr/>
        </p:nvSpPr>
        <p:spPr>
          <a:xfrm>
            <a:off x="9130138" y="1690688"/>
            <a:ext cx="2917317" cy="759182"/>
          </a:xfrm>
          <a:prstGeom prst="rect">
            <a:avLst/>
          </a:prstGeom>
          <a:solidFill>
            <a:srgbClr val="FFFF00"/>
          </a:solidFill>
        </p:spPr>
        <p:txBody>
          <a:bodyPr wrap="square" rtlCol="0">
            <a:spAutoFit/>
          </a:bodyPr>
          <a:lstStyle/>
          <a:p>
            <a:pPr>
              <a:lnSpc>
                <a:spcPts val="1260"/>
              </a:lnSpc>
            </a:pPr>
            <a:r>
              <a:rPr lang="en-SE" sz="1400" b="1" dirty="0">
                <a:effectLst/>
                <a:latin typeface="Arial" panose="020B0604020202020204" pitchFamily="34" charset="0"/>
                <a:ea typeface="Alstom" panose="02000503020000020004" pitchFamily="2" charset="0"/>
                <a:cs typeface="Times New Roman" panose="02020603050405020304" pitchFamily="18" charset="0"/>
              </a:rPr>
              <a:t>Slutsats:</a:t>
            </a:r>
            <a:endParaRPr lang="en-GB" sz="1400" b="1" dirty="0">
              <a:effectLst/>
              <a:latin typeface="Arial" panose="020B0604020202020204" pitchFamily="34" charset="0"/>
              <a:ea typeface="Alstom" panose="02000503020000020004" pitchFamily="2" charset="0"/>
              <a:cs typeface="Times New Roman" panose="02020603050405020304" pitchFamily="18" charset="0"/>
            </a:endParaRPr>
          </a:p>
          <a:p>
            <a:pPr marL="171450" indent="-171450">
              <a:lnSpc>
                <a:spcPts val="1260"/>
              </a:lnSpc>
              <a:buFontTx/>
              <a:buChar char="-"/>
            </a:pPr>
            <a:r>
              <a:rPr lang="sv-FI" sz="1200" dirty="0">
                <a:latin typeface="Arial" panose="020B0604020202020204" pitchFamily="34" charset="0"/>
                <a:ea typeface="Alstom" panose="02000503020000020004" pitchFamily="2" charset="0"/>
                <a:cs typeface="Times New Roman" panose="02020603050405020304" pitchFamily="18" charset="0"/>
              </a:rPr>
              <a:t>B</a:t>
            </a:r>
            <a:r>
              <a:rPr lang="en-SE" sz="1200" dirty="0" err="1">
                <a:latin typeface="Arial" panose="020B0604020202020204" pitchFamily="34" charset="0"/>
                <a:ea typeface="Alstom" panose="02000503020000020004" pitchFamily="2" charset="0"/>
                <a:cs typeface="Times New Roman" panose="02020603050405020304" pitchFamily="18" charset="0"/>
              </a:rPr>
              <a:t>ra</a:t>
            </a:r>
            <a:r>
              <a:rPr lang="en-SE" sz="1200" dirty="0">
                <a:latin typeface="Arial" panose="020B0604020202020204" pitchFamily="34" charset="0"/>
                <a:ea typeface="Alstom" panose="02000503020000020004" pitchFamily="2" charset="0"/>
                <a:cs typeface="Times New Roman" panose="02020603050405020304" pitchFamily="18" charset="0"/>
              </a:rPr>
              <a:t> </a:t>
            </a:r>
            <a:r>
              <a:rPr lang="en-SE" sz="1200" dirty="0" err="1">
                <a:latin typeface="Arial" panose="020B0604020202020204" pitchFamily="34" charset="0"/>
                <a:ea typeface="Alstom" panose="02000503020000020004" pitchFamily="2" charset="0"/>
                <a:cs typeface="Times New Roman" panose="02020603050405020304" pitchFamily="18" charset="0"/>
              </a:rPr>
              <a:t>balans</a:t>
            </a:r>
            <a:r>
              <a:rPr lang="en-SE" sz="1200" dirty="0">
                <a:latin typeface="Arial" panose="020B0604020202020204" pitchFamily="34" charset="0"/>
                <a:ea typeface="Alstom" panose="02000503020000020004" pitchFamily="2" charset="0"/>
                <a:cs typeface="Times New Roman" panose="02020603050405020304" pitchFamily="18" charset="0"/>
              </a:rPr>
              <a:t> med </a:t>
            </a:r>
            <a:r>
              <a:rPr lang="en-SE" sz="1200" dirty="0" err="1">
                <a:latin typeface="Arial" panose="020B0604020202020204" pitchFamily="34" charset="0"/>
                <a:ea typeface="Alstom" panose="02000503020000020004" pitchFamily="2" charset="0"/>
                <a:cs typeface="Times New Roman" panose="02020603050405020304" pitchFamily="18" charset="0"/>
              </a:rPr>
              <a:t>korta</a:t>
            </a:r>
            <a:r>
              <a:rPr lang="en-SE" sz="1200" dirty="0">
                <a:latin typeface="Arial" panose="020B0604020202020204" pitchFamily="34" charset="0"/>
                <a:ea typeface="Alstom" panose="02000503020000020004" pitchFamily="2" charset="0"/>
                <a:cs typeface="Times New Roman" panose="02020603050405020304" pitchFamily="18" charset="0"/>
              </a:rPr>
              <a:t> </a:t>
            </a:r>
            <a:r>
              <a:rPr lang="en-SE" sz="1200" dirty="0" err="1">
                <a:latin typeface="Arial" panose="020B0604020202020204" pitchFamily="34" charset="0"/>
                <a:ea typeface="Alstom" panose="02000503020000020004" pitchFamily="2" charset="0"/>
                <a:cs typeface="Times New Roman" panose="02020603050405020304" pitchFamily="18" charset="0"/>
              </a:rPr>
              <a:t>tider</a:t>
            </a:r>
            <a:r>
              <a:rPr lang="en-SE" sz="1200" dirty="0">
                <a:latin typeface="Arial" panose="020B0604020202020204" pitchFamily="34" charset="0"/>
                <a:ea typeface="Alstom" panose="02000503020000020004" pitchFamily="2" charset="0"/>
                <a:cs typeface="Times New Roman" panose="02020603050405020304" pitchFamily="18" charset="0"/>
              </a:rPr>
              <a:t> av import </a:t>
            </a:r>
            <a:r>
              <a:rPr lang="en-SE" sz="1200" dirty="0" err="1">
                <a:latin typeface="Arial" panose="020B0604020202020204" pitchFamily="34" charset="0"/>
                <a:ea typeface="Alstom" panose="02000503020000020004" pitchFamily="2" charset="0"/>
                <a:cs typeface="Times New Roman" panose="02020603050405020304" pitchFamily="18" charset="0"/>
              </a:rPr>
              <a:t>upp</a:t>
            </a:r>
            <a:r>
              <a:rPr lang="en-SE" sz="1200" dirty="0">
                <a:latin typeface="Arial" panose="020B0604020202020204" pitchFamily="34" charset="0"/>
                <a:ea typeface="Alstom" panose="02000503020000020004" pitchFamily="2" charset="0"/>
                <a:cs typeface="Times New Roman" panose="02020603050405020304" pitchFamily="18" charset="0"/>
              </a:rPr>
              <a:t> till 2GW</a:t>
            </a:r>
          </a:p>
          <a:p>
            <a:pPr marL="171450" indent="-171450">
              <a:lnSpc>
                <a:spcPts val="1260"/>
              </a:lnSpc>
              <a:buFontTx/>
              <a:buChar char="-"/>
            </a:pPr>
            <a:r>
              <a:rPr lang="en-SE" sz="1200" dirty="0">
                <a:effectLst/>
                <a:latin typeface="Arial" panose="020B0604020202020204" pitchFamily="34" charset="0"/>
                <a:ea typeface="Alstom" panose="02000503020000020004" pitchFamily="2" charset="0"/>
                <a:cs typeface="Times New Roman" panose="02020603050405020304" pitchFamily="18" charset="0"/>
              </a:rPr>
              <a:t>Mycket export t</a:t>
            </a:r>
            <a:r>
              <a:rPr lang="en-SE" sz="1200" dirty="0">
                <a:latin typeface="Arial" panose="020B0604020202020204" pitchFamily="34" charset="0"/>
                <a:ea typeface="Alstom" panose="02000503020000020004" pitchFamily="2" charset="0"/>
                <a:cs typeface="Times New Roman" panose="02020603050405020304" pitchFamily="18" charset="0"/>
              </a:rPr>
              <a:t>rots </a:t>
            </a:r>
            <a:r>
              <a:rPr lang="en-SE" sz="1200" dirty="0" err="1">
                <a:latin typeface="Arial" panose="020B0604020202020204" pitchFamily="34" charset="0"/>
                <a:ea typeface="Alstom" panose="02000503020000020004" pitchFamily="2" charset="0"/>
                <a:cs typeface="Times New Roman" panose="02020603050405020304" pitchFamily="18" charset="0"/>
              </a:rPr>
              <a:t>kall</a:t>
            </a:r>
            <a:r>
              <a:rPr lang="en-SE" sz="1200" dirty="0">
                <a:latin typeface="Arial" panose="020B0604020202020204" pitchFamily="34" charset="0"/>
                <a:ea typeface="Alstom" panose="02000503020000020004" pitchFamily="2" charset="0"/>
                <a:cs typeface="Times New Roman" panose="02020603050405020304" pitchFamily="18" charset="0"/>
              </a:rPr>
              <a:t> period</a:t>
            </a:r>
            <a:endParaRPr lang="en-SE" dirty="0"/>
          </a:p>
        </p:txBody>
      </p:sp>
      <p:sp>
        <p:nvSpPr>
          <p:cNvPr id="11" name="TextBox 10">
            <a:extLst>
              <a:ext uri="{FF2B5EF4-FFF2-40B4-BE49-F238E27FC236}">
                <a16:creationId xmlns:a16="http://schemas.microsoft.com/office/drawing/2014/main" id="{1846963A-5253-7497-1700-38F3D220F328}"/>
              </a:ext>
            </a:extLst>
          </p:cNvPr>
          <p:cNvSpPr txBox="1"/>
          <p:nvPr/>
        </p:nvSpPr>
        <p:spPr>
          <a:xfrm>
            <a:off x="1710649" y="5382103"/>
            <a:ext cx="7744436" cy="646331"/>
          </a:xfrm>
          <a:prstGeom prst="rect">
            <a:avLst/>
          </a:prstGeom>
          <a:noFill/>
        </p:spPr>
        <p:txBody>
          <a:bodyPr wrap="square" rtlCol="0">
            <a:spAutoFit/>
          </a:bodyPr>
          <a:lstStyle/>
          <a:p>
            <a:pPr marL="285750" indent="-285750">
              <a:buFont typeface="Arial" panose="020B0604020202020204" pitchFamily="34" charset="0"/>
              <a:buChar char="•"/>
            </a:pPr>
            <a:r>
              <a:rPr lang="en-SE" dirty="0"/>
              <a:t>2021 var </a:t>
            </a:r>
            <a:r>
              <a:rPr lang="en-SE" dirty="0" err="1"/>
              <a:t>inget</a:t>
            </a:r>
            <a:r>
              <a:rPr lang="en-SE" dirty="0"/>
              <a:t> </a:t>
            </a:r>
            <a:r>
              <a:rPr lang="en-SE" dirty="0" err="1"/>
              <a:t>extremt</a:t>
            </a:r>
            <a:r>
              <a:rPr lang="en-SE" dirty="0"/>
              <a:t> </a:t>
            </a:r>
            <a:r>
              <a:rPr lang="en-SE" dirty="0" err="1"/>
              <a:t>år</a:t>
            </a:r>
            <a:r>
              <a:rPr lang="en-SE" dirty="0"/>
              <a:t> och kan </a:t>
            </a:r>
            <a:r>
              <a:rPr lang="en-SE" dirty="0" err="1"/>
              <a:t>användas</a:t>
            </a:r>
            <a:r>
              <a:rPr lang="en-SE" dirty="0"/>
              <a:t> </a:t>
            </a:r>
            <a:r>
              <a:rPr lang="en-SE" dirty="0" err="1"/>
              <a:t>som</a:t>
            </a:r>
            <a:r>
              <a:rPr lang="en-SE" dirty="0"/>
              <a:t> en </a:t>
            </a:r>
            <a:r>
              <a:rPr lang="en-SE" dirty="0" err="1"/>
              <a:t>representativ</a:t>
            </a:r>
            <a:r>
              <a:rPr lang="en-SE" dirty="0"/>
              <a:t> </a:t>
            </a:r>
            <a:r>
              <a:rPr lang="en-SE" dirty="0" err="1"/>
              <a:t>referens</a:t>
            </a:r>
            <a:r>
              <a:rPr lang="en-SE" dirty="0"/>
              <a:t>.</a:t>
            </a:r>
          </a:p>
          <a:p>
            <a:pPr marL="285750" indent="-285750">
              <a:buFont typeface="Arial" panose="020B0604020202020204" pitchFamily="34" charset="0"/>
              <a:buChar char="•"/>
            </a:pPr>
            <a:r>
              <a:rPr lang="sv-FI" dirty="0"/>
              <a:t>M</a:t>
            </a:r>
            <a:r>
              <a:rPr lang="en-SE" dirty="0" err="1"/>
              <a:t>ax</a:t>
            </a:r>
            <a:r>
              <a:rPr lang="en-SE" dirty="0"/>
              <a:t> effekt under </a:t>
            </a:r>
            <a:r>
              <a:rPr lang="en-SE" dirty="0" err="1"/>
              <a:t>året</a:t>
            </a:r>
            <a:r>
              <a:rPr lang="en-SE" dirty="0"/>
              <a:t> var 25.3GW.</a:t>
            </a:r>
            <a:endParaRPr lang="sv-FI" dirty="0"/>
          </a:p>
        </p:txBody>
      </p:sp>
    </p:spTree>
    <p:extLst>
      <p:ext uri="{BB962C8B-B14F-4D97-AF65-F5344CB8AC3E}">
        <p14:creationId xmlns:p14="http://schemas.microsoft.com/office/powerpoint/2010/main" val="3250261120"/>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7BE775-2F5F-4FD2-9A90-82BCDCB4452B}"/>
              </a:ext>
            </a:extLst>
          </p:cNvPr>
          <p:cNvSpPr>
            <a:spLocks noGrp="1"/>
          </p:cNvSpPr>
          <p:nvPr>
            <p:ph type="title"/>
          </p:nvPr>
        </p:nvSpPr>
        <p:spPr/>
        <p:txBody>
          <a:bodyPr/>
          <a:lstStyle/>
          <a:p>
            <a:r>
              <a:rPr lang="en-GB" sz="4000" b="1" dirty="0"/>
              <a:t>Januari 2040</a:t>
            </a:r>
            <a:r>
              <a:rPr lang="en-SE" sz="4000" b="1" dirty="0"/>
              <a:t>, 3x vindkraft, 47GW, 250 </a:t>
            </a:r>
            <a:r>
              <a:rPr lang="en-SE" sz="4000" b="1" dirty="0" err="1"/>
              <a:t>TWh</a:t>
            </a:r>
            <a:br>
              <a:rPr lang="en-SE" b="1" dirty="0"/>
            </a:br>
            <a:endParaRPr lang="en-SE" sz="2400" b="1" dirty="0"/>
          </a:p>
        </p:txBody>
      </p:sp>
      <p:pic>
        <p:nvPicPr>
          <p:cNvPr id="4" name="Picture 3">
            <a:extLst>
              <a:ext uri="{FF2B5EF4-FFF2-40B4-BE49-F238E27FC236}">
                <a16:creationId xmlns:a16="http://schemas.microsoft.com/office/drawing/2014/main" id="{EC734E5C-6A08-F597-CCB3-F407C5A3C0E0}"/>
              </a:ext>
            </a:extLst>
          </p:cNvPr>
          <p:cNvPicPr>
            <a:picLocks noChangeAspect="1"/>
          </p:cNvPicPr>
          <p:nvPr/>
        </p:nvPicPr>
        <p:blipFill>
          <a:blip r:embed="rId3"/>
          <a:stretch>
            <a:fillRect/>
          </a:stretch>
        </p:blipFill>
        <p:spPr>
          <a:xfrm>
            <a:off x="468984" y="1690688"/>
            <a:ext cx="4032000" cy="3024000"/>
          </a:xfrm>
          <a:prstGeom prst="rect">
            <a:avLst/>
          </a:prstGeom>
        </p:spPr>
      </p:pic>
      <p:pic>
        <p:nvPicPr>
          <p:cNvPr id="6" name="Picture 5">
            <a:extLst>
              <a:ext uri="{FF2B5EF4-FFF2-40B4-BE49-F238E27FC236}">
                <a16:creationId xmlns:a16="http://schemas.microsoft.com/office/drawing/2014/main" id="{EA273E6E-58CA-8AA9-813E-A6E11E10A095}"/>
              </a:ext>
            </a:extLst>
          </p:cNvPr>
          <p:cNvPicPr>
            <a:picLocks noChangeAspect="1"/>
          </p:cNvPicPr>
          <p:nvPr/>
        </p:nvPicPr>
        <p:blipFill>
          <a:blip r:embed="rId4"/>
          <a:stretch>
            <a:fillRect/>
          </a:stretch>
        </p:blipFill>
        <p:spPr>
          <a:xfrm>
            <a:off x="4680093" y="1690688"/>
            <a:ext cx="4032000" cy="3024000"/>
          </a:xfrm>
          <a:prstGeom prst="rect">
            <a:avLst/>
          </a:prstGeom>
        </p:spPr>
      </p:pic>
      <p:cxnSp>
        <p:nvCxnSpPr>
          <p:cNvPr id="11" name="Straight Arrow Connector 10">
            <a:extLst>
              <a:ext uri="{FF2B5EF4-FFF2-40B4-BE49-F238E27FC236}">
                <a16:creationId xmlns:a16="http://schemas.microsoft.com/office/drawing/2014/main" id="{12241449-DFC4-16FC-33B1-62D4F3D099D3}"/>
              </a:ext>
            </a:extLst>
          </p:cNvPr>
          <p:cNvCxnSpPr>
            <a:cxnSpLocks/>
          </p:cNvCxnSpPr>
          <p:nvPr/>
        </p:nvCxnSpPr>
        <p:spPr>
          <a:xfrm flipH="1">
            <a:off x="7880808" y="2358103"/>
            <a:ext cx="1239903" cy="154459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7E88C415-768E-F513-52B4-05D6EB0087F9}"/>
              </a:ext>
            </a:extLst>
          </p:cNvPr>
          <p:cNvSpPr txBox="1"/>
          <p:nvPr/>
        </p:nvSpPr>
        <p:spPr>
          <a:xfrm>
            <a:off x="9120711" y="1690688"/>
            <a:ext cx="2983305" cy="2369880"/>
          </a:xfrm>
          <a:prstGeom prst="rect">
            <a:avLst/>
          </a:prstGeom>
          <a:solidFill>
            <a:srgbClr val="FFFF00"/>
          </a:solidFill>
        </p:spPr>
        <p:txBody>
          <a:bodyPr wrap="square" rtlCol="0">
            <a:spAutoFit/>
          </a:bodyPr>
          <a:lstStyle/>
          <a:p>
            <a:pPr>
              <a:lnSpc>
                <a:spcPts val="1260"/>
              </a:lnSpc>
            </a:pPr>
            <a:r>
              <a:rPr lang="en-SE" sz="1400" b="1" dirty="0">
                <a:effectLst/>
                <a:latin typeface="Arial" panose="020B0604020202020204" pitchFamily="34" charset="0"/>
                <a:ea typeface="Alstom" panose="02000503020000020004" pitchFamily="2" charset="0"/>
                <a:cs typeface="Times New Roman" panose="02020603050405020304" pitchFamily="18" charset="0"/>
              </a:rPr>
              <a:t>Slutsats:</a:t>
            </a:r>
            <a:endParaRPr lang="en-GB" sz="1400" b="1" dirty="0">
              <a:effectLst/>
              <a:latin typeface="Arial" panose="020B0604020202020204" pitchFamily="34" charset="0"/>
              <a:ea typeface="Alstom" panose="02000503020000020004" pitchFamily="2" charset="0"/>
              <a:cs typeface="Times New Roman" panose="02020603050405020304" pitchFamily="18" charset="0"/>
            </a:endParaRPr>
          </a:p>
          <a:p>
            <a:pPr marL="285750" indent="-285750">
              <a:lnSpc>
                <a:spcPts val="1260"/>
              </a:lnSpc>
              <a:buFontTx/>
              <a:buChar char="-"/>
            </a:pPr>
            <a:r>
              <a:rPr lang="sv-FI" sz="1200" dirty="0">
                <a:latin typeface="Arial" panose="020B0604020202020204" pitchFamily="34" charset="0"/>
                <a:ea typeface="Alstom" panose="02000503020000020004" pitchFamily="2" charset="0"/>
                <a:cs typeface="Times New Roman" panose="02020603050405020304" pitchFamily="18" charset="0"/>
              </a:rPr>
              <a:t>M</a:t>
            </a:r>
            <a:r>
              <a:rPr lang="en-SE" sz="1200" dirty="0">
                <a:latin typeface="Arial" panose="020B0604020202020204" pitchFamily="34" charset="0"/>
                <a:ea typeface="Alstom" panose="02000503020000020004" pitchFamily="2" charset="0"/>
                <a:cs typeface="Times New Roman" panose="02020603050405020304" pitchFamily="18" charset="0"/>
              </a:rPr>
              <a:t>ed </a:t>
            </a:r>
            <a:r>
              <a:rPr lang="en-SE" sz="1200" dirty="0" err="1">
                <a:latin typeface="Arial" panose="020B0604020202020204" pitchFamily="34" charset="0"/>
                <a:ea typeface="Alstom" panose="02000503020000020004" pitchFamily="2" charset="0"/>
                <a:cs typeface="Times New Roman" panose="02020603050405020304" pitchFamily="18" charset="0"/>
              </a:rPr>
              <a:t>enbart</a:t>
            </a:r>
            <a:r>
              <a:rPr lang="en-SE" sz="1200" dirty="0">
                <a:latin typeface="Arial" panose="020B0604020202020204" pitchFamily="34" charset="0"/>
                <a:ea typeface="Alstom" panose="02000503020000020004" pitchFamily="2" charset="0"/>
                <a:cs typeface="Times New Roman" panose="02020603050405020304" pitchFamily="18" charset="0"/>
              </a:rPr>
              <a:t> </a:t>
            </a:r>
            <a:r>
              <a:rPr lang="en-SE" sz="1200" dirty="0" err="1">
                <a:latin typeface="Arial" panose="020B0604020202020204" pitchFamily="34" charset="0"/>
                <a:ea typeface="Alstom" panose="02000503020000020004" pitchFamily="2" charset="0"/>
                <a:cs typeface="Times New Roman" panose="02020603050405020304" pitchFamily="18" charset="0"/>
              </a:rPr>
              <a:t>ökad</a:t>
            </a:r>
            <a:r>
              <a:rPr lang="en-SE" sz="1200" dirty="0">
                <a:latin typeface="Arial" panose="020B0604020202020204" pitchFamily="34" charset="0"/>
                <a:ea typeface="Alstom" panose="02000503020000020004" pitchFamily="2" charset="0"/>
                <a:cs typeface="Times New Roman" panose="02020603050405020304" pitchFamily="18" charset="0"/>
              </a:rPr>
              <a:t> vindkraft </a:t>
            </a:r>
            <a:r>
              <a:rPr lang="en-SE" sz="1200" dirty="0" err="1">
                <a:latin typeface="Arial" panose="020B0604020202020204" pitchFamily="34" charset="0"/>
                <a:ea typeface="Alstom" panose="02000503020000020004" pitchFamily="2" charset="0"/>
                <a:cs typeface="Times New Roman" panose="02020603050405020304" pitchFamily="18" charset="0"/>
              </a:rPr>
              <a:t>uppstår</a:t>
            </a:r>
            <a:r>
              <a:rPr lang="en-SE" sz="1200" dirty="0">
                <a:latin typeface="Arial" panose="020B0604020202020204" pitchFamily="34" charset="0"/>
                <a:ea typeface="Alstom" panose="02000503020000020004" pitchFamily="2" charset="0"/>
                <a:cs typeface="Times New Roman" panose="02020603050405020304" pitchFamily="18" charset="0"/>
              </a:rPr>
              <a:t> </a:t>
            </a:r>
            <a:r>
              <a:rPr lang="en-SE" sz="1200" dirty="0" err="1">
                <a:latin typeface="Arial" panose="020B0604020202020204" pitchFamily="34" charset="0"/>
                <a:ea typeface="Alstom" panose="02000503020000020004" pitchFamily="2" charset="0"/>
                <a:cs typeface="Times New Roman" panose="02020603050405020304" pitchFamily="18" charset="0"/>
              </a:rPr>
              <a:t>ohanterbara</a:t>
            </a:r>
            <a:r>
              <a:rPr lang="en-SE" sz="1200" dirty="0">
                <a:latin typeface="Arial" panose="020B0604020202020204" pitchFamily="34" charset="0"/>
                <a:ea typeface="Alstom" panose="02000503020000020004" pitchFamily="2" charset="0"/>
                <a:cs typeface="Times New Roman" panose="02020603050405020304" pitchFamily="18" charset="0"/>
              </a:rPr>
              <a:t> </a:t>
            </a:r>
            <a:r>
              <a:rPr lang="en-SE" sz="1200" dirty="0" err="1">
                <a:latin typeface="Arial" panose="020B0604020202020204" pitchFamily="34" charset="0"/>
                <a:ea typeface="Alstom" panose="02000503020000020004" pitchFamily="2" charset="0"/>
                <a:cs typeface="Times New Roman" panose="02020603050405020304" pitchFamily="18" charset="0"/>
              </a:rPr>
              <a:t>underskott</a:t>
            </a:r>
            <a:r>
              <a:rPr lang="en-SE" sz="1200" dirty="0">
                <a:latin typeface="Arial" panose="020B0604020202020204" pitchFamily="34" charset="0"/>
                <a:ea typeface="Alstom" panose="02000503020000020004" pitchFamily="2" charset="0"/>
                <a:cs typeface="Times New Roman" panose="02020603050405020304" pitchFamily="18" charset="0"/>
              </a:rPr>
              <a:t> </a:t>
            </a:r>
            <a:r>
              <a:rPr lang="en-SE" sz="1200" dirty="0" err="1">
                <a:latin typeface="Arial" panose="020B0604020202020204" pitchFamily="34" charset="0"/>
                <a:ea typeface="Alstom" panose="02000503020000020004" pitchFamily="2" charset="0"/>
                <a:cs typeface="Times New Roman" panose="02020603050405020304" pitchFamily="18" charset="0"/>
              </a:rPr>
              <a:t>på</a:t>
            </a:r>
            <a:r>
              <a:rPr lang="en-SE" sz="1200" dirty="0">
                <a:latin typeface="Arial" panose="020B0604020202020204" pitchFamily="34" charset="0"/>
                <a:ea typeface="Alstom" panose="02000503020000020004" pitchFamily="2" charset="0"/>
                <a:cs typeface="Times New Roman" panose="02020603050405020304" pitchFamily="18" charset="0"/>
              </a:rPr>
              <a:t> </a:t>
            </a:r>
            <a:r>
              <a:rPr lang="en-SE" sz="1200" dirty="0" err="1">
                <a:latin typeface="Arial" panose="020B0604020202020204" pitchFamily="34" charset="0"/>
                <a:ea typeface="Alstom" panose="02000503020000020004" pitchFamily="2" charset="0"/>
                <a:cs typeface="Times New Roman" panose="02020603050405020304" pitchFamily="18" charset="0"/>
              </a:rPr>
              <a:t>upp</a:t>
            </a:r>
            <a:r>
              <a:rPr lang="en-SE" sz="1200" dirty="0">
                <a:latin typeface="Arial" panose="020B0604020202020204" pitchFamily="34" charset="0"/>
                <a:ea typeface="Alstom" panose="02000503020000020004" pitchFamily="2" charset="0"/>
                <a:cs typeface="Times New Roman" panose="02020603050405020304" pitchFamily="18" charset="0"/>
              </a:rPr>
              <a:t> till 22GW.</a:t>
            </a:r>
          </a:p>
          <a:p>
            <a:pPr marL="285750" indent="-285750">
              <a:lnSpc>
                <a:spcPts val="1260"/>
              </a:lnSpc>
              <a:buFontTx/>
              <a:buChar char="-"/>
            </a:pPr>
            <a:r>
              <a:rPr lang="sv-FI" sz="1200" dirty="0">
                <a:effectLst/>
                <a:latin typeface="Arial" panose="020B0604020202020204" pitchFamily="34" charset="0"/>
                <a:ea typeface="Alstom" panose="02000503020000020004" pitchFamily="2" charset="0"/>
                <a:cs typeface="Times New Roman" panose="02020603050405020304" pitchFamily="18" charset="0"/>
              </a:rPr>
              <a:t>I</a:t>
            </a:r>
            <a:r>
              <a:rPr lang="en-SE" sz="1200" dirty="0">
                <a:effectLst/>
                <a:latin typeface="Arial" panose="020B0604020202020204" pitchFamily="34" charset="0"/>
                <a:ea typeface="Alstom" panose="02000503020000020004" pitchFamily="2" charset="0"/>
                <a:cs typeface="Times New Roman" panose="02020603050405020304" pitchFamily="18" charset="0"/>
              </a:rPr>
              <a:t> </a:t>
            </a:r>
            <a:r>
              <a:rPr lang="en-SE" sz="1200" dirty="0" err="1">
                <a:effectLst/>
                <a:latin typeface="Arial" panose="020B0604020202020204" pitchFamily="34" charset="0"/>
                <a:ea typeface="Alstom" panose="02000503020000020004" pitchFamily="2" charset="0"/>
                <a:cs typeface="Times New Roman" panose="02020603050405020304" pitchFamily="18" charset="0"/>
              </a:rPr>
              <a:t>snitt</a:t>
            </a:r>
            <a:r>
              <a:rPr lang="en-SE" sz="1200" dirty="0">
                <a:effectLst/>
                <a:latin typeface="Arial" panose="020B0604020202020204" pitchFamily="34" charset="0"/>
                <a:ea typeface="Alstom" panose="02000503020000020004" pitchFamily="2" charset="0"/>
                <a:cs typeface="Times New Roman" panose="02020603050405020304" pitchFamily="18" charset="0"/>
              </a:rPr>
              <a:t> ca 10GW </a:t>
            </a:r>
            <a:r>
              <a:rPr lang="en-SE" sz="1200" dirty="0">
                <a:latin typeface="Arial" panose="020B0604020202020204" pitchFamily="34" charset="0"/>
                <a:ea typeface="Alstom" panose="02000503020000020004" pitchFamily="2" charset="0"/>
                <a:cs typeface="Times New Roman" panose="02020603050405020304" pitchFamily="18" charset="0"/>
              </a:rPr>
              <a:t>under 700h </a:t>
            </a:r>
            <a:r>
              <a:rPr lang="en-SE" sz="1200" dirty="0" err="1">
                <a:latin typeface="Arial" panose="020B0604020202020204" pitchFamily="34" charset="0"/>
                <a:ea typeface="Alstom" panose="02000503020000020004" pitchFamily="2" charset="0"/>
                <a:cs typeface="Times New Roman" panose="02020603050405020304" pitchFamily="18" charset="0"/>
              </a:rPr>
              <a:t>motsvarande</a:t>
            </a:r>
            <a:r>
              <a:rPr lang="en-SE" sz="1200" dirty="0">
                <a:latin typeface="Arial" panose="020B0604020202020204" pitchFamily="34" charset="0"/>
                <a:ea typeface="Alstom" panose="02000503020000020004" pitchFamily="2" charset="0"/>
                <a:cs typeface="Times New Roman" panose="02020603050405020304" pitchFamily="18" charset="0"/>
              </a:rPr>
              <a:t> 7TWh. </a:t>
            </a:r>
          </a:p>
          <a:p>
            <a:pPr marL="285750" indent="-285750">
              <a:lnSpc>
                <a:spcPts val="1260"/>
              </a:lnSpc>
              <a:buFontTx/>
              <a:buChar char="-"/>
            </a:pPr>
            <a:r>
              <a:rPr lang="en-SE" sz="1200" dirty="0" err="1">
                <a:latin typeface="Arial" panose="020B0604020202020204" pitchFamily="34" charset="0"/>
                <a:cs typeface="Times New Roman" panose="02020603050405020304" pitchFamily="18" charset="0"/>
              </a:rPr>
              <a:t>Utan</a:t>
            </a:r>
            <a:r>
              <a:rPr lang="en-SE" sz="1200" dirty="0">
                <a:latin typeface="Arial" panose="020B0604020202020204" pitchFamily="34" charset="0"/>
                <a:cs typeface="Times New Roman" panose="02020603050405020304" pitchFamily="18" charset="0"/>
              </a:rPr>
              <a:t> kärnkraft är underskottet ca 14 </a:t>
            </a:r>
            <a:r>
              <a:rPr lang="en-SE" sz="1200" dirty="0" err="1">
                <a:latin typeface="Arial" panose="020B0604020202020204" pitchFamily="34" charset="0"/>
                <a:cs typeface="Times New Roman" panose="02020603050405020304" pitchFamily="18" charset="0"/>
              </a:rPr>
              <a:t>TWh</a:t>
            </a:r>
            <a:r>
              <a:rPr lang="en-SE" sz="1200" dirty="0">
                <a:latin typeface="Arial" panose="020B0604020202020204" pitchFamily="34" charset="0"/>
                <a:cs typeface="Times New Roman" panose="02020603050405020304" pitchFamily="18" charset="0"/>
              </a:rPr>
              <a:t> </a:t>
            </a:r>
            <a:r>
              <a:rPr lang="en-SE" sz="1200" dirty="0" err="1">
                <a:latin typeface="Arial" panose="020B0604020202020204" pitchFamily="34" charset="0"/>
                <a:cs typeface="Times New Roman" panose="02020603050405020304" pitchFamily="18" charset="0"/>
              </a:rPr>
              <a:t>motsvarande</a:t>
            </a:r>
            <a:r>
              <a:rPr lang="en-SE" sz="1200" dirty="0">
                <a:latin typeface="Arial" panose="020B0604020202020204" pitchFamily="34" charset="0"/>
                <a:cs typeface="Times New Roman" panose="02020603050405020304" pitchFamily="18" charset="0"/>
              </a:rPr>
              <a:t> </a:t>
            </a:r>
            <a:r>
              <a:rPr lang="en-SE" sz="1200" dirty="0" err="1">
                <a:latin typeface="Arial" panose="020B0604020202020204" pitchFamily="34" charset="0"/>
                <a:cs typeface="Times New Roman" panose="02020603050405020304" pitchFamily="18" charset="0"/>
              </a:rPr>
              <a:t>underskott</a:t>
            </a:r>
            <a:r>
              <a:rPr lang="en-SE" sz="1200" dirty="0">
                <a:latin typeface="Arial" panose="020B0604020202020204" pitchFamily="34" charset="0"/>
                <a:cs typeface="Times New Roman" panose="02020603050405020304" pitchFamily="18" charset="0"/>
              </a:rPr>
              <a:t> </a:t>
            </a:r>
            <a:r>
              <a:rPr lang="en-SE" sz="1200" dirty="0" err="1">
                <a:latin typeface="Arial" panose="020B0604020202020204" pitchFamily="34" charset="0"/>
                <a:cs typeface="Times New Roman" panose="02020603050405020304" pitchFamily="18" charset="0"/>
              </a:rPr>
              <a:t>upp</a:t>
            </a:r>
            <a:r>
              <a:rPr lang="en-SE" sz="1200" dirty="0">
                <a:latin typeface="Arial" panose="020B0604020202020204" pitchFamily="34" charset="0"/>
                <a:cs typeface="Times New Roman" panose="02020603050405020304" pitchFamily="18" charset="0"/>
              </a:rPr>
              <a:t> till 28GW.</a:t>
            </a:r>
          </a:p>
          <a:p>
            <a:pPr marL="285750" indent="-285750">
              <a:lnSpc>
                <a:spcPts val="1260"/>
              </a:lnSpc>
              <a:buFontTx/>
              <a:buChar char="-"/>
            </a:pPr>
            <a:r>
              <a:rPr lang="en-SE" sz="1200" dirty="0" err="1">
                <a:latin typeface="Arial" panose="020B0604020202020204" pitchFamily="34" charset="0"/>
                <a:cs typeface="Times New Roman" panose="02020603050405020304" pitchFamily="18" charset="0"/>
              </a:rPr>
              <a:t>Utbyggnad</a:t>
            </a:r>
            <a:r>
              <a:rPr lang="en-SE" sz="1200" dirty="0">
                <a:latin typeface="Arial" panose="020B0604020202020204" pitchFamily="34" charset="0"/>
                <a:cs typeface="Times New Roman" panose="02020603050405020304" pitchFamily="18" charset="0"/>
              </a:rPr>
              <a:t> av de andra </a:t>
            </a:r>
            <a:r>
              <a:rPr lang="en-SE" sz="1200" dirty="0" err="1">
                <a:latin typeface="Arial" panose="020B0604020202020204" pitchFamily="34" charset="0"/>
                <a:cs typeface="Times New Roman" panose="02020603050405020304" pitchFamily="18" charset="0"/>
              </a:rPr>
              <a:t>kraftslagen</a:t>
            </a:r>
            <a:r>
              <a:rPr lang="en-SE" sz="1200" dirty="0">
                <a:latin typeface="Arial" panose="020B0604020202020204" pitchFamily="34" charset="0"/>
                <a:cs typeface="Times New Roman" panose="02020603050405020304" pitchFamily="18" charset="0"/>
              </a:rPr>
              <a:t> </a:t>
            </a:r>
            <a:r>
              <a:rPr lang="en-SE" sz="1200" dirty="0" err="1">
                <a:latin typeface="Arial" panose="020B0604020202020204" pitchFamily="34" charset="0"/>
                <a:cs typeface="Times New Roman" panose="02020603050405020304" pitchFamily="18" charset="0"/>
              </a:rPr>
              <a:t>krävs</a:t>
            </a:r>
            <a:r>
              <a:rPr lang="en-SE" sz="1200" dirty="0">
                <a:latin typeface="Arial" panose="020B0604020202020204" pitchFamily="34" charset="0"/>
                <a:cs typeface="Times New Roman" panose="02020603050405020304" pitchFamily="18" charset="0"/>
              </a:rPr>
              <a:t> också.</a:t>
            </a:r>
            <a:endParaRPr lang="en-SE" sz="1200" dirty="0"/>
          </a:p>
          <a:p>
            <a:pPr>
              <a:lnSpc>
                <a:spcPts val="1260"/>
              </a:lnSpc>
            </a:pPr>
            <a:endParaRPr lang="en-GB" sz="1200" dirty="0">
              <a:effectLst/>
              <a:latin typeface="Arial" panose="020B0604020202020204" pitchFamily="34" charset="0"/>
              <a:ea typeface="Alstom" panose="02000503020000020004" pitchFamily="2" charset="0"/>
              <a:cs typeface="Times New Roman" panose="02020603050405020304" pitchFamily="18" charset="0"/>
            </a:endParaRPr>
          </a:p>
          <a:p>
            <a:endParaRPr lang="en-SE" dirty="0"/>
          </a:p>
        </p:txBody>
      </p:sp>
      <p:sp>
        <p:nvSpPr>
          <p:cNvPr id="13" name="TextBox 12">
            <a:extLst>
              <a:ext uri="{FF2B5EF4-FFF2-40B4-BE49-F238E27FC236}">
                <a16:creationId xmlns:a16="http://schemas.microsoft.com/office/drawing/2014/main" id="{8DC7876B-02E2-CB6E-00DE-0119FAE22D4A}"/>
              </a:ext>
            </a:extLst>
          </p:cNvPr>
          <p:cNvSpPr txBox="1"/>
          <p:nvPr/>
        </p:nvSpPr>
        <p:spPr>
          <a:xfrm>
            <a:off x="5382038" y="2111882"/>
            <a:ext cx="2762054" cy="246221"/>
          </a:xfrm>
          <a:prstGeom prst="rect">
            <a:avLst/>
          </a:prstGeom>
          <a:solidFill>
            <a:schemeClr val="bg1">
              <a:lumMod val="85000"/>
            </a:schemeClr>
          </a:solidFill>
        </p:spPr>
        <p:txBody>
          <a:bodyPr wrap="square" rtlCol="0">
            <a:spAutoFit/>
          </a:bodyPr>
          <a:lstStyle/>
          <a:p>
            <a:r>
              <a:rPr lang="en-SE" sz="1000" dirty="0" err="1"/>
              <a:t>Balansen</a:t>
            </a:r>
            <a:r>
              <a:rPr lang="en-SE" sz="1000" dirty="0"/>
              <a:t> = </a:t>
            </a:r>
            <a:r>
              <a:rPr lang="en-SE" sz="1000" dirty="0" err="1"/>
              <a:t>konsumtion</a:t>
            </a:r>
            <a:r>
              <a:rPr lang="en-SE" sz="1000" dirty="0"/>
              <a:t> – total produktion</a:t>
            </a:r>
            <a:endParaRPr lang="sv-FI" sz="1000" dirty="0"/>
          </a:p>
        </p:txBody>
      </p:sp>
      <p:sp>
        <p:nvSpPr>
          <p:cNvPr id="16" name="TextBox 15">
            <a:extLst>
              <a:ext uri="{FF2B5EF4-FFF2-40B4-BE49-F238E27FC236}">
                <a16:creationId xmlns:a16="http://schemas.microsoft.com/office/drawing/2014/main" id="{EAA65DA0-ED59-0904-854D-2C187AE3A6BD}"/>
              </a:ext>
            </a:extLst>
          </p:cNvPr>
          <p:cNvSpPr txBox="1"/>
          <p:nvPr/>
        </p:nvSpPr>
        <p:spPr>
          <a:xfrm>
            <a:off x="9120710" y="4306789"/>
            <a:ext cx="2983306" cy="1426031"/>
          </a:xfrm>
          <a:prstGeom prst="rect">
            <a:avLst/>
          </a:prstGeom>
          <a:solidFill>
            <a:srgbClr val="FFFF00"/>
          </a:solidFill>
        </p:spPr>
        <p:txBody>
          <a:bodyPr wrap="square" rtlCol="0">
            <a:spAutoFit/>
          </a:bodyPr>
          <a:lstStyle/>
          <a:p>
            <a:pPr>
              <a:lnSpc>
                <a:spcPts val="1260"/>
              </a:lnSpc>
            </a:pPr>
            <a:r>
              <a:rPr lang="en-SE" sz="1400" b="1" dirty="0">
                <a:latin typeface="Arial" panose="020B0604020202020204" pitchFamily="34" charset="0"/>
                <a:ea typeface="Alstom" panose="02000503020000020004" pitchFamily="2" charset="0"/>
                <a:cs typeface="Times New Roman" panose="02020603050405020304" pitchFamily="18" charset="0"/>
              </a:rPr>
              <a:t>7 </a:t>
            </a:r>
            <a:r>
              <a:rPr lang="en-SE" sz="1400" b="1" dirty="0" err="1">
                <a:latin typeface="Arial" panose="020B0604020202020204" pitchFamily="34" charset="0"/>
                <a:ea typeface="Alstom" panose="02000503020000020004" pitchFamily="2" charset="0"/>
                <a:cs typeface="Times New Roman" panose="02020603050405020304" pitchFamily="18" charset="0"/>
              </a:rPr>
              <a:t>TWh</a:t>
            </a:r>
            <a:r>
              <a:rPr lang="en-SE" sz="1400" b="1" dirty="0">
                <a:latin typeface="Arial" panose="020B0604020202020204" pitchFamily="34" charset="0"/>
                <a:ea typeface="Alstom" panose="02000503020000020004" pitchFamily="2" charset="0"/>
                <a:cs typeface="Times New Roman" panose="02020603050405020304" pitchFamily="18" charset="0"/>
              </a:rPr>
              <a:t> </a:t>
            </a:r>
            <a:r>
              <a:rPr lang="en-SE" sz="1400" b="1" dirty="0" err="1">
                <a:latin typeface="Arial" panose="020B0604020202020204" pitchFamily="34" charset="0"/>
                <a:ea typeface="Alstom" panose="02000503020000020004" pitchFamily="2" charset="0"/>
                <a:cs typeface="Times New Roman" panose="02020603050405020304" pitchFamily="18" charset="0"/>
              </a:rPr>
              <a:t>motsvarar</a:t>
            </a:r>
            <a:r>
              <a:rPr lang="en-SE" sz="1400" b="1" dirty="0">
                <a:effectLst/>
                <a:latin typeface="Arial" panose="020B0604020202020204" pitchFamily="34" charset="0"/>
                <a:ea typeface="Alstom" panose="02000503020000020004" pitchFamily="2" charset="0"/>
                <a:cs typeface="Times New Roman" panose="02020603050405020304" pitchFamily="18" charset="0"/>
              </a:rPr>
              <a:t>:</a:t>
            </a:r>
            <a:endParaRPr lang="en-GB" sz="1400" b="1" dirty="0">
              <a:effectLst/>
              <a:latin typeface="Arial" panose="020B0604020202020204" pitchFamily="34" charset="0"/>
              <a:ea typeface="Alstom" panose="02000503020000020004" pitchFamily="2" charset="0"/>
              <a:cs typeface="Times New Roman" panose="02020603050405020304" pitchFamily="18" charset="0"/>
            </a:endParaRPr>
          </a:p>
          <a:p>
            <a:pPr marL="285750" indent="-285750">
              <a:lnSpc>
                <a:spcPts val="1260"/>
              </a:lnSpc>
              <a:buFontTx/>
              <a:buChar char="-"/>
            </a:pPr>
            <a:r>
              <a:rPr lang="en-SE" sz="1200" dirty="0"/>
              <a:t>91 </a:t>
            </a:r>
            <a:r>
              <a:rPr lang="en-SE" sz="1200" dirty="0" err="1"/>
              <a:t>miljoner</a:t>
            </a:r>
            <a:r>
              <a:rPr lang="en-SE" sz="1200" dirty="0"/>
              <a:t> VW ID4 med 77kWh </a:t>
            </a:r>
            <a:r>
              <a:rPr lang="en-SE" sz="1200" dirty="0" err="1"/>
              <a:t>batter.i</a:t>
            </a:r>
            <a:endParaRPr lang="en-SE" sz="1200" dirty="0"/>
          </a:p>
          <a:p>
            <a:pPr marL="285750" indent="-285750">
              <a:lnSpc>
                <a:spcPts val="1260"/>
              </a:lnSpc>
              <a:buFontTx/>
              <a:buChar char="-"/>
            </a:pPr>
            <a:r>
              <a:rPr lang="en-SE" sz="1200" dirty="0" err="1"/>
              <a:t>Batterier</a:t>
            </a:r>
            <a:r>
              <a:rPr lang="en-SE" sz="1200" dirty="0"/>
              <a:t> </a:t>
            </a:r>
            <a:r>
              <a:rPr lang="en-SE" sz="1200" dirty="0" err="1"/>
              <a:t>motsvarande</a:t>
            </a:r>
            <a:r>
              <a:rPr lang="en-SE" sz="1200" dirty="0"/>
              <a:t> 175x </a:t>
            </a:r>
            <a:r>
              <a:rPr lang="en-SE" sz="1200" dirty="0" err="1"/>
              <a:t>Northvolts</a:t>
            </a:r>
            <a:r>
              <a:rPr lang="en-SE" sz="1200" dirty="0"/>
              <a:t> </a:t>
            </a:r>
            <a:r>
              <a:rPr lang="en-SE" sz="1200" dirty="0" err="1"/>
              <a:t>årliga</a:t>
            </a:r>
            <a:r>
              <a:rPr lang="en-SE" sz="1200" dirty="0"/>
              <a:t> produktion till en </a:t>
            </a:r>
            <a:r>
              <a:rPr lang="en-SE" sz="1200" dirty="0" err="1"/>
              <a:t>kostnad</a:t>
            </a:r>
            <a:r>
              <a:rPr lang="en-SE" sz="1200" dirty="0"/>
              <a:t> av 7000 </a:t>
            </a:r>
            <a:r>
              <a:rPr lang="en-SE" sz="1200" dirty="0" err="1"/>
              <a:t>miljarder</a:t>
            </a:r>
            <a:r>
              <a:rPr lang="en-SE" sz="1200" dirty="0"/>
              <a:t> </a:t>
            </a:r>
            <a:r>
              <a:rPr lang="en-SE" sz="1200" dirty="0" err="1"/>
              <a:t>sek</a:t>
            </a:r>
            <a:r>
              <a:rPr lang="en-SE" sz="1200" dirty="0"/>
              <a:t>.</a:t>
            </a:r>
          </a:p>
          <a:p>
            <a:pPr marL="285750" indent="-285750">
              <a:lnSpc>
                <a:spcPts val="1260"/>
              </a:lnSpc>
              <a:buFontTx/>
              <a:buChar char="-"/>
            </a:pPr>
            <a:r>
              <a:rPr lang="en-SE" sz="1200" dirty="0" err="1"/>
              <a:t>Väte</a:t>
            </a:r>
            <a:r>
              <a:rPr lang="en-SE" sz="1200" dirty="0"/>
              <a:t> </a:t>
            </a:r>
            <a:r>
              <a:rPr lang="en-SE" sz="1200" dirty="0" err="1"/>
              <a:t>motsvarande</a:t>
            </a:r>
            <a:r>
              <a:rPr lang="en-SE" sz="1200" dirty="0"/>
              <a:t> 175 </a:t>
            </a:r>
            <a:r>
              <a:rPr lang="en-SE" sz="1200" dirty="0" err="1"/>
              <a:t>Hybrit</a:t>
            </a:r>
            <a:r>
              <a:rPr lang="en-SE" sz="1200" dirty="0"/>
              <a:t> </a:t>
            </a:r>
            <a:r>
              <a:rPr lang="en-SE" sz="1200" dirty="0" err="1"/>
              <a:t>projekt</a:t>
            </a:r>
            <a:r>
              <a:rPr lang="en-SE" sz="1200" dirty="0"/>
              <a:t>, 17.5 </a:t>
            </a:r>
            <a:r>
              <a:rPr lang="en-SE" sz="1200" dirty="0" err="1"/>
              <a:t>miljoner</a:t>
            </a:r>
            <a:r>
              <a:rPr lang="en-SE" sz="1200" dirty="0"/>
              <a:t> m3 </a:t>
            </a:r>
            <a:r>
              <a:rPr lang="en-SE" sz="1200" dirty="0" err="1"/>
              <a:t>väte</a:t>
            </a:r>
            <a:r>
              <a:rPr lang="en-SE" sz="1200" dirty="0"/>
              <a:t> till en </a:t>
            </a:r>
            <a:r>
              <a:rPr lang="en-SE" sz="1200" dirty="0" err="1"/>
              <a:t>kostnad</a:t>
            </a:r>
            <a:r>
              <a:rPr lang="en-SE" sz="1200" dirty="0"/>
              <a:t> av 1750 </a:t>
            </a:r>
            <a:r>
              <a:rPr lang="en-SE" sz="1200" dirty="0" err="1"/>
              <a:t>miljarder</a:t>
            </a:r>
            <a:r>
              <a:rPr lang="en-SE" sz="1200" dirty="0"/>
              <a:t> </a:t>
            </a:r>
            <a:r>
              <a:rPr lang="en-SE" sz="1200" dirty="0" err="1"/>
              <a:t>sek</a:t>
            </a:r>
            <a:r>
              <a:rPr lang="en-SE" sz="1200" dirty="0"/>
              <a:t>.</a:t>
            </a:r>
            <a:endParaRPr lang="en-SE" dirty="0"/>
          </a:p>
        </p:txBody>
      </p:sp>
      <p:sp>
        <p:nvSpPr>
          <p:cNvPr id="17" name="TextBox 16">
            <a:extLst>
              <a:ext uri="{FF2B5EF4-FFF2-40B4-BE49-F238E27FC236}">
                <a16:creationId xmlns:a16="http://schemas.microsoft.com/office/drawing/2014/main" id="{22E1FF1C-72EF-56C3-85F4-5BF1EE8DC116}"/>
              </a:ext>
            </a:extLst>
          </p:cNvPr>
          <p:cNvSpPr txBox="1"/>
          <p:nvPr/>
        </p:nvSpPr>
        <p:spPr>
          <a:xfrm>
            <a:off x="1112325" y="5382103"/>
            <a:ext cx="7388434" cy="923330"/>
          </a:xfrm>
          <a:prstGeom prst="rect">
            <a:avLst/>
          </a:prstGeom>
          <a:noFill/>
        </p:spPr>
        <p:txBody>
          <a:bodyPr wrap="square" rtlCol="0">
            <a:spAutoFit/>
          </a:bodyPr>
          <a:lstStyle/>
          <a:p>
            <a:pPr marL="285750" indent="-285750">
              <a:buFont typeface="Arial" panose="020B0604020202020204" pitchFamily="34" charset="0"/>
              <a:buChar char="•"/>
            </a:pPr>
            <a:r>
              <a:rPr lang="en-SE" dirty="0"/>
              <a:t>För att </a:t>
            </a:r>
            <a:r>
              <a:rPr lang="en-SE" dirty="0" err="1"/>
              <a:t>klara</a:t>
            </a:r>
            <a:r>
              <a:rPr lang="en-SE" dirty="0"/>
              <a:t> 2040 är det </a:t>
            </a:r>
            <a:r>
              <a:rPr lang="en-SE" dirty="0" err="1"/>
              <a:t>klart</a:t>
            </a:r>
            <a:r>
              <a:rPr lang="en-SE" dirty="0"/>
              <a:t> att </a:t>
            </a:r>
            <a:r>
              <a:rPr lang="en-SE" dirty="0" err="1"/>
              <a:t>alla</a:t>
            </a:r>
            <a:r>
              <a:rPr lang="en-SE" dirty="0"/>
              <a:t> kraftslag måste </a:t>
            </a:r>
            <a:r>
              <a:rPr lang="en-SE" dirty="0" err="1"/>
              <a:t>byggas</a:t>
            </a:r>
            <a:r>
              <a:rPr lang="en-SE" dirty="0"/>
              <a:t> ut och bidra!</a:t>
            </a:r>
          </a:p>
          <a:p>
            <a:pPr marL="285750" indent="-285750">
              <a:buFont typeface="Arial" panose="020B0604020202020204" pitchFamily="34" charset="0"/>
              <a:buChar char="•"/>
            </a:pPr>
            <a:r>
              <a:rPr lang="en-SE" dirty="0"/>
              <a:t>Lagring blir </a:t>
            </a:r>
            <a:r>
              <a:rPr lang="en-SE" dirty="0" err="1"/>
              <a:t>ett</a:t>
            </a:r>
            <a:r>
              <a:rPr lang="en-SE" dirty="0"/>
              <a:t> </a:t>
            </a:r>
            <a:r>
              <a:rPr lang="en-SE" dirty="0" err="1"/>
              <a:t>viktigt</a:t>
            </a:r>
            <a:r>
              <a:rPr lang="en-SE" dirty="0"/>
              <a:t> </a:t>
            </a:r>
            <a:r>
              <a:rPr lang="en-SE" dirty="0" err="1"/>
              <a:t>bidrag</a:t>
            </a:r>
            <a:r>
              <a:rPr lang="en-SE" dirty="0"/>
              <a:t> men kan </a:t>
            </a:r>
            <a:r>
              <a:rPr lang="en-SE" dirty="0" err="1"/>
              <a:t>aldrig</a:t>
            </a:r>
            <a:r>
              <a:rPr lang="en-SE" dirty="0"/>
              <a:t> </a:t>
            </a:r>
            <a:r>
              <a:rPr lang="en-SE" dirty="0" err="1"/>
              <a:t>ensam</a:t>
            </a:r>
            <a:r>
              <a:rPr lang="en-SE" dirty="0"/>
              <a:t> </a:t>
            </a:r>
            <a:r>
              <a:rPr lang="en-SE" dirty="0" err="1"/>
              <a:t>klara</a:t>
            </a:r>
            <a:r>
              <a:rPr lang="en-SE" dirty="0"/>
              <a:t> de </a:t>
            </a:r>
            <a:r>
              <a:rPr lang="en-SE" dirty="0" err="1"/>
              <a:t>enorma</a:t>
            </a:r>
            <a:r>
              <a:rPr lang="en-SE" dirty="0"/>
              <a:t> </a:t>
            </a:r>
            <a:r>
              <a:rPr lang="en-SE" dirty="0" err="1"/>
              <a:t>underskotten</a:t>
            </a:r>
            <a:r>
              <a:rPr lang="en-SE" dirty="0"/>
              <a:t>.</a:t>
            </a:r>
            <a:endParaRPr lang="sv-FI" dirty="0"/>
          </a:p>
        </p:txBody>
      </p:sp>
    </p:spTree>
    <p:extLst>
      <p:ext uri="{BB962C8B-B14F-4D97-AF65-F5344CB8AC3E}">
        <p14:creationId xmlns:p14="http://schemas.microsoft.com/office/powerpoint/2010/main" val="1952237280"/>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7BE775-2F5F-4FD2-9A90-82BCDCB4452B}"/>
              </a:ext>
            </a:extLst>
          </p:cNvPr>
          <p:cNvSpPr>
            <a:spLocks noGrp="1"/>
          </p:cNvSpPr>
          <p:nvPr>
            <p:ph type="title"/>
          </p:nvPr>
        </p:nvSpPr>
        <p:spPr/>
        <p:txBody>
          <a:bodyPr/>
          <a:lstStyle/>
          <a:p>
            <a:r>
              <a:rPr lang="en-GB" sz="4000" b="1" dirty="0"/>
              <a:t>Januari 2040</a:t>
            </a:r>
            <a:r>
              <a:rPr lang="en-SE" sz="4000" b="1" dirty="0"/>
              <a:t>, 10x vindkraft, 47GW, 250 </a:t>
            </a:r>
            <a:r>
              <a:rPr lang="en-SE" sz="4000" b="1" dirty="0" err="1"/>
              <a:t>TWh</a:t>
            </a:r>
            <a:br>
              <a:rPr lang="en-SE" b="1" dirty="0"/>
            </a:br>
            <a:endParaRPr lang="en-SE" sz="2400" b="1" dirty="0"/>
          </a:p>
        </p:txBody>
      </p:sp>
      <p:sp>
        <p:nvSpPr>
          <p:cNvPr id="12" name="TextBox 11">
            <a:extLst>
              <a:ext uri="{FF2B5EF4-FFF2-40B4-BE49-F238E27FC236}">
                <a16:creationId xmlns:a16="http://schemas.microsoft.com/office/drawing/2014/main" id="{7E88C415-768E-F513-52B4-05D6EB0087F9}"/>
              </a:ext>
            </a:extLst>
          </p:cNvPr>
          <p:cNvSpPr txBox="1"/>
          <p:nvPr/>
        </p:nvSpPr>
        <p:spPr>
          <a:xfrm>
            <a:off x="9120711" y="1690688"/>
            <a:ext cx="2983305" cy="1703030"/>
          </a:xfrm>
          <a:prstGeom prst="rect">
            <a:avLst/>
          </a:prstGeom>
          <a:solidFill>
            <a:srgbClr val="FFFF00"/>
          </a:solidFill>
        </p:spPr>
        <p:txBody>
          <a:bodyPr wrap="square" rtlCol="0">
            <a:spAutoFit/>
          </a:bodyPr>
          <a:lstStyle/>
          <a:p>
            <a:pPr>
              <a:lnSpc>
                <a:spcPts val="1260"/>
              </a:lnSpc>
            </a:pPr>
            <a:r>
              <a:rPr lang="en-SE" sz="1400" b="1" dirty="0">
                <a:effectLst/>
                <a:latin typeface="Arial" panose="020B0604020202020204" pitchFamily="34" charset="0"/>
                <a:ea typeface="Alstom" panose="02000503020000020004" pitchFamily="2" charset="0"/>
                <a:cs typeface="Times New Roman" panose="02020603050405020304" pitchFamily="18" charset="0"/>
              </a:rPr>
              <a:t>Slutsats:</a:t>
            </a:r>
            <a:endParaRPr lang="en-GB" sz="1400" b="1" dirty="0">
              <a:effectLst/>
              <a:latin typeface="Arial" panose="020B0604020202020204" pitchFamily="34" charset="0"/>
              <a:ea typeface="Alstom" panose="02000503020000020004" pitchFamily="2" charset="0"/>
              <a:cs typeface="Times New Roman" panose="02020603050405020304" pitchFamily="18" charset="0"/>
            </a:endParaRPr>
          </a:p>
          <a:p>
            <a:pPr marL="285750" indent="-285750">
              <a:lnSpc>
                <a:spcPts val="1260"/>
              </a:lnSpc>
              <a:buFontTx/>
              <a:buChar char="-"/>
            </a:pPr>
            <a:r>
              <a:rPr lang="en-SE" sz="1200" dirty="0">
                <a:latin typeface="Arial" panose="020B0604020202020204" pitchFamily="34" charset="0"/>
                <a:cs typeface="Times New Roman" panose="02020603050405020304" pitchFamily="18" charset="0"/>
              </a:rPr>
              <a:t>Extrem överproduktion </a:t>
            </a:r>
            <a:r>
              <a:rPr lang="en-SE" sz="1200" dirty="0" err="1">
                <a:latin typeface="Arial" panose="020B0604020202020204" pitchFamily="34" charset="0"/>
                <a:cs typeface="Times New Roman" panose="02020603050405020304" pitchFamily="18" charset="0"/>
              </a:rPr>
              <a:t>vissa</a:t>
            </a:r>
            <a:r>
              <a:rPr lang="en-SE" sz="1200" dirty="0">
                <a:latin typeface="Arial" panose="020B0604020202020204" pitchFamily="34" charset="0"/>
                <a:cs typeface="Times New Roman" panose="02020603050405020304" pitchFamily="18" charset="0"/>
              </a:rPr>
              <a:t> </a:t>
            </a:r>
            <a:r>
              <a:rPr lang="en-SE" sz="1200" dirty="0" err="1">
                <a:latin typeface="Arial" panose="020B0604020202020204" pitchFamily="34" charset="0"/>
                <a:cs typeface="Times New Roman" panose="02020603050405020304" pitchFamily="18" charset="0"/>
              </a:rPr>
              <a:t>timmar</a:t>
            </a:r>
            <a:r>
              <a:rPr lang="en-SE" sz="1200" dirty="0">
                <a:latin typeface="Arial" panose="020B0604020202020204" pitchFamily="34" charset="0"/>
                <a:cs typeface="Times New Roman" panose="02020603050405020304" pitchFamily="18" charset="0"/>
              </a:rPr>
              <a:t> </a:t>
            </a:r>
            <a:r>
              <a:rPr lang="en-SE" sz="1200" dirty="0" err="1">
                <a:latin typeface="Arial" panose="020B0604020202020204" pitchFamily="34" charset="0"/>
                <a:cs typeface="Times New Roman" panose="02020603050405020304" pitchFamily="18" charset="0"/>
              </a:rPr>
              <a:t>även</a:t>
            </a:r>
            <a:r>
              <a:rPr lang="en-SE" sz="1200" dirty="0">
                <a:latin typeface="Arial" panose="020B0604020202020204" pitchFamily="34" charset="0"/>
                <a:cs typeface="Times New Roman" panose="02020603050405020304" pitchFamily="18" charset="0"/>
              </a:rPr>
              <a:t> i den kalla </a:t>
            </a:r>
            <a:r>
              <a:rPr lang="en-SE" sz="1200" dirty="0" err="1">
                <a:latin typeface="Arial" panose="020B0604020202020204" pitchFamily="34" charset="0"/>
                <a:cs typeface="Times New Roman" panose="02020603050405020304" pitchFamily="18" charset="0"/>
              </a:rPr>
              <a:t>perioden</a:t>
            </a:r>
            <a:endParaRPr lang="en-SE" sz="1200" dirty="0">
              <a:latin typeface="Arial" panose="020B0604020202020204" pitchFamily="34" charset="0"/>
              <a:cs typeface="Times New Roman" panose="02020603050405020304" pitchFamily="18" charset="0"/>
            </a:endParaRPr>
          </a:p>
          <a:p>
            <a:pPr marL="285750" indent="-285750">
              <a:lnSpc>
                <a:spcPts val="1260"/>
              </a:lnSpc>
              <a:buFontTx/>
              <a:buChar char="-"/>
            </a:pPr>
            <a:r>
              <a:rPr lang="en-SE" sz="1200" dirty="0" err="1">
                <a:latin typeface="Arial" panose="020B0604020202020204" pitchFamily="34" charset="0"/>
                <a:cs typeface="Times New Roman" panose="02020603050405020304" pitchFamily="18" charset="0"/>
              </a:rPr>
              <a:t>Väldigt</a:t>
            </a:r>
            <a:r>
              <a:rPr lang="en-SE" sz="1200" dirty="0">
                <a:latin typeface="Arial" panose="020B0604020202020204" pitchFamily="34" charset="0"/>
                <a:cs typeface="Times New Roman" panose="02020603050405020304" pitchFamily="18" charset="0"/>
              </a:rPr>
              <a:t> </a:t>
            </a:r>
            <a:r>
              <a:rPr lang="en-SE" sz="1200" dirty="0" err="1">
                <a:latin typeface="Arial" panose="020B0604020202020204" pitchFamily="34" charset="0"/>
                <a:cs typeface="Times New Roman" panose="02020603050405020304" pitchFamily="18" charset="0"/>
              </a:rPr>
              <a:t>stora</a:t>
            </a:r>
            <a:r>
              <a:rPr lang="en-SE" sz="1200" dirty="0">
                <a:latin typeface="Arial" panose="020B0604020202020204" pitchFamily="34" charset="0"/>
                <a:cs typeface="Times New Roman" panose="02020603050405020304" pitchFamily="18" charset="0"/>
              </a:rPr>
              <a:t> </a:t>
            </a:r>
            <a:r>
              <a:rPr lang="en-SE" sz="1200" dirty="0" err="1">
                <a:latin typeface="Arial" panose="020B0604020202020204" pitchFamily="34" charset="0"/>
                <a:cs typeface="Times New Roman" panose="02020603050405020304" pitchFamily="18" charset="0"/>
              </a:rPr>
              <a:t>effekthål</a:t>
            </a:r>
            <a:r>
              <a:rPr lang="en-SE" sz="1200" dirty="0">
                <a:latin typeface="Arial" panose="020B0604020202020204" pitchFamily="34" charset="0"/>
                <a:cs typeface="Times New Roman" panose="02020603050405020304" pitchFamily="18" charset="0"/>
              </a:rPr>
              <a:t> trots den </a:t>
            </a:r>
            <a:r>
              <a:rPr lang="en-SE" sz="1200" dirty="0" err="1">
                <a:latin typeface="Arial" panose="020B0604020202020204" pitchFamily="34" charset="0"/>
                <a:cs typeface="Times New Roman" panose="02020603050405020304" pitchFamily="18" charset="0"/>
              </a:rPr>
              <a:t>massiva</a:t>
            </a:r>
            <a:r>
              <a:rPr lang="en-SE" sz="1200" dirty="0">
                <a:latin typeface="Arial" panose="020B0604020202020204" pitchFamily="34" charset="0"/>
                <a:cs typeface="Times New Roman" panose="02020603050405020304" pitchFamily="18" charset="0"/>
              </a:rPr>
              <a:t> </a:t>
            </a:r>
            <a:r>
              <a:rPr lang="en-SE" sz="1200" dirty="0" err="1">
                <a:latin typeface="Arial" panose="020B0604020202020204" pitchFamily="34" charset="0"/>
                <a:cs typeface="Times New Roman" panose="02020603050405020304" pitchFamily="18" charset="0"/>
              </a:rPr>
              <a:t>installationen</a:t>
            </a:r>
            <a:r>
              <a:rPr lang="en-SE" sz="1200" dirty="0">
                <a:latin typeface="Arial" panose="020B0604020202020204" pitchFamily="34" charset="0"/>
                <a:cs typeface="Times New Roman" panose="02020603050405020304" pitchFamily="18" charset="0"/>
              </a:rPr>
              <a:t> av vindkraft</a:t>
            </a:r>
          </a:p>
          <a:p>
            <a:pPr marL="285750" indent="-285750">
              <a:lnSpc>
                <a:spcPts val="1260"/>
              </a:lnSpc>
              <a:buFontTx/>
              <a:buChar char="-"/>
            </a:pPr>
            <a:r>
              <a:rPr lang="en-SE" sz="1200" dirty="0" err="1">
                <a:latin typeface="Arial" panose="020B0604020202020204" pitchFamily="34" charset="0"/>
                <a:cs typeface="Times New Roman" panose="02020603050405020304" pitchFamily="18" charset="0"/>
              </a:rPr>
              <a:t>Energi</a:t>
            </a:r>
            <a:r>
              <a:rPr lang="en-SE" sz="1200" dirty="0">
                <a:latin typeface="Arial" panose="020B0604020202020204" pitchFamily="34" charset="0"/>
                <a:cs typeface="Times New Roman" panose="02020603050405020304" pitchFamily="18" charset="0"/>
              </a:rPr>
              <a:t> </a:t>
            </a:r>
            <a:r>
              <a:rPr lang="en-SE" sz="1200" dirty="0" err="1">
                <a:latin typeface="Arial" panose="020B0604020202020204" pitchFamily="34" charset="0"/>
                <a:cs typeface="Times New Roman" panose="02020603050405020304" pitchFamily="18" charset="0"/>
              </a:rPr>
              <a:t>hål</a:t>
            </a:r>
            <a:r>
              <a:rPr lang="en-SE" sz="1200" dirty="0">
                <a:latin typeface="Arial" panose="020B0604020202020204" pitchFamily="34" charset="0"/>
                <a:cs typeface="Times New Roman" panose="02020603050405020304" pitchFamily="18" charset="0"/>
              </a:rPr>
              <a:t> </a:t>
            </a:r>
            <a:r>
              <a:rPr lang="en-SE" sz="1200" dirty="0" err="1">
                <a:latin typeface="Arial" panose="020B0604020202020204" pitchFamily="34" charset="0"/>
                <a:cs typeface="Times New Roman" panose="02020603050405020304" pitchFamily="18" charset="0"/>
              </a:rPr>
              <a:t>motsvarande</a:t>
            </a:r>
            <a:r>
              <a:rPr lang="en-SE" sz="1200" dirty="0">
                <a:latin typeface="Arial" panose="020B0604020202020204" pitchFamily="34" charset="0"/>
                <a:cs typeface="Times New Roman" panose="02020603050405020304" pitchFamily="18" charset="0"/>
              </a:rPr>
              <a:t> 0.5TWh-1TWh i 50h-100h perioder</a:t>
            </a:r>
            <a:endParaRPr lang="en-SE" sz="1200" dirty="0"/>
          </a:p>
          <a:p>
            <a:pPr>
              <a:lnSpc>
                <a:spcPts val="1260"/>
              </a:lnSpc>
            </a:pPr>
            <a:endParaRPr lang="en-GB" sz="1200" dirty="0">
              <a:effectLst/>
              <a:latin typeface="Arial" panose="020B0604020202020204" pitchFamily="34" charset="0"/>
              <a:ea typeface="Alstom" panose="02000503020000020004" pitchFamily="2" charset="0"/>
              <a:cs typeface="Times New Roman" panose="02020603050405020304" pitchFamily="18" charset="0"/>
            </a:endParaRPr>
          </a:p>
          <a:p>
            <a:endParaRPr lang="en-SE" dirty="0"/>
          </a:p>
        </p:txBody>
      </p:sp>
      <p:sp>
        <p:nvSpPr>
          <p:cNvPr id="16" name="TextBox 15">
            <a:extLst>
              <a:ext uri="{FF2B5EF4-FFF2-40B4-BE49-F238E27FC236}">
                <a16:creationId xmlns:a16="http://schemas.microsoft.com/office/drawing/2014/main" id="{EAA65DA0-ED59-0904-854D-2C187AE3A6BD}"/>
              </a:ext>
            </a:extLst>
          </p:cNvPr>
          <p:cNvSpPr txBox="1"/>
          <p:nvPr/>
        </p:nvSpPr>
        <p:spPr>
          <a:xfrm>
            <a:off x="9120710" y="4306789"/>
            <a:ext cx="2983306" cy="1426031"/>
          </a:xfrm>
          <a:prstGeom prst="rect">
            <a:avLst/>
          </a:prstGeom>
          <a:solidFill>
            <a:srgbClr val="FFFF00"/>
          </a:solidFill>
        </p:spPr>
        <p:txBody>
          <a:bodyPr wrap="square" rtlCol="0">
            <a:spAutoFit/>
          </a:bodyPr>
          <a:lstStyle/>
          <a:p>
            <a:pPr>
              <a:lnSpc>
                <a:spcPts val="1260"/>
              </a:lnSpc>
            </a:pPr>
            <a:r>
              <a:rPr lang="en-SE" sz="1400" b="1" dirty="0">
                <a:latin typeface="Arial" panose="020B0604020202020204" pitchFamily="34" charset="0"/>
                <a:ea typeface="Alstom" panose="02000503020000020004" pitchFamily="2" charset="0"/>
                <a:cs typeface="Times New Roman" panose="02020603050405020304" pitchFamily="18" charset="0"/>
              </a:rPr>
              <a:t>1 </a:t>
            </a:r>
            <a:r>
              <a:rPr lang="en-SE" sz="1400" b="1" dirty="0" err="1">
                <a:latin typeface="Arial" panose="020B0604020202020204" pitchFamily="34" charset="0"/>
                <a:ea typeface="Alstom" panose="02000503020000020004" pitchFamily="2" charset="0"/>
                <a:cs typeface="Times New Roman" panose="02020603050405020304" pitchFamily="18" charset="0"/>
              </a:rPr>
              <a:t>TWh</a:t>
            </a:r>
            <a:r>
              <a:rPr lang="en-SE" sz="1400" b="1" dirty="0">
                <a:latin typeface="Arial" panose="020B0604020202020204" pitchFamily="34" charset="0"/>
                <a:ea typeface="Alstom" panose="02000503020000020004" pitchFamily="2" charset="0"/>
                <a:cs typeface="Times New Roman" panose="02020603050405020304" pitchFamily="18" charset="0"/>
              </a:rPr>
              <a:t> </a:t>
            </a:r>
            <a:r>
              <a:rPr lang="en-SE" sz="1400" b="1" dirty="0" err="1">
                <a:latin typeface="Arial" panose="020B0604020202020204" pitchFamily="34" charset="0"/>
                <a:ea typeface="Alstom" panose="02000503020000020004" pitchFamily="2" charset="0"/>
                <a:cs typeface="Times New Roman" panose="02020603050405020304" pitchFamily="18" charset="0"/>
              </a:rPr>
              <a:t>motsvarar</a:t>
            </a:r>
            <a:r>
              <a:rPr lang="en-SE" sz="1400" b="1" dirty="0">
                <a:effectLst/>
                <a:latin typeface="Arial" panose="020B0604020202020204" pitchFamily="34" charset="0"/>
                <a:ea typeface="Alstom" panose="02000503020000020004" pitchFamily="2" charset="0"/>
                <a:cs typeface="Times New Roman" panose="02020603050405020304" pitchFamily="18" charset="0"/>
              </a:rPr>
              <a:t>:</a:t>
            </a:r>
            <a:endParaRPr lang="en-GB" sz="1400" b="1" dirty="0">
              <a:effectLst/>
              <a:latin typeface="Arial" panose="020B0604020202020204" pitchFamily="34" charset="0"/>
              <a:ea typeface="Alstom" panose="02000503020000020004" pitchFamily="2" charset="0"/>
              <a:cs typeface="Times New Roman" panose="02020603050405020304" pitchFamily="18" charset="0"/>
            </a:endParaRPr>
          </a:p>
          <a:p>
            <a:pPr marL="285750" indent="-285750">
              <a:lnSpc>
                <a:spcPts val="1260"/>
              </a:lnSpc>
              <a:buFontTx/>
              <a:buChar char="-"/>
            </a:pPr>
            <a:r>
              <a:rPr lang="en-SE" sz="1200" dirty="0"/>
              <a:t>13 </a:t>
            </a:r>
            <a:r>
              <a:rPr lang="en-SE" sz="1200" dirty="0" err="1"/>
              <a:t>miljoner</a:t>
            </a:r>
            <a:r>
              <a:rPr lang="en-SE" sz="1200" dirty="0"/>
              <a:t> VW ID4 med 77kWh </a:t>
            </a:r>
            <a:r>
              <a:rPr lang="en-SE" sz="1200" dirty="0" err="1"/>
              <a:t>batteri</a:t>
            </a:r>
            <a:r>
              <a:rPr lang="en-SE" sz="1200" dirty="0"/>
              <a:t>.</a:t>
            </a:r>
          </a:p>
          <a:p>
            <a:pPr marL="285750" indent="-285750">
              <a:lnSpc>
                <a:spcPts val="1260"/>
              </a:lnSpc>
              <a:buFontTx/>
              <a:buChar char="-"/>
            </a:pPr>
            <a:r>
              <a:rPr lang="en-SE" sz="1200" dirty="0" err="1"/>
              <a:t>Batterier</a:t>
            </a:r>
            <a:r>
              <a:rPr lang="en-SE" sz="1200" dirty="0"/>
              <a:t> </a:t>
            </a:r>
            <a:r>
              <a:rPr lang="en-SE" sz="1200" dirty="0" err="1"/>
              <a:t>motsvarande</a:t>
            </a:r>
            <a:r>
              <a:rPr lang="en-SE" sz="1200" dirty="0"/>
              <a:t> 25x </a:t>
            </a:r>
            <a:r>
              <a:rPr lang="en-SE" sz="1200" dirty="0" err="1"/>
              <a:t>Northvolts</a:t>
            </a:r>
            <a:r>
              <a:rPr lang="en-SE" sz="1200" dirty="0"/>
              <a:t> </a:t>
            </a:r>
            <a:r>
              <a:rPr lang="en-SE" sz="1200" dirty="0" err="1"/>
              <a:t>årliga</a:t>
            </a:r>
            <a:r>
              <a:rPr lang="en-SE" sz="1200" dirty="0"/>
              <a:t> produktion till en </a:t>
            </a:r>
            <a:r>
              <a:rPr lang="en-SE" sz="1200" dirty="0" err="1"/>
              <a:t>kostnad</a:t>
            </a:r>
            <a:r>
              <a:rPr lang="en-SE" sz="1200" dirty="0"/>
              <a:t> av 1000 </a:t>
            </a:r>
            <a:r>
              <a:rPr lang="en-SE" sz="1200" dirty="0" err="1"/>
              <a:t>miljarder</a:t>
            </a:r>
            <a:r>
              <a:rPr lang="en-SE" sz="1200" dirty="0"/>
              <a:t> </a:t>
            </a:r>
            <a:r>
              <a:rPr lang="en-SE" sz="1200" dirty="0" err="1"/>
              <a:t>sek</a:t>
            </a:r>
            <a:r>
              <a:rPr lang="en-SE" sz="1200" dirty="0"/>
              <a:t>.</a:t>
            </a:r>
          </a:p>
          <a:p>
            <a:pPr marL="285750" indent="-285750">
              <a:lnSpc>
                <a:spcPts val="1260"/>
              </a:lnSpc>
              <a:buFontTx/>
              <a:buChar char="-"/>
            </a:pPr>
            <a:r>
              <a:rPr lang="en-SE" sz="1200" dirty="0" err="1"/>
              <a:t>Väte</a:t>
            </a:r>
            <a:r>
              <a:rPr lang="en-SE" sz="1200" dirty="0"/>
              <a:t> </a:t>
            </a:r>
            <a:r>
              <a:rPr lang="en-SE" sz="1200" dirty="0" err="1"/>
              <a:t>motsvarande</a:t>
            </a:r>
            <a:r>
              <a:rPr lang="en-SE" sz="1200" dirty="0"/>
              <a:t> 10 </a:t>
            </a:r>
            <a:r>
              <a:rPr lang="en-SE" sz="1200" dirty="0" err="1"/>
              <a:t>Hybrit</a:t>
            </a:r>
            <a:r>
              <a:rPr lang="en-SE" sz="1200" dirty="0"/>
              <a:t> </a:t>
            </a:r>
            <a:r>
              <a:rPr lang="en-SE" sz="1200" dirty="0" err="1"/>
              <a:t>projekt</a:t>
            </a:r>
            <a:r>
              <a:rPr lang="en-SE" sz="1200" dirty="0"/>
              <a:t>, 1 </a:t>
            </a:r>
            <a:r>
              <a:rPr lang="en-SE" sz="1200" dirty="0" err="1"/>
              <a:t>miljon</a:t>
            </a:r>
            <a:r>
              <a:rPr lang="en-SE" sz="1200" dirty="0"/>
              <a:t> m3 </a:t>
            </a:r>
            <a:r>
              <a:rPr lang="en-SE" sz="1200" dirty="0" err="1"/>
              <a:t>väte</a:t>
            </a:r>
            <a:r>
              <a:rPr lang="en-SE" sz="1200" dirty="0"/>
              <a:t> till en </a:t>
            </a:r>
            <a:r>
              <a:rPr lang="en-SE" sz="1200" dirty="0" err="1"/>
              <a:t>kostnad</a:t>
            </a:r>
            <a:r>
              <a:rPr lang="en-SE" sz="1200" dirty="0"/>
              <a:t> av 250 </a:t>
            </a:r>
            <a:r>
              <a:rPr lang="en-SE" sz="1200" dirty="0" err="1"/>
              <a:t>miljarder</a:t>
            </a:r>
            <a:r>
              <a:rPr lang="en-SE" sz="1200" dirty="0"/>
              <a:t> </a:t>
            </a:r>
            <a:r>
              <a:rPr lang="en-SE" sz="1200" dirty="0" err="1"/>
              <a:t>sek</a:t>
            </a:r>
            <a:r>
              <a:rPr lang="en-SE" sz="1200" dirty="0"/>
              <a:t>.</a:t>
            </a:r>
            <a:endParaRPr lang="en-SE" dirty="0"/>
          </a:p>
        </p:txBody>
      </p:sp>
      <p:sp>
        <p:nvSpPr>
          <p:cNvPr id="17" name="TextBox 16">
            <a:extLst>
              <a:ext uri="{FF2B5EF4-FFF2-40B4-BE49-F238E27FC236}">
                <a16:creationId xmlns:a16="http://schemas.microsoft.com/office/drawing/2014/main" id="{22E1FF1C-72EF-56C3-85F4-5BF1EE8DC116}"/>
              </a:ext>
            </a:extLst>
          </p:cNvPr>
          <p:cNvSpPr txBox="1"/>
          <p:nvPr/>
        </p:nvSpPr>
        <p:spPr>
          <a:xfrm>
            <a:off x="1124768" y="5204503"/>
            <a:ext cx="7388434" cy="1477328"/>
          </a:xfrm>
          <a:prstGeom prst="rect">
            <a:avLst/>
          </a:prstGeom>
          <a:noFill/>
        </p:spPr>
        <p:txBody>
          <a:bodyPr wrap="square" rtlCol="0">
            <a:spAutoFit/>
          </a:bodyPr>
          <a:lstStyle/>
          <a:p>
            <a:pPr marL="285750" indent="-285750">
              <a:buFont typeface="Arial" panose="020B0604020202020204" pitchFamily="34" charset="0"/>
              <a:buChar char="•"/>
            </a:pPr>
            <a:r>
              <a:rPr lang="en-SE" dirty="0"/>
              <a:t>För att </a:t>
            </a:r>
            <a:r>
              <a:rPr lang="en-SE" dirty="0" err="1"/>
              <a:t>klara</a:t>
            </a:r>
            <a:r>
              <a:rPr lang="en-SE" dirty="0"/>
              <a:t> 2040 är det </a:t>
            </a:r>
            <a:r>
              <a:rPr lang="en-SE" dirty="0" err="1"/>
              <a:t>klart</a:t>
            </a:r>
            <a:r>
              <a:rPr lang="en-SE" dirty="0"/>
              <a:t> att </a:t>
            </a:r>
            <a:r>
              <a:rPr lang="en-SE" dirty="0" err="1"/>
              <a:t>alla</a:t>
            </a:r>
            <a:r>
              <a:rPr lang="en-SE" dirty="0"/>
              <a:t> kraftslag måste </a:t>
            </a:r>
            <a:r>
              <a:rPr lang="en-SE" dirty="0" err="1"/>
              <a:t>byggas</a:t>
            </a:r>
            <a:r>
              <a:rPr lang="en-SE" dirty="0"/>
              <a:t> ut och bidra!</a:t>
            </a:r>
          </a:p>
          <a:p>
            <a:pPr marL="285750" indent="-285750">
              <a:buFont typeface="Arial" panose="020B0604020202020204" pitchFamily="34" charset="0"/>
              <a:buChar char="•"/>
            </a:pPr>
            <a:r>
              <a:rPr lang="en-SE" dirty="0"/>
              <a:t>Med </a:t>
            </a:r>
            <a:r>
              <a:rPr lang="en-SE" dirty="0" err="1"/>
              <a:t>överinvestering</a:t>
            </a:r>
            <a:r>
              <a:rPr lang="en-SE" dirty="0"/>
              <a:t> </a:t>
            </a:r>
            <a:r>
              <a:rPr lang="en-SE" dirty="0" err="1"/>
              <a:t>på</a:t>
            </a:r>
            <a:r>
              <a:rPr lang="en-SE" dirty="0"/>
              <a:t> vindkraft blir det </a:t>
            </a:r>
            <a:r>
              <a:rPr lang="en-SE" dirty="0" err="1"/>
              <a:t>extremt</a:t>
            </a:r>
            <a:r>
              <a:rPr lang="en-SE" dirty="0"/>
              <a:t> </a:t>
            </a:r>
            <a:r>
              <a:rPr lang="en-SE" dirty="0" err="1"/>
              <a:t>extrem</a:t>
            </a:r>
            <a:r>
              <a:rPr lang="en-SE" dirty="0"/>
              <a:t> överproduktion </a:t>
            </a:r>
            <a:r>
              <a:rPr lang="en-SE" dirty="0" err="1"/>
              <a:t>över</a:t>
            </a:r>
            <a:r>
              <a:rPr lang="en-SE" dirty="0"/>
              <a:t> </a:t>
            </a:r>
            <a:r>
              <a:rPr lang="en-SE" dirty="0" err="1"/>
              <a:t>året</a:t>
            </a:r>
            <a:r>
              <a:rPr lang="en-SE" dirty="0"/>
              <a:t> men </a:t>
            </a:r>
            <a:r>
              <a:rPr lang="en-SE" dirty="0" err="1"/>
              <a:t>samtidigt</a:t>
            </a:r>
            <a:r>
              <a:rPr lang="en-SE" dirty="0"/>
              <a:t> </a:t>
            </a:r>
            <a:r>
              <a:rPr lang="en-SE" dirty="0" err="1"/>
              <a:t>stora</a:t>
            </a:r>
            <a:r>
              <a:rPr lang="en-SE" dirty="0"/>
              <a:t> effekt </a:t>
            </a:r>
            <a:r>
              <a:rPr lang="en-SE" dirty="0" err="1"/>
              <a:t>hål</a:t>
            </a:r>
            <a:r>
              <a:rPr lang="en-SE" dirty="0"/>
              <a:t> </a:t>
            </a:r>
            <a:r>
              <a:rPr lang="en-SE" dirty="0" err="1"/>
              <a:t>som</a:t>
            </a:r>
            <a:r>
              <a:rPr lang="en-SE" dirty="0"/>
              <a:t> inte </a:t>
            </a:r>
            <a:r>
              <a:rPr lang="en-SE" dirty="0" err="1"/>
              <a:t>klaras</a:t>
            </a:r>
            <a:r>
              <a:rPr lang="en-SE" dirty="0"/>
              <a:t> av </a:t>
            </a:r>
            <a:r>
              <a:rPr lang="en-SE" dirty="0" err="1"/>
              <a:t>lagring</a:t>
            </a:r>
            <a:r>
              <a:rPr lang="en-SE" dirty="0"/>
              <a:t> då det är för </a:t>
            </a:r>
            <a:r>
              <a:rPr lang="en-SE" dirty="0" err="1"/>
              <a:t>stora</a:t>
            </a:r>
            <a:r>
              <a:rPr lang="en-SE" dirty="0"/>
              <a:t> </a:t>
            </a:r>
            <a:r>
              <a:rPr lang="en-SE" dirty="0" err="1"/>
              <a:t>mängder</a:t>
            </a:r>
            <a:r>
              <a:rPr lang="en-SE" dirty="0"/>
              <a:t>.</a:t>
            </a:r>
          </a:p>
          <a:p>
            <a:pPr marL="285750" indent="-285750">
              <a:buFont typeface="Arial" panose="020B0604020202020204" pitchFamily="34" charset="0"/>
              <a:buChar char="•"/>
            </a:pPr>
            <a:r>
              <a:rPr lang="en-SE" dirty="0"/>
              <a:t>En stor del av </a:t>
            </a:r>
            <a:r>
              <a:rPr lang="en-SE" dirty="0" err="1"/>
              <a:t>året</a:t>
            </a:r>
            <a:r>
              <a:rPr lang="en-SE" dirty="0"/>
              <a:t> </a:t>
            </a:r>
            <a:r>
              <a:rPr lang="en-SE" dirty="0" err="1"/>
              <a:t>behöver</a:t>
            </a:r>
            <a:r>
              <a:rPr lang="en-SE" dirty="0"/>
              <a:t> </a:t>
            </a:r>
            <a:r>
              <a:rPr lang="en-SE" dirty="0" err="1"/>
              <a:t>därför</a:t>
            </a:r>
            <a:r>
              <a:rPr lang="en-SE" dirty="0"/>
              <a:t> de flesta av </a:t>
            </a:r>
            <a:r>
              <a:rPr lang="en-SE" dirty="0" err="1"/>
              <a:t>vindkraftverken</a:t>
            </a:r>
            <a:r>
              <a:rPr lang="en-SE" dirty="0"/>
              <a:t> stå stilla.</a:t>
            </a:r>
          </a:p>
        </p:txBody>
      </p:sp>
      <p:pic>
        <p:nvPicPr>
          <p:cNvPr id="5" name="Picture 4">
            <a:extLst>
              <a:ext uri="{FF2B5EF4-FFF2-40B4-BE49-F238E27FC236}">
                <a16:creationId xmlns:a16="http://schemas.microsoft.com/office/drawing/2014/main" id="{E6E51C34-E443-902E-9260-C908EAC48335}"/>
              </a:ext>
            </a:extLst>
          </p:cNvPr>
          <p:cNvPicPr>
            <a:picLocks noChangeAspect="1"/>
          </p:cNvPicPr>
          <p:nvPr/>
        </p:nvPicPr>
        <p:blipFill>
          <a:blip r:embed="rId3"/>
          <a:stretch>
            <a:fillRect/>
          </a:stretch>
        </p:blipFill>
        <p:spPr>
          <a:xfrm>
            <a:off x="746733" y="1691865"/>
            <a:ext cx="4032000" cy="3024000"/>
          </a:xfrm>
          <a:prstGeom prst="rect">
            <a:avLst/>
          </a:prstGeom>
        </p:spPr>
      </p:pic>
      <p:pic>
        <p:nvPicPr>
          <p:cNvPr id="8" name="Picture 7">
            <a:extLst>
              <a:ext uri="{FF2B5EF4-FFF2-40B4-BE49-F238E27FC236}">
                <a16:creationId xmlns:a16="http://schemas.microsoft.com/office/drawing/2014/main" id="{2D613D86-4442-19ED-55BE-783015C9FC0B}"/>
              </a:ext>
            </a:extLst>
          </p:cNvPr>
          <p:cNvPicPr>
            <a:picLocks noChangeAspect="1"/>
          </p:cNvPicPr>
          <p:nvPr/>
        </p:nvPicPr>
        <p:blipFill>
          <a:blip r:embed="rId4"/>
          <a:stretch>
            <a:fillRect/>
          </a:stretch>
        </p:blipFill>
        <p:spPr>
          <a:xfrm>
            <a:off x="4924850" y="1690688"/>
            <a:ext cx="4032000" cy="3024000"/>
          </a:xfrm>
          <a:prstGeom prst="rect">
            <a:avLst/>
          </a:prstGeom>
        </p:spPr>
      </p:pic>
      <p:sp>
        <p:nvSpPr>
          <p:cNvPr id="13" name="TextBox 12">
            <a:extLst>
              <a:ext uri="{FF2B5EF4-FFF2-40B4-BE49-F238E27FC236}">
                <a16:creationId xmlns:a16="http://schemas.microsoft.com/office/drawing/2014/main" id="{8DC7876B-02E2-CB6E-00DE-0119FAE22D4A}"/>
              </a:ext>
            </a:extLst>
          </p:cNvPr>
          <p:cNvSpPr txBox="1"/>
          <p:nvPr/>
        </p:nvSpPr>
        <p:spPr>
          <a:xfrm>
            <a:off x="5738705" y="2110705"/>
            <a:ext cx="2762054" cy="246221"/>
          </a:xfrm>
          <a:prstGeom prst="rect">
            <a:avLst/>
          </a:prstGeom>
          <a:solidFill>
            <a:schemeClr val="bg1">
              <a:lumMod val="85000"/>
            </a:schemeClr>
          </a:solidFill>
        </p:spPr>
        <p:txBody>
          <a:bodyPr wrap="square" rtlCol="0">
            <a:spAutoFit/>
          </a:bodyPr>
          <a:lstStyle/>
          <a:p>
            <a:r>
              <a:rPr lang="en-SE" sz="1000" dirty="0" err="1"/>
              <a:t>Balansen</a:t>
            </a:r>
            <a:r>
              <a:rPr lang="en-SE" sz="1000" dirty="0"/>
              <a:t> = </a:t>
            </a:r>
            <a:r>
              <a:rPr lang="en-SE" sz="1000" dirty="0" err="1"/>
              <a:t>konsumtion</a:t>
            </a:r>
            <a:r>
              <a:rPr lang="en-SE" sz="1000" dirty="0"/>
              <a:t> – total produktion</a:t>
            </a:r>
            <a:endParaRPr lang="sv-FI" sz="1000" dirty="0"/>
          </a:p>
        </p:txBody>
      </p:sp>
      <p:cxnSp>
        <p:nvCxnSpPr>
          <p:cNvPr id="11" name="Straight Arrow Connector 10">
            <a:extLst>
              <a:ext uri="{FF2B5EF4-FFF2-40B4-BE49-F238E27FC236}">
                <a16:creationId xmlns:a16="http://schemas.microsoft.com/office/drawing/2014/main" id="{12241449-DFC4-16FC-33B1-62D4F3D099D3}"/>
              </a:ext>
            </a:extLst>
          </p:cNvPr>
          <p:cNvCxnSpPr>
            <a:cxnSpLocks/>
          </p:cNvCxnSpPr>
          <p:nvPr/>
        </p:nvCxnSpPr>
        <p:spPr>
          <a:xfrm flipH="1">
            <a:off x="8257880" y="2358103"/>
            <a:ext cx="862831" cy="131835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0" name="Oval 9">
            <a:extLst>
              <a:ext uri="{FF2B5EF4-FFF2-40B4-BE49-F238E27FC236}">
                <a16:creationId xmlns:a16="http://schemas.microsoft.com/office/drawing/2014/main" id="{C8FF2271-CBD8-8088-FB29-A44F951062BB}"/>
              </a:ext>
            </a:extLst>
          </p:cNvPr>
          <p:cNvSpPr/>
          <p:nvPr/>
        </p:nvSpPr>
        <p:spPr>
          <a:xfrm>
            <a:off x="7650371" y="3582971"/>
            <a:ext cx="862831" cy="575035"/>
          </a:xfrm>
          <a:prstGeom prst="ellipse">
            <a:avLst/>
          </a:prstGeom>
          <a:solidFill>
            <a:srgbClr val="C642C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SE" sz="1000" b="1" dirty="0">
              <a:ln w="0"/>
              <a:solidFill>
                <a:schemeClr val="tx1"/>
              </a:solidFill>
              <a:effectLst>
                <a:outerShdw blurRad="38100" dist="19050" dir="2700000" algn="tl" rotWithShape="0">
                  <a:schemeClr val="dk1">
                    <a:alpha val="40000"/>
                  </a:schemeClr>
                </a:outerShdw>
              </a:effectLst>
            </a:endParaRPr>
          </a:p>
          <a:p>
            <a:pPr algn="ctr"/>
            <a:endParaRPr lang="en-SE" sz="1000" b="1" dirty="0">
              <a:ln w="0"/>
              <a:solidFill>
                <a:schemeClr val="tx1"/>
              </a:solidFill>
              <a:effectLst>
                <a:outerShdw blurRad="38100" dist="19050" dir="2700000" algn="tl" rotWithShape="0">
                  <a:schemeClr val="dk1">
                    <a:alpha val="40000"/>
                  </a:schemeClr>
                </a:outerShdw>
              </a:effectLst>
            </a:endParaRPr>
          </a:p>
          <a:p>
            <a:pPr algn="ctr"/>
            <a:endParaRPr lang="en-SE" sz="1000" b="1" dirty="0">
              <a:ln w="0"/>
              <a:solidFill>
                <a:schemeClr val="tx1"/>
              </a:solidFill>
              <a:effectLst>
                <a:outerShdw blurRad="38100" dist="19050" dir="2700000" algn="tl" rotWithShape="0">
                  <a:schemeClr val="dk1">
                    <a:alpha val="40000"/>
                  </a:schemeClr>
                </a:outerShdw>
              </a:effectLst>
            </a:endParaRPr>
          </a:p>
          <a:p>
            <a:pPr algn="ctr"/>
            <a:endParaRPr lang="en-SE" sz="1000" b="1" dirty="0">
              <a:ln w="0"/>
              <a:solidFill>
                <a:schemeClr val="tx1"/>
              </a:solidFill>
              <a:effectLst>
                <a:outerShdw blurRad="38100" dist="19050" dir="2700000" algn="tl" rotWithShape="0">
                  <a:schemeClr val="dk1">
                    <a:alpha val="40000"/>
                  </a:schemeClr>
                </a:outerShdw>
              </a:effectLst>
            </a:endParaRPr>
          </a:p>
          <a:p>
            <a:pPr algn="ctr"/>
            <a:r>
              <a:rPr lang="en-SE" sz="1000" b="1" dirty="0">
                <a:ln w="0"/>
                <a:solidFill>
                  <a:schemeClr val="tx1"/>
                </a:solidFill>
                <a:effectLst>
                  <a:outerShdw blurRad="38100" dist="19050" dir="2700000" algn="tl" rotWithShape="0">
                    <a:schemeClr val="dk1">
                      <a:alpha val="40000"/>
                    </a:schemeClr>
                  </a:outerShdw>
                </a:effectLst>
              </a:rPr>
              <a:t>1 </a:t>
            </a:r>
            <a:r>
              <a:rPr lang="en-SE" sz="1000" b="1" dirty="0" err="1">
                <a:ln w="0"/>
                <a:solidFill>
                  <a:schemeClr val="tx1"/>
                </a:solidFill>
                <a:effectLst>
                  <a:outerShdw blurRad="38100" dist="19050" dir="2700000" algn="tl" rotWithShape="0">
                    <a:schemeClr val="dk1">
                      <a:alpha val="40000"/>
                    </a:schemeClr>
                  </a:outerShdw>
                </a:effectLst>
              </a:rPr>
              <a:t>TWh</a:t>
            </a:r>
            <a:endParaRPr lang="sv-FI" sz="1000" b="1" dirty="0">
              <a:ln w="0"/>
              <a:solidFill>
                <a:schemeClr val="tx1"/>
              </a:solidFill>
              <a:effectLst>
                <a:outerShdw blurRad="38100" dist="19050" dir="2700000" algn="tl" rotWithShape="0">
                  <a:schemeClr val="dk1">
                    <a:alpha val="40000"/>
                  </a:schemeClr>
                </a:outerShdw>
              </a:effectLst>
            </a:endParaRPr>
          </a:p>
          <a:p>
            <a:pPr algn="ctr"/>
            <a:endParaRPr lang="sv-FI" dirty="0"/>
          </a:p>
        </p:txBody>
      </p:sp>
      <p:sp>
        <p:nvSpPr>
          <p:cNvPr id="18" name="Oval 17">
            <a:extLst>
              <a:ext uri="{FF2B5EF4-FFF2-40B4-BE49-F238E27FC236}">
                <a16:creationId xmlns:a16="http://schemas.microsoft.com/office/drawing/2014/main" id="{48F4CA0C-6E70-4805-F48E-BAA9E1DDB4D1}"/>
              </a:ext>
            </a:extLst>
          </p:cNvPr>
          <p:cNvSpPr/>
          <p:nvPr/>
        </p:nvSpPr>
        <p:spPr>
          <a:xfrm>
            <a:off x="6782674" y="3621465"/>
            <a:ext cx="812507" cy="498048"/>
          </a:xfrm>
          <a:prstGeom prst="ellipse">
            <a:avLst/>
          </a:prstGeom>
          <a:solidFill>
            <a:srgbClr val="C642C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SE" sz="900" b="1" dirty="0">
              <a:ln w="0"/>
              <a:solidFill>
                <a:schemeClr val="tx1"/>
              </a:solidFill>
              <a:effectLst>
                <a:outerShdw blurRad="38100" dist="19050" dir="2700000" algn="tl" rotWithShape="0">
                  <a:schemeClr val="dk1">
                    <a:alpha val="40000"/>
                  </a:schemeClr>
                </a:outerShdw>
              </a:effectLst>
            </a:endParaRPr>
          </a:p>
          <a:p>
            <a:pPr algn="ctr"/>
            <a:endParaRPr lang="en-SE" sz="900" b="1" dirty="0">
              <a:ln w="0"/>
              <a:solidFill>
                <a:schemeClr val="tx1"/>
              </a:solidFill>
              <a:effectLst>
                <a:outerShdw blurRad="38100" dist="19050" dir="2700000" algn="tl" rotWithShape="0">
                  <a:schemeClr val="dk1">
                    <a:alpha val="40000"/>
                  </a:schemeClr>
                </a:outerShdw>
              </a:effectLst>
            </a:endParaRPr>
          </a:p>
          <a:p>
            <a:pPr algn="ctr"/>
            <a:r>
              <a:rPr lang="en-SE" sz="900" b="1" dirty="0">
                <a:ln w="0"/>
                <a:solidFill>
                  <a:schemeClr val="tx1"/>
                </a:solidFill>
                <a:effectLst>
                  <a:outerShdw blurRad="38100" dist="19050" dir="2700000" algn="tl" rotWithShape="0">
                    <a:schemeClr val="dk1">
                      <a:alpha val="40000"/>
                    </a:schemeClr>
                  </a:outerShdw>
                </a:effectLst>
              </a:rPr>
              <a:t>0.5TWh</a:t>
            </a:r>
            <a:endParaRPr lang="sv-FI" sz="900" b="1" dirty="0">
              <a:ln w="0"/>
              <a:solidFill>
                <a:schemeClr val="tx1"/>
              </a:solidFill>
              <a:effectLst>
                <a:outerShdw blurRad="38100" dist="19050" dir="2700000" algn="tl" rotWithShape="0">
                  <a:schemeClr val="dk1">
                    <a:alpha val="40000"/>
                  </a:schemeClr>
                </a:outerShdw>
              </a:effectLst>
            </a:endParaRPr>
          </a:p>
        </p:txBody>
      </p:sp>
      <p:sp>
        <p:nvSpPr>
          <p:cNvPr id="19" name="Oval 18">
            <a:extLst>
              <a:ext uri="{FF2B5EF4-FFF2-40B4-BE49-F238E27FC236}">
                <a16:creationId xmlns:a16="http://schemas.microsoft.com/office/drawing/2014/main" id="{44F3B649-D6A7-79C5-BE17-F7DEBDE0597B}"/>
              </a:ext>
            </a:extLst>
          </p:cNvPr>
          <p:cNvSpPr/>
          <p:nvPr/>
        </p:nvSpPr>
        <p:spPr>
          <a:xfrm>
            <a:off x="5884859" y="3640318"/>
            <a:ext cx="813892" cy="498049"/>
          </a:xfrm>
          <a:prstGeom prst="ellipse">
            <a:avLst/>
          </a:prstGeom>
          <a:solidFill>
            <a:srgbClr val="C642C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SE" sz="900" dirty="0">
              <a:ln w="0"/>
              <a:solidFill>
                <a:schemeClr val="tx1"/>
              </a:solidFill>
              <a:effectLst>
                <a:outerShdw blurRad="38100" dist="19050" dir="2700000" algn="tl" rotWithShape="0">
                  <a:schemeClr val="dk1">
                    <a:alpha val="40000"/>
                  </a:schemeClr>
                </a:outerShdw>
              </a:effectLst>
            </a:endParaRPr>
          </a:p>
          <a:p>
            <a:pPr algn="ctr"/>
            <a:endParaRPr lang="en-SE" sz="900" dirty="0">
              <a:ln w="0"/>
              <a:solidFill>
                <a:schemeClr val="tx1"/>
              </a:solidFill>
              <a:effectLst>
                <a:outerShdw blurRad="38100" dist="19050" dir="2700000" algn="tl" rotWithShape="0">
                  <a:schemeClr val="dk1">
                    <a:alpha val="40000"/>
                  </a:schemeClr>
                </a:outerShdw>
              </a:effectLst>
            </a:endParaRPr>
          </a:p>
          <a:p>
            <a:pPr algn="ctr"/>
            <a:endParaRPr lang="en-SE" sz="900" b="1" dirty="0">
              <a:ln w="0"/>
              <a:solidFill>
                <a:schemeClr val="tx1"/>
              </a:solidFill>
              <a:effectLst>
                <a:outerShdw blurRad="38100" dist="19050" dir="2700000" algn="tl" rotWithShape="0">
                  <a:schemeClr val="dk1">
                    <a:alpha val="40000"/>
                  </a:schemeClr>
                </a:outerShdw>
              </a:effectLst>
            </a:endParaRPr>
          </a:p>
          <a:p>
            <a:pPr algn="ctr"/>
            <a:endParaRPr lang="en-SE" sz="900" b="1" dirty="0">
              <a:ln w="0"/>
              <a:solidFill>
                <a:schemeClr val="tx1"/>
              </a:solidFill>
              <a:effectLst>
                <a:outerShdw blurRad="38100" dist="19050" dir="2700000" algn="tl" rotWithShape="0">
                  <a:schemeClr val="dk1">
                    <a:alpha val="40000"/>
                  </a:schemeClr>
                </a:outerShdw>
              </a:effectLst>
            </a:endParaRPr>
          </a:p>
          <a:p>
            <a:pPr algn="ctr"/>
            <a:r>
              <a:rPr lang="en-SE" sz="900" b="1" dirty="0">
                <a:ln w="0"/>
                <a:solidFill>
                  <a:schemeClr val="tx1"/>
                </a:solidFill>
                <a:effectLst>
                  <a:outerShdw blurRad="38100" dist="19050" dir="2700000" algn="tl" rotWithShape="0">
                    <a:schemeClr val="dk1">
                      <a:alpha val="40000"/>
                    </a:schemeClr>
                  </a:outerShdw>
                </a:effectLst>
              </a:rPr>
              <a:t>0.5TWh</a:t>
            </a:r>
            <a:endParaRPr lang="sv-FI" sz="900" b="1" dirty="0">
              <a:ln w="0"/>
              <a:solidFill>
                <a:schemeClr val="tx1"/>
              </a:solidFill>
              <a:effectLst>
                <a:outerShdw blurRad="38100" dist="19050" dir="2700000" algn="tl" rotWithShape="0">
                  <a:schemeClr val="dk1">
                    <a:alpha val="40000"/>
                  </a:schemeClr>
                </a:outerShdw>
              </a:effectLst>
            </a:endParaRPr>
          </a:p>
          <a:p>
            <a:pPr algn="ctr"/>
            <a:endParaRPr lang="sv-FI" dirty="0"/>
          </a:p>
        </p:txBody>
      </p:sp>
      <p:sp>
        <p:nvSpPr>
          <p:cNvPr id="20" name="Oval 19">
            <a:extLst>
              <a:ext uri="{FF2B5EF4-FFF2-40B4-BE49-F238E27FC236}">
                <a16:creationId xmlns:a16="http://schemas.microsoft.com/office/drawing/2014/main" id="{07AABC71-399A-CD22-611C-813B65B4455C}"/>
              </a:ext>
            </a:extLst>
          </p:cNvPr>
          <p:cNvSpPr/>
          <p:nvPr/>
        </p:nvSpPr>
        <p:spPr>
          <a:xfrm>
            <a:off x="4944593" y="3654458"/>
            <a:ext cx="920524" cy="465056"/>
          </a:xfrm>
          <a:prstGeom prst="ellipse">
            <a:avLst/>
          </a:prstGeom>
          <a:solidFill>
            <a:srgbClr val="C642C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SE" sz="1000" b="1" dirty="0">
              <a:ln w="0"/>
              <a:solidFill>
                <a:schemeClr val="tx1"/>
              </a:solidFill>
              <a:effectLst>
                <a:outerShdw blurRad="38100" dist="19050" dir="2700000" algn="tl" rotWithShape="0">
                  <a:schemeClr val="dk1">
                    <a:alpha val="40000"/>
                  </a:schemeClr>
                </a:outerShdw>
              </a:effectLst>
            </a:endParaRPr>
          </a:p>
          <a:p>
            <a:pPr algn="ctr"/>
            <a:endParaRPr lang="en-SE" sz="1000" b="1" dirty="0">
              <a:ln w="0"/>
              <a:solidFill>
                <a:schemeClr val="tx1"/>
              </a:solidFill>
              <a:effectLst>
                <a:outerShdw blurRad="38100" dist="19050" dir="2700000" algn="tl" rotWithShape="0">
                  <a:schemeClr val="dk1">
                    <a:alpha val="40000"/>
                  </a:schemeClr>
                </a:outerShdw>
              </a:effectLst>
            </a:endParaRPr>
          </a:p>
          <a:p>
            <a:pPr algn="ctr"/>
            <a:endParaRPr lang="en-SE" sz="1000" b="1" dirty="0">
              <a:ln w="0"/>
              <a:solidFill>
                <a:schemeClr val="tx1"/>
              </a:solidFill>
              <a:effectLst>
                <a:outerShdw blurRad="38100" dist="19050" dir="2700000" algn="tl" rotWithShape="0">
                  <a:schemeClr val="dk1">
                    <a:alpha val="40000"/>
                  </a:schemeClr>
                </a:outerShdw>
              </a:effectLst>
            </a:endParaRPr>
          </a:p>
          <a:p>
            <a:pPr algn="ctr"/>
            <a:r>
              <a:rPr lang="en-SE" sz="1000" b="1" dirty="0">
                <a:ln w="0"/>
                <a:solidFill>
                  <a:schemeClr val="tx1"/>
                </a:solidFill>
                <a:effectLst>
                  <a:outerShdw blurRad="38100" dist="19050" dir="2700000" algn="tl" rotWithShape="0">
                    <a:schemeClr val="dk1">
                      <a:alpha val="40000"/>
                    </a:schemeClr>
                  </a:outerShdw>
                </a:effectLst>
              </a:rPr>
              <a:t>0.4 </a:t>
            </a:r>
            <a:r>
              <a:rPr lang="en-SE" sz="1000" b="1" dirty="0" err="1">
                <a:ln w="0"/>
                <a:solidFill>
                  <a:schemeClr val="tx1"/>
                </a:solidFill>
                <a:effectLst>
                  <a:outerShdw blurRad="38100" dist="19050" dir="2700000" algn="tl" rotWithShape="0">
                    <a:schemeClr val="dk1">
                      <a:alpha val="40000"/>
                    </a:schemeClr>
                  </a:outerShdw>
                </a:effectLst>
              </a:rPr>
              <a:t>TWh</a:t>
            </a:r>
            <a:endParaRPr lang="sv-FI" sz="1000" b="1" dirty="0">
              <a:ln w="0"/>
              <a:solidFill>
                <a:schemeClr val="tx1"/>
              </a:solidFill>
              <a:effectLst>
                <a:outerShdw blurRad="38100" dist="19050" dir="2700000" algn="tl" rotWithShape="0">
                  <a:schemeClr val="dk1">
                    <a:alpha val="40000"/>
                  </a:schemeClr>
                </a:outerShdw>
              </a:effectLst>
            </a:endParaRPr>
          </a:p>
          <a:p>
            <a:pPr algn="ctr"/>
            <a:r>
              <a:rPr lang="en-SE" dirty="0"/>
              <a:t>4</a:t>
            </a:r>
            <a:endParaRPr lang="sv-FI" dirty="0"/>
          </a:p>
        </p:txBody>
      </p:sp>
    </p:spTree>
    <p:extLst>
      <p:ext uri="{BB962C8B-B14F-4D97-AF65-F5344CB8AC3E}">
        <p14:creationId xmlns:p14="http://schemas.microsoft.com/office/powerpoint/2010/main" val="3699888267"/>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92BB94-AD03-466A-A4DE-81C2D4C52C8B}"/>
              </a:ext>
            </a:extLst>
          </p:cNvPr>
          <p:cNvSpPr>
            <a:spLocks noGrp="1"/>
          </p:cNvSpPr>
          <p:nvPr>
            <p:ph type="title"/>
          </p:nvPr>
        </p:nvSpPr>
        <p:spPr>
          <a:xfrm>
            <a:off x="2742414" y="2599279"/>
            <a:ext cx="7957009" cy="1325563"/>
          </a:xfrm>
        </p:spPr>
        <p:txBody>
          <a:bodyPr>
            <a:normAutofit fontScale="90000"/>
          </a:bodyPr>
          <a:lstStyle/>
          <a:p>
            <a:r>
              <a:rPr lang="en-SE" b="1" dirty="0" err="1"/>
              <a:t>Möjlig</a:t>
            </a:r>
            <a:r>
              <a:rPr lang="en-SE" b="1" dirty="0"/>
              <a:t> </a:t>
            </a:r>
            <a:r>
              <a:rPr lang="en-SE" b="1" dirty="0" err="1"/>
              <a:t>Lösning</a:t>
            </a:r>
            <a:br>
              <a:rPr lang="en-SE" b="1" dirty="0"/>
            </a:br>
            <a:r>
              <a:rPr lang="en-SE" sz="2700" b="1" dirty="0"/>
              <a:t>- </a:t>
            </a:r>
            <a:r>
              <a:rPr lang="en-SE" sz="2700" b="1" dirty="0" err="1"/>
              <a:t>analys</a:t>
            </a:r>
            <a:r>
              <a:rPr lang="en-SE" sz="2700" b="1" dirty="0"/>
              <a:t> av </a:t>
            </a:r>
            <a:r>
              <a:rPr lang="en-SE" sz="2700" b="1" dirty="0" err="1"/>
              <a:t>effektbalansen</a:t>
            </a:r>
            <a:r>
              <a:rPr lang="en-SE" sz="2700" b="1" dirty="0"/>
              <a:t> vid </a:t>
            </a:r>
            <a:r>
              <a:rPr lang="en-SE" sz="2700" b="1" dirty="0" err="1"/>
              <a:t>ökad</a:t>
            </a:r>
            <a:r>
              <a:rPr lang="en-SE" sz="2700" b="1" dirty="0"/>
              <a:t> </a:t>
            </a:r>
            <a:r>
              <a:rPr lang="en-SE" sz="2700" b="1" dirty="0" err="1"/>
              <a:t>konsumtion</a:t>
            </a:r>
            <a:r>
              <a:rPr lang="en-SE" sz="2700" b="1" dirty="0"/>
              <a:t> och </a:t>
            </a:r>
            <a:r>
              <a:rPr lang="en-SE" sz="2700" b="1" dirty="0" err="1"/>
              <a:t>vilken</a:t>
            </a:r>
            <a:r>
              <a:rPr lang="en-SE" sz="2700" b="1" dirty="0"/>
              <a:t> </a:t>
            </a:r>
            <a:r>
              <a:rPr lang="en-SE" sz="2700" b="1" dirty="0" err="1"/>
              <a:t>utbyggnad</a:t>
            </a:r>
            <a:r>
              <a:rPr lang="en-SE" sz="2700" b="1" dirty="0"/>
              <a:t> av </a:t>
            </a:r>
            <a:r>
              <a:rPr lang="en-SE" sz="2700" b="1" dirty="0" err="1"/>
              <a:t>kraftslagen</a:t>
            </a:r>
            <a:r>
              <a:rPr lang="en-SE" sz="2700" b="1" dirty="0"/>
              <a:t> </a:t>
            </a:r>
            <a:r>
              <a:rPr lang="en-SE" sz="2700" b="1" dirty="0" err="1"/>
              <a:t>som</a:t>
            </a:r>
            <a:r>
              <a:rPr lang="en-SE" sz="2700" b="1" dirty="0"/>
              <a:t> skulle </a:t>
            </a:r>
            <a:r>
              <a:rPr lang="en-SE" sz="2700" b="1" dirty="0" err="1"/>
              <a:t>krävas</a:t>
            </a:r>
            <a:r>
              <a:rPr lang="en-SE" sz="2700" b="1" dirty="0"/>
              <a:t> för </a:t>
            </a:r>
            <a:r>
              <a:rPr lang="en-SE" sz="2700" b="1" dirty="0" err="1"/>
              <a:t>ett</a:t>
            </a:r>
            <a:r>
              <a:rPr lang="en-SE" sz="2700" b="1" dirty="0"/>
              <a:t> </a:t>
            </a:r>
            <a:r>
              <a:rPr lang="en-SE" sz="2700" b="1" dirty="0" err="1"/>
              <a:t>pålitligt</a:t>
            </a:r>
            <a:r>
              <a:rPr lang="en-SE" sz="2700" b="1" dirty="0"/>
              <a:t> system </a:t>
            </a:r>
            <a:r>
              <a:rPr lang="en-SE" sz="2700" b="1" dirty="0" err="1"/>
              <a:t>alla</a:t>
            </a:r>
            <a:r>
              <a:rPr lang="en-SE" sz="2700" b="1" dirty="0"/>
              <a:t> </a:t>
            </a:r>
            <a:r>
              <a:rPr lang="en-SE" sz="2700" b="1" dirty="0" err="1"/>
              <a:t>dagar</a:t>
            </a:r>
            <a:r>
              <a:rPr lang="en-SE" sz="2700" b="1" dirty="0"/>
              <a:t> om </a:t>
            </a:r>
            <a:r>
              <a:rPr lang="en-SE" sz="2700" b="1" dirty="0" err="1"/>
              <a:t>året</a:t>
            </a:r>
            <a:br>
              <a:rPr lang="en-SE" b="1" dirty="0"/>
            </a:br>
            <a:endParaRPr lang="en-SE" b="1" dirty="0"/>
          </a:p>
        </p:txBody>
      </p:sp>
    </p:spTree>
    <p:extLst>
      <p:ext uri="{BB962C8B-B14F-4D97-AF65-F5344CB8AC3E}">
        <p14:creationId xmlns:p14="http://schemas.microsoft.com/office/powerpoint/2010/main" val="2689318858"/>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F14065F3-D728-8174-690C-769CBFBCB4E7}"/>
              </a:ext>
            </a:extLst>
          </p:cNvPr>
          <p:cNvPicPr>
            <a:picLocks noChangeAspect="1"/>
          </p:cNvPicPr>
          <p:nvPr/>
        </p:nvPicPr>
        <p:blipFill>
          <a:blip r:embed="rId3"/>
          <a:stretch>
            <a:fillRect/>
          </a:stretch>
        </p:blipFill>
        <p:spPr>
          <a:xfrm>
            <a:off x="4926842" y="1788376"/>
            <a:ext cx="4032000" cy="3024000"/>
          </a:xfrm>
          <a:prstGeom prst="rect">
            <a:avLst/>
          </a:prstGeom>
        </p:spPr>
      </p:pic>
      <p:sp>
        <p:nvSpPr>
          <p:cNvPr id="2" name="Title 1">
            <a:extLst>
              <a:ext uri="{FF2B5EF4-FFF2-40B4-BE49-F238E27FC236}">
                <a16:creationId xmlns:a16="http://schemas.microsoft.com/office/drawing/2014/main" id="{877BE775-2F5F-4FD2-9A90-82BCDCB4452B}"/>
              </a:ext>
            </a:extLst>
          </p:cNvPr>
          <p:cNvSpPr>
            <a:spLocks noGrp="1"/>
          </p:cNvSpPr>
          <p:nvPr>
            <p:ph type="title"/>
          </p:nvPr>
        </p:nvSpPr>
        <p:spPr/>
        <p:txBody>
          <a:bodyPr>
            <a:normAutofit fontScale="90000"/>
          </a:bodyPr>
          <a:lstStyle/>
          <a:p>
            <a:r>
              <a:rPr lang="en-SE" sz="4000" b="1" dirty="0" err="1"/>
              <a:t>Lösning</a:t>
            </a:r>
            <a:r>
              <a:rPr lang="en-SE" sz="4000" b="1" dirty="0"/>
              <a:t> 1: </a:t>
            </a:r>
            <a:r>
              <a:rPr lang="en-GB" sz="4000" b="1" dirty="0"/>
              <a:t>Januari 20</a:t>
            </a:r>
            <a:r>
              <a:rPr lang="en-SE" sz="4000" b="1" dirty="0"/>
              <a:t>40, 47GW, 250TWh</a:t>
            </a:r>
            <a:br>
              <a:rPr lang="en-SE" sz="4000" b="1" dirty="0"/>
            </a:br>
            <a:r>
              <a:rPr lang="en-SE" sz="2700" b="1" dirty="0"/>
              <a:t>1.5x </a:t>
            </a:r>
            <a:r>
              <a:rPr lang="en-SE" sz="2700" b="1" dirty="0" err="1"/>
              <a:t>vind</a:t>
            </a:r>
            <a:r>
              <a:rPr lang="en-SE" sz="2700" b="1" dirty="0"/>
              <a:t>, 3x </a:t>
            </a:r>
            <a:r>
              <a:rPr lang="en-SE" sz="2700" b="1" dirty="0" err="1"/>
              <a:t>kärn</a:t>
            </a:r>
            <a:r>
              <a:rPr lang="en-SE" sz="2700" b="1" dirty="0"/>
              <a:t>, 2x </a:t>
            </a:r>
            <a:r>
              <a:rPr lang="en-SE" sz="2700" b="1" dirty="0" err="1"/>
              <a:t>värmekraft</a:t>
            </a:r>
            <a:br>
              <a:rPr lang="en-SE" b="1" dirty="0"/>
            </a:br>
            <a:endParaRPr lang="en-SE" sz="2400" b="1" dirty="0"/>
          </a:p>
        </p:txBody>
      </p:sp>
      <p:sp>
        <p:nvSpPr>
          <p:cNvPr id="8" name="TextBox 7">
            <a:extLst>
              <a:ext uri="{FF2B5EF4-FFF2-40B4-BE49-F238E27FC236}">
                <a16:creationId xmlns:a16="http://schemas.microsoft.com/office/drawing/2014/main" id="{F3F7082D-F3B5-215B-0B53-D58EBE975D7E}"/>
              </a:ext>
            </a:extLst>
          </p:cNvPr>
          <p:cNvSpPr txBox="1"/>
          <p:nvPr/>
        </p:nvSpPr>
        <p:spPr>
          <a:xfrm>
            <a:off x="5561815" y="2205229"/>
            <a:ext cx="2762054" cy="246221"/>
          </a:xfrm>
          <a:prstGeom prst="rect">
            <a:avLst/>
          </a:prstGeom>
          <a:solidFill>
            <a:schemeClr val="bg1">
              <a:lumMod val="85000"/>
            </a:schemeClr>
          </a:solidFill>
        </p:spPr>
        <p:txBody>
          <a:bodyPr wrap="square" rtlCol="0">
            <a:spAutoFit/>
          </a:bodyPr>
          <a:lstStyle/>
          <a:p>
            <a:r>
              <a:rPr lang="en-SE" sz="1000" dirty="0" err="1"/>
              <a:t>Balansen</a:t>
            </a:r>
            <a:r>
              <a:rPr lang="en-SE" sz="1000" dirty="0"/>
              <a:t> = </a:t>
            </a:r>
            <a:r>
              <a:rPr lang="en-SE" sz="1000" dirty="0" err="1"/>
              <a:t>konsumtion</a:t>
            </a:r>
            <a:r>
              <a:rPr lang="en-SE" sz="1000" dirty="0"/>
              <a:t> – total produktion</a:t>
            </a:r>
            <a:endParaRPr lang="sv-FI" sz="1000" dirty="0"/>
          </a:p>
        </p:txBody>
      </p:sp>
      <p:sp>
        <p:nvSpPr>
          <p:cNvPr id="10" name="TextBox 9">
            <a:extLst>
              <a:ext uri="{FF2B5EF4-FFF2-40B4-BE49-F238E27FC236}">
                <a16:creationId xmlns:a16="http://schemas.microsoft.com/office/drawing/2014/main" id="{767CBCAC-F0DB-54B9-92EA-A03C35C747EF}"/>
              </a:ext>
            </a:extLst>
          </p:cNvPr>
          <p:cNvSpPr txBox="1"/>
          <p:nvPr/>
        </p:nvSpPr>
        <p:spPr>
          <a:xfrm>
            <a:off x="9130138" y="1803812"/>
            <a:ext cx="2917317" cy="2593018"/>
          </a:xfrm>
          <a:prstGeom prst="rect">
            <a:avLst/>
          </a:prstGeom>
          <a:solidFill>
            <a:srgbClr val="FFFF00"/>
          </a:solidFill>
        </p:spPr>
        <p:txBody>
          <a:bodyPr wrap="square" rtlCol="0">
            <a:spAutoFit/>
          </a:bodyPr>
          <a:lstStyle/>
          <a:p>
            <a:pPr>
              <a:lnSpc>
                <a:spcPts val="1260"/>
              </a:lnSpc>
            </a:pPr>
            <a:r>
              <a:rPr lang="en-SE" sz="1400" b="1" dirty="0">
                <a:effectLst/>
                <a:latin typeface="Arial" panose="020B0604020202020204" pitchFamily="34" charset="0"/>
                <a:ea typeface="Alstom" panose="02000503020000020004" pitchFamily="2" charset="0"/>
                <a:cs typeface="Times New Roman" panose="02020603050405020304" pitchFamily="18" charset="0"/>
              </a:rPr>
              <a:t>Slutsats:</a:t>
            </a:r>
            <a:endParaRPr lang="en-GB" sz="1400" b="1" dirty="0">
              <a:effectLst/>
              <a:latin typeface="Arial" panose="020B0604020202020204" pitchFamily="34" charset="0"/>
              <a:ea typeface="Alstom" panose="02000503020000020004" pitchFamily="2" charset="0"/>
              <a:cs typeface="Times New Roman" panose="02020603050405020304" pitchFamily="18" charset="0"/>
            </a:endParaRPr>
          </a:p>
          <a:p>
            <a:pPr marL="171450" indent="-171450">
              <a:lnSpc>
                <a:spcPts val="1260"/>
              </a:lnSpc>
              <a:buFontTx/>
              <a:buChar char="-"/>
            </a:pPr>
            <a:r>
              <a:rPr lang="sv-FI" sz="1200" dirty="0">
                <a:latin typeface="Arial" panose="020B0604020202020204" pitchFamily="34" charset="0"/>
                <a:ea typeface="Alstom" panose="02000503020000020004" pitchFamily="2" charset="0"/>
                <a:cs typeface="Times New Roman" panose="02020603050405020304" pitchFamily="18" charset="0"/>
              </a:rPr>
              <a:t>B</a:t>
            </a:r>
            <a:r>
              <a:rPr lang="en-SE" sz="1200" dirty="0" err="1">
                <a:latin typeface="Arial" panose="020B0604020202020204" pitchFamily="34" charset="0"/>
                <a:ea typeface="Alstom" panose="02000503020000020004" pitchFamily="2" charset="0"/>
                <a:cs typeface="Times New Roman" panose="02020603050405020304" pitchFamily="18" charset="0"/>
              </a:rPr>
              <a:t>ra</a:t>
            </a:r>
            <a:r>
              <a:rPr lang="en-SE" sz="1200" dirty="0">
                <a:latin typeface="Arial" panose="020B0604020202020204" pitchFamily="34" charset="0"/>
                <a:ea typeface="Alstom" panose="02000503020000020004" pitchFamily="2" charset="0"/>
                <a:cs typeface="Times New Roman" panose="02020603050405020304" pitchFamily="18" charset="0"/>
              </a:rPr>
              <a:t> </a:t>
            </a:r>
            <a:r>
              <a:rPr lang="en-SE" sz="1200" dirty="0" err="1">
                <a:latin typeface="Arial" panose="020B0604020202020204" pitchFamily="34" charset="0"/>
                <a:ea typeface="Alstom" panose="02000503020000020004" pitchFamily="2" charset="0"/>
                <a:cs typeface="Times New Roman" panose="02020603050405020304" pitchFamily="18" charset="0"/>
              </a:rPr>
              <a:t>balans</a:t>
            </a:r>
            <a:r>
              <a:rPr lang="en-SE" sz="1200" dirty="0">
                <a:latin typeface="Arial" panose="020B0604020202020204" pitchFamily="34" charset="0"/>
                <a:ea typeface="Alstom" panose="02000503020000020004" pitchFamily="2" charset="0"/>
                <a:cs typeface="Times New Roman" panose="02020603050405020304" pitchFamily="18" charset="0"/>
              </a:rPr>
              <a:t> om backup med import och </a:t>
            </a:r>
            <a:r>
              <a:rPr lang="en-SE" sz="1200" dirty="0" err="1">
                <a:latin typeface="Arial" panose="020B0604020202020204" pitchFamily="34" charset="0"/>
                <a:ea typeface="Alstom" panose="02000503020000020004" pitchFamily="2" charset="0"/>
                <a:cs typeface="Times New Roman" panose="02020603050405020304" pitchFamily="18" charset="0"/>
              </a:rPr>
              <a:t>lagring</a:t>
            </a:r>
            <a:r>
              <a:rPr lang="en-SE" sz="1200" dirty="0">
                <a:latin typeface="Arial" panose="020B0604020202020204" pitchFamily="34" charset="0"/>
                <a:ea typeface="Alstom" panose="02000503020000020004" pitchFamily="2" charset="0"/>
                <a:cs typeface="Times New Roman" panose="02020603050405020304" pitchFamily="18" charset="0"/>
              </a:rPr>
              <a:t> kan </a:t>
            </a:r>
            <a:r>
              <a:rPr lang="en-SE" sz="1200" dirty="0" err="1">
                <a:latin typeface="Arial" panose="020B0604020202020204" pitchFamily="34" charset="0"/>
                <a:ea typeface="Alstom" panose="02000503020000020004" pitchFamily="2" charset="0"/>
                <a:cs typeface="Times New Roman" panose="02020603050405020304" pitchFamily="18" charset="0"/>
              </a:rPr>
              <a:t>ske</a:t>
            </a:r>
            <a:r>
              <a:rPr lang="en-SE" sz="1200" dirty="0">
                <a:latin typeface="Arial" panose="020B0604020202020204" pitchFamily="34" charset="0"/>
                <a:ea typeface="Alstom" panose="02000503020000020004" pitchFamily="2" charset="0"/>
                <a:cs typeface="Times New Roman" panose="02020603050405020304" pitchFamily="18" charset="0"/>
              </a:rPr>
              <a:t>.</a:t>
            </a:r>
          </a:p>
          <a:p>
            <a:pPr marL="171450" indent="-171450">
              <a:lnSpc>
                <a:spcPts val="1260"/>
              </a:lnSpc>
              <a:buFontTx/>
              <a:buChar char="-"/>
            </a:pPr>
            <a:r>
              <a:rPr lang="en-SE" sz="1200" dirty="0" err="1">
                <a:latin typeface="Arial" panose="020B0604020202020204" pitchFamily="34" charset="0"/>
                <a:ea typeface="Alstom" panose="02000503020000020004" pitchFamily="2" charset="0"/>
                <a:cs typeface="Times New Roman" panose="02020603050405020304" pitchFamily="18" charset="0"/>
              </a:rPr>
              <a:t>Vattenkraften</a:t>
            </a:r>
            <a:r>
              <a:rPr lang="en-SE" sz="1200" dirty="0">
                <a:latin typeface="Arial" panose="020B0604020202020204" pitchFamily="34" charset="0"/>
                <a:ea typeface="Alstom" panose="02000503020000020004" pitchFamily="2" charset="0"/>
                <a:cs typeface="Times New Roman" panose="02020603050405020304" pitchFamily="18" charset="0"/>
              </a:rPr>
              <a:t> kan </a:t>
            </a:r>
            <a:r>
              <a:rPr lang="en-SE" sz="1200" dirty="0" err="1">
                <a:latin typeface="Arial" panose="020B0604020202020204" pitchFamily="34" charset="0"/>
                <a:ea typeface="Alstom" panose="02000503020000020004" pitchFamily="2" charset="0"/>
                <a:cs typeface="Times New Roman" panose="02020603050405020304" pitchFamily="18" charset="0"/>
              </a:rPr>
              <a:t>möjligtvis</a:t>
            </a:r>
            <a:r>
              <a:rPr lang="en-SE" sz="1200" dirty="0">
                <a:latin typeface="Arial" panose="020B0604020202020204" pitchFamily="34" charset="0"/>
                <a:ea typeface="Alstom" panose="02000503020000020004" pitchFamily="2" charset="0"/>
                <a:cs typeface="Times New Roman" panose="02020603050405020304" pitchFamily="18" charset="0"/>
              </a:rPr>
              <a:t> bidra med 20%-30% mer men </a:t>
            </a:r>
            <a:r>
              <a:rPr lang="en-SE" sz="1200" dirty="0" err="1">
                <a:latin typeface="Arial" panose="020B0604020202020204" pitchFamily="34" charset="0"/>
                <a:ea typeface="Alstom" panose="02000503020000020004" pitchFamily="2" charset="0"/>
                <a:cs typeface="Times New Roman" panose="02020603050405020304" pitchFamily="18" charset="0"/>
              </a:rPr>
              <a:t>räknar</a:t>
            </a:r>
            <a:r>
              <a:rPr lang="en-SE" sz="1200" dirty="0">
                <a:latin typeface="Arial" panose="020B0604020202020204" pitchFamily="34" charset="0"/>
                <a:ea typeface="Alstom" panose="02000503020000020004" pitchFamily="2" charset="0"/>
                <a:cs typeface="Times New Roman" panose="02020603050405020304" pitchFamily="18" charset="0"/>
              </a:rPr>
              <a:t> </a:t>
            </a:r>
            <a:r>
              <a:rPr lang="en-SE" sz="1200" dirty="0" err="1">
                <a:latin typeface="Arial" panose="020B0604020202020204" pitchFamily="34" charset="0"/>
                <a:ea typeface="Alstom" panose="02000503020000020004" pitchFamily="2" charset="0"/>
                <a:cs typeface="Times New Roman" panose="02020603050405020304" pitchFamily="18" charset="0"/>
              </a:rPr>
              <a:t>ej</a:t>
            </a:r>
            <a:r>
              <a:rPr lang="en-SE" sz="1200" dirty="0">
                <a:latin typeface="Arial" panose="020B0604020202020204" pitchFamily="34" charset="0"/>
                <a:ea typeface="Alstom" panose="02000503020000020004" pitchFamily="2" charset="0"/>
                <a:cs typeface="Times New Roman" panose="02020603050405020304" pitchFamily="18" charset="0"/>
              </a:rPr>
              <a:t> in detta för att </a:t>
            </a:r>
            <a:r>
              <a:rPr lang="en-SE" sz="1200" dirty="0" err="1">
                <a:latin typeface="Arial" panose="020B0604020202020204" pitchFamily="34" charset="0"/>
                <a:ea typeface="Alstom" panose="02000503020000020004" pitchFamily="2" charset="0"/>
                <a:cs typeface="Times New Roman" panose="02020603050405020304" pitchFamily="18" charset="0"/>
              </a:rPr>
              <a:t>behålla</a:t>
            </a:r>
            <a:r>
              <a:rPr lang="en-SE" sz="1200" dirty="0">
                <a:latin typeface="Arial" panose="020B0604020202020204" pitchFamily="34" charset="0"/>
                <a:ea typeface="Alstom" panose="02000503020000020004" pitchFamily="2" charset="0"/>
                <a:cs typeface="Times New Roman" panose="02020603050405020304" pitchFamily="18" charset="0"/>
              </a:rPr>
              <a:t> det mer </a:t>
            </a:r>
            <a:r>
              <a:rPr lang="en-SE" sz="1200" dirty="0" err="1">
                <a:latin typeface="Arial" panose="020B0604020202020204" pitchFamily="34" charset="0"/>
                <a:ea typeface="Alstom" panose="02000503020000020004" pitchFamily="2" charset="0"/>
                <a:cs typeface="Times New Roman" panose="02020603050405020304" pitchFamily="18" charset="0"/>
              </a:rPr>
              <a:t>realistiskt</a:t>
            </a:r>
            <a:r>
              <a:rPr lang="en-SE" sz="1200" dirty="0">
                <a:latin typeface="Arial" panose="020B0604020202020204" pitchFamily="34" charset="0"/>
                <a:ea typeface="Alstom" panose="02000503020000020004" pitchFamily="2" charset="0"/>
                <a:cs typeface="Times New Roman" panose="02020603050405020304" pitchFamily="18" charset="0"/>
              </a:rPr>
              <a:t>.</a:t>
            </a:r>
          </a:p>
          <a:p>
            <a:pPr marL="171450" indent="-171450">
              <a:lnSpc>
                <a:spcPts val="1260"/>
              </a:lnSpc>
              <a:buFontTx/>
              <a:buChar char="-"/>
            </a:pPr>
            <a:r>
              <a:rPr lang="en-SE" sz="1200" dirty="0">
                <a:latin typeface="Arial" panose="020B0604020202020204" pitchFamily="34" charset="0"/>
                <a:ea typeface="Alstom" panose="02000503020000020004" pitchFamily="2" charset="0"/>
                <a:cs typeface="Times New Roman" panose="02020603050405020304" pitchFamily="18" charset="0"/>
              </a:rPr>
              <a:t>Effekt gap </a:t>
            </a:r>
            <a:r>
              <a:rPr lang="en-SE" sz="1200" dirty="0" err="1">
                <a:latin typeface="Arial" panose="020B0604020202020204" pitchFamily="34" charset="0"/>
                <a:ea typeface="Alstom" panose="02000503020000020004" pitchFamily="2" charset="0"/>
                <a:cs typeface="Times New Roman" panose="02020603050405020304" pitchFamily="18" charset="0"/>
              </a:rPr>
              <a:t>på</a:t>
            </a:r>
            <a:r>
              <a:rPr lang="en-SE" sz="1200" dirty="0">
                <a:latin typeface="Arial" panose="020B0604020202020204" pitchFamily="34" charset="0"/>
                <a:ea typeface="Alstom" panose="02000503020000020004" pitchFamily="2" charset="0"/>
                <a:cs typeface="Times New Roman" panose="02020603050405020304" pitchFamily="18" charset="0"/>
              </a:rPr>
              <a:t> 2GW-5GW under 10-20h perioder.</a:t>
            </a:r>
          </a:p>
          <a:p>
            <a:pPr marL="171450" indent="-171450">
              <a:lnSpc>
                <a:spcPts val="1260"/>
              </a:lnSpc>
              <a:buFontTx/>
              <a:buChar char="-"/>
            </a:pPr>
            <a:r>
              <a:rPr lang="en-SE" sz="1200" dirty="0">
                <a:latin typeface="Arial" panose="020B0604020202020204" pitchFamily="34" charset="0"/>
                <a:ea typeface="Alstom" panose="02000503020000020004" pitchFamily="2" charset="0"/>
                <a:cs typeface="Times New Roman" panose="02020603050405020304" pitchFamily="18" charset="0"/>
              </a:rPr>
              <a:t>1.5x vindkraft betyder den </a:t>
            </a:r>
            <a:r>
              <a:rPr lang="en-SE" sz="1200" dirty="0" err="1">
                <a:latin typeface="Arial" panose="020B0604020202020204" pitchFamily="34" charset="0"/>
                <a:ea typeface="Alstom" panose="02000503020000020004" pitchFamily="2" charset="0"/>
                <a:cs typeface="Times New Roman" panose="02020603050405020304" pitchFamily="18" charset="0"/>
              </a:rPr>
              <a:t>fortsatta</a:t>
            </a:r>
            <a:r>
              <a:rPr lang="en-SE" sz="1200" dirty="0">
                <a:latin typeface="Arial" panose="020B0604020202020204" pitchFamily="34" charset="0"/>
                <a:ea typeface="Alstom" panose="02000503020000020004" pitchFamily="2" charset="0"/>
                <a:cs typeface="Times New Roman" panose="02020603050405020304" pitchFamily="18" charset="0"/>
              </a:rPr>
              <a:t> </a:t>
            </a:r>
            <a:r>
              <a:rPr lang="en-SE" sz="1200" dirty="0" err="1">
                <a:latin typeface="Arial" panose="020B0604020202020204" pitchFamily="34" charset="0"/>
                <a:ea typeface="Alstom" panose="02000503020000020004" pitchFamily="2" charset="0"/>
                <a:cs typeface="Times New Roman" panose="02020603050405020304" pitchFamily="18" charset="0"/>
              </a:rPr>
              <a:t>utbyggnaden</a:t>
            </a:r>
            <a:r>
              <a:rPr lang="en-SE" sz="1200" dirty="0">
                <a:latin typeface="Arial" panose="020B0604020202020204" pitchFamily="34" charset="0"/>
                <a:ea typeface="Alstom" panose="02000503020000020004" pitchFamily="2" charset="0"/>
                <a:cs typeface="Times New Roman" panose="02020603050405020304" pitchFamily="18" charset="0"/>
              </a:rPr>
              <a:t> från 2021 men </a:t>
            </a:r>
            <a:r>
              <a:rPr lang="en-SE" sz="1200" dirty="0" err="1">
                <a:latin typeface="Arial" panose="020B0604020202020204" pitchFamily="34" charset="0"/>
                <a:ea typeface="Alstom" panose="02000503020000020004" pitchFamily="2" charset="0"/>
                <a:cs typeface="Times New Roman" panose="02020603050405020304" pitchFamily="18" charset="0"/>
              </a:rPr>
              <a:t>ej</a:t>
            </a:r>
            <a:r>
              <a:rPr lang="en-SE" sz="1200" dirty="0">
                <a:latin typeface="Arial" panose="020B0604020202020204" pitchFamily="34" charset="0"/>
                <a:ea typeface="Alstom" panose="02000503020000020004" pitchFamily="2" charset="0"/>
                <a:cs typeface="Times New Roman" panose="02020603050405020304" pitchFamily="18" charset="0"/>
              </a:rPr>
              <a:t> mer.</a:t>
            </a:r>
          </a:p>
          <a:p>
            <a:pPr marL="171450" indent="-171450">
              <a:lnSpc>
                <a:spcPts val="1260"/>
              </a:lnSpc>
              <a:buFontTx/>
              <a:buChar char="-"/>
            </a:pPr>
            <a:r>
              <a:rPr lang="en-SE" sz="1200" dirty="0">
                <a:latin typeface="Arial" panose="020B0604020202020204" pitchFamily="34" charset="0"/>
                <a:ea typeface="Alstom" panose="02000503020000020004" pitchFamily="2" charset="0"/>
                <a:cs typeface="Times New Roman" panose="02020603050405020304" pitchFamily="18" charset="0"/>
              </a:rPr>
              <a:t>3x kärnkraft betyder runt 18 </a:t>
            </a:r>
            <a:r>
              <a:rPr lang="en-SE" sz="1200" dirty="0" err="1">
                <a:latin typeface="Arial" panose="020B0604020202020204" pitchFamily="34" charset="0"/>
                <a:ea typeface="Alstom" panose="02000503020000020004" pitchFamily="2" charset="0"/>
                <a:cs typeface="Times New Roman" panose="02020603050405020304" pitchFamily="18" charset="0"/>
              </a:rPr>
              <a:t>reaktorer</a:t>
            </a:r>
            <a:r>
              <a:rPr lang="en-SE" sz="1200" dirty="0">
                <a:latin typeface="Arial" panose="020B0604020202020204" pitchFamily="34" charset="0"/>
                <a:ea typeface="Alstom" panose="02000503020000020004" pitchFamily="2" charset="0"/>
                <a:cs typeface="Times New Roman" panose="02020603050405020304" pitchFamily="18" charset="0"/>
              </a:rPr>
              <a:t> i.e. 1.5x </a:t>
            </a:r>
            <a:r>
              <a:rPr lang="en-SE" sz="1200" dirty="0" err="1">
                <a:latin typeface="Arial" panose="020B0604020202020204" pitchFamily="34" charset="0"/>
                <a:ea typeface="Alstom" panose="02000503020000020004" pitchFamily="2" charset="0"/>
                <a:cs typeface="Times New Roman" panose="02020603050405020304" pitchFamily="18" charset="0"/>
              </a:rPr>
              <a:t>vad</a:t>
            </a:r>
            <a:r>
              <a:rPr lang="en-SE" sz="1200" dirty="0">
                <a:latin typeface="Arial" panose="020B0604020202020204" pitchFamily="34" charset="0"/>
                <a:ea typeface="Alstom" panose="02000503020000020004" pitchFamily="2" charset="0"/>
                <a:cs typeface="Times New Roman" panose="02020603050405020304" pitchFamily="18" charset="0"/>
              </a:rPr>
              <a:t> vi en </a:t>
            </a:r>
            <a:r>
              <a:rPr lang="en-SE" sz="1200" dirty="0" err="1">
                <a:latin typeface="Arial" panose="020B0604020202020204" pitchFamily="34" charset="0"/>
                <a:ea typeface="Alstom" panose="02000503020000020004" pitchFamily="2" charset="0"/>
                <a:cs typeface="Times New Roman" panose="02020603050405020304" pitchFamily="18" charset="0"/>
              </a:rPr>
              <a:t>gång</a:t>
            </a:r>
            <a:r>
              <a:rPr lang="en-SE" sz="1200" dirty="0">
                <a:latin typeface="Arial" panose="020B0604020202020204" pitchFamily="34" charset="0"/>
                <a:ea typeface="Alstom" panose="02000503020000020004" pitchFamily="2" charset="0"/>
                <a:cs typeface="Times New Roman" panose="02020603050405020304" pitchFamily="18" charset="0"/>
              </a:rPr>
              <a:t> hade.</a:t>
            </a:r>
          </a:p>
          <a:p>
            <a:pPr marL="171450" indent="-171450">
              <a:lnSpc>
                <a:spcPts val="1260"/>
              </a:lnSpc>
              <a:buFontTx/>
              <a:buChar char="-"/>
            </a:pPr>
            <a:r>
              <a:rPr lang="en-SE" sz="1200" dirty="0" err="1">
                <a:latin typeface="Arial" panose="020B0604020202020204" pitchFamily="34" charset="0"/>
                <a:ea typeface="Alstom" panose="02000503020000020004" pitchFamily="2" charset="0"/>
                <a:cs typeface="Times New Roman" panose="02020603050405020304" pitchFamily="18" charset="0"/>
              </a:rPr>
              <a:t>Värmekraft</a:t>
            </a:r>
            <a:r>
              <a:rPr lang="en-SE" sz="1200" dirty="0">
                <a:latin typeface="Arial" panose="020B0604020202020204" pitchFamily="34" charset="0"/>
                <a:ea typeface="Alstom" panose="02000503020000020004" pitchFamily="2" charset="0"/>
                <a:cs typeface="Times New Roman" panose="02020603050405020304" pitchFamily="18" charset="0"/>
              </a:rPr>
              <a:t> </a:t>
            </a:r>
            <a:r>
              <a:rPr lang="en-SE" sz="1200" dirty="0" err="1">
                <a:latin typeface="Arial" panose="020B0604020202020204" pitchFamily="34" charset="0"/>
                <a:ea typeface="Alstom" panose="02000503020000020004" pitchFamily="2" charset="0"/>
                <a:cs typeface="Times New Roman" panose="02020603050405020304" pitchFamily="18" charset="0"/>
              </a:rPr>
              <a:t>behövs</a:t>
            </a:r>
            <a:r>
              <a:rPr lang="en-SE" sz="1200" dirty="0">
                <a:latin typeface="Arial" panose="020B0604020202020204" pitchFamily="34" charset="0"/>
                <a:ea typeface="Alstom" panose="02000503020000020004" pitchFamily="2" charset="0"/>
                <a:cs typeface="Times New Roman" panose="02020603050405020304" pitchFamily="18" charset="0"/>
              </a:rPr>
              <a:t> </a:t>
            </a:r>
            <a:r>
              <a:rPr lang="en-SE" sz="1200" dirty="0" err="1">
                <a:latin typeface="Arial" panose="020B0604020202020204" pitchFamily="34" charset="0"/>
                <a:ea typeface="Alstom" panose="02000503020000020004" pitchFamily="2" charset="0"/>
                <a:cs typeface="Times New Roman" panose="02020603050405020304" pitchFamily="18" charset="0"/>
              </a:rPr>
              <a:t>troligen</a:t>
            </a:r>
            <a:r>
              <a:rPr lang="en-SE" sz="1200" dirty="0">
                <a:latin typeface="Arial" panose="020B0604020202020204" pitchFamily="34" charset="0"/>
                <a:ea typeface="Alstom" panose="02000503020000020004" pitchFamily="2" charset="0"/>
                <a:cs typeface="Times New Roman" panose="02020603050405020304" pitchFamily="18" charset="0"/>
              </a:rPr>
              <a:t> bara i </a:t>
            </a:r>
            <a:r>
              <a:rPr lang="en-SE" sz="1200" dirty="0" err="1">
                <a:latin typeface="Arial" panose="020B0604020202020204" pitchFamily="34" charset="0"/>
                <a:ea typeface="Alstom" panose="02000503020000020004" pitchFamily="2" charset="0"/>
                <a:cs typeface="Times New Roman" panose="02020603050405020304" pitchFamily="18" charset="0"/>
              </a:rPr>
              <a:t>sporadiskt</a:t>
            </a:r>
            <a:r>
              <a:rPr lang="en-SE" sz="1200" dirty="0">
                <a:latin typeface="Arial" panose="020B0604020202020204" pitchFamily="34" charset="0"/>
                <a:ea typeface="Alstom" panose="02000503020000020004" pitchFamily="2" charset="0"/>
                <a:cs typeface="Times New Roman" panose="02020603050405020304" pitchFamily="18" charset="0"/>
              </a:rPr>
              <a:t> under den kalla </a:t>
            </a:r>
            <a:r>
              <a:rPr lang="en-SE" sz="1200" dirty="0" err="1">
                <a:latin typeface="Arial" panose="020B0604020202020204" pitchFamily="34" charset="0"/>
                <a:ea typeface="Alstom" panose="02000503020000020004" pitchFamily="2" charset="0"/>
                <a:cs typeface="Times New Roman" panose="02020603050405020304" pitchFamily="18" charset="0"/>
              </a:rPr>
              <a:t>perioden</a:t>
            </a:r>
            <a:r>
              <a:rPr lang="en-SE" sz="1200" dirty="0">
                <a:latin typeface="Arial" panose="020B0604020202020204" pitchFamily="34" charset="0"/>
                <a:ea typeface="Alstom" panose="02000503020000020004" pitchFamily="2" charset="0"/>
                <a:cs typeface="Times New Roman" panose="02020603050405020304" pitchFamily="18" charset="0"/>
              </a:rPr>
              <a:t>.</a:t>
            </a:r>
          </a:p>
        </p:txBody>
      </p:sp>
      <p:sp>
        <p:nvSpPr>
          <p:cNvPr id="11" name="TextBox 10">
            <a:extLst>
              <a:ext uri="{FF2B5EF4-FFF2-40B4-BE49-F238E27FC236}">
                <a16:creationId xmlns:a16="http://schemas.microsoft.com/office/drawing/2014/main" id="{1846963A-5253-7497-1700-38F3D220F328}"/>
              </a:ext>
            </a:extLst>
          </p:cNvPr>
          <p:cNvSpPr txBox="1"/>
          <p:nvPr/>
        </p:nvSpPr>
        <p:spPr>
          <a:xfrm>
            <a:off x="1689597" y="5292546"/>
            <a:ext cx="7744436" cy="1200329"/>
          </a:xfrm>
          <a:prstGeom prst="rect">
            <a:avLst/>
          </a:prstGeom>
          <a:noFill/>
        </p:spPr>
        <p:txBody>
          <a:bodyPr wrap="square" rtlCol="0">
            <a:spAutoFit/>
          </a:bodyPr>
          <a:lstStyle/>
          <a:p>
            <a:pPr marL="285750" indent="-285750">
              <a:buFont typeface="Arial" panose="020B0604020202020204" pitchFamily="34" charset="0"/>
              <a:buChar char="•"/>
            </a:pPr>
            <a:r>
              <a:rPr lang="en-SE" dirty="0" err="1"/>
              <a:t>Alla</a:t>
            </a:r>
            <a:r>
              <a:rPr lang="en-SE" dirty="0"/>
              <a:t> kraftslag måste bidra och </a:t>
            </a:r>
            <a:r>
              <a:rPr lang="en-SE" dirty="0" err="1"/>
              <a:t>byggas</a:t>
            </a:r>
            <a:r>
              <a:rPr lang="en-SE" dirty="0"/>
              <a:t> ut!</a:t>
            </a:r>
          </a:p>
          <a:p>
            <a:pPr marL="285750" indent="-285750">
              <a:buFont typeface="Arial" panose="020B0604020202020204" pitchFamily="34" charset="0"/>
              <a:buChar char="•"/>
            </a:pPr>
            <a:r>
              <a:rPr lang="en-SE" dirty="0" err="1"/>
              <a:t>Inget</a:t>
            </a:r>
            <a:r>
              <a:rPr lang="en-SE" dirty="0"/>
              <a:t> </a:t>
            </a:r>
            <a:r>
              <a:rPr lang="en-SE" dirty="0" err="1"/>
              <a:t>enskilt</a:t>
            </a:r>
            <a:r>
              <a:rPr lang="en-SE" dirty="0"/>
              <a:t> kan </a:t>
            </a:r>
            <a:r>
              <a:rPr lang="en-SE" dirty="0" err="1"/>
              <a:t>ställas</a:t>
            </a:r>
            <a:r>
              <a:rPr lang="en-SE" dirty="0"/>
              <a:t> mot </a:t>
            </a:r>
            <a:r>
              <a:rPr lang="en-SE" dirty="0" err="1"/>
              <a:t>något</a:t>
            </a:r>
            <a:r>
              <a:rPr lang="en-SE" dirty="0"/>
              <a:t> </a:t>
            </a:r>
            <a:r>
              <a:rPr lang="en-SE" dirty="0" err="1"/>
              <a:t>annat</a:t>
            </a:r>
            <a:r>
              <a:rPr lang="en-SE" dirty="0"/>
              <a:t> kraftslag!</a:t>
            </a:r>
          </a:p>
          <a:p>
            <a:pPr marL="285750" indent="-285750">
              <a:buFont typeface="Arial" panose="020B0604020202020204" pitchFamily="34" charset="0"/>
              <a:buChar char="•"/>
            </a:pPr>
            <a:r>
              <a:rPr lang="en-SE" dirty="0"/>
              <a:t>Kärnkraft kan </a:t>
            </a:r>
            <a:r>
              <a:rPr lang="en-SE" dirty="0" err="1"/>
              <a:t>ej</a:t>
            </a:r>
            <a:r>
              <a:rPr lang="en-SE" dirty="0"/>
              <a:t> </a:t>
            </a:r>
            <a:r>
              <a:rPr lang="en-SE" dirty="0" err="1"/>
              <a:t>läggas</a:t>
            </a:r>
            <a:r>
              <a:rPr lang="en-SE" dirty="0"/>
              <a:t> ner!</a:t>
            </a:r>
          </a:p>
          <a:p>
            <a:pPr marL="285750" indent="-285750">
              <a:buFont typeface="Arial" panose="020B0604020202020204" pitchFamily="34" charset="0"/>
              <a:buChar char="•"/>
            </a:pPr>
            <a:r>
              <a:rPr lang="en-SE" dirty="0" err="1"/>
              <a:t>Vattenkraft</a:t>
            </a:r>
            <a:r>
              <a:rPr lang="en-SE" dirty="0"/>
              <a:t> </a:t>
            </a:r>
            <a:r>
              <a:rPr lang="en-SE" dirty="0" err="1"/>
              <a:t>behålls</a:t>
            </a:r>
            <a:r>
              <a:rPr lang="en-SE" dirty="0"/>
              <a:t> </a:t>
            </a:r>
            <a:r>
              <a:rPr lang="en-SE" dirty="0" err="1"/>
              <a:t>efter</a:t>
            </a:r>
            <a:r>
              <a:rPr lang="en-SE" dirty="0"/>
              <a:t> </a:t>
            </a:r>
            <a:r>
              <a:rPr lang="en-SE" dirty="0" err="1"/>
              <a:t>omprövningen</a:t>
            </a:r>
            <a:r>
              <a:rPr lang="en-SE" dirty="0"/>
              <a:t> </a:t>
            </a:r>
            <a:r>
              <a:rPr lang="en-SE" dirty="0" err="1"/>
              <a:t>på</a:t>
            </a:r>
            <a:r>
              <a:rPr lang="en-SE" dirty="0"/>
              <a:t> sin </a:t>
            </a:r>
            <a:r>
              <a:rPr lang="en-SE" dirty="0" err="1"/>
              <a:t>nuvarande</a:t>
            </a:r>
            <a:r>
              <a:rPr lang="en-SE" dirty="0"/>
              <a:t> </a:t>
            </a:r>
            <a:r>
              <a:rPr lang="en-SE" dirty="0" err="1"/>
              <a:t>nivå</a:t>
            </a:r>
            <a:r>
              <a:rPr lang="en-SE" dirty="0"/>
              <a:t>!</a:t>
            </a:r>
            <a:endParaRPr lang="sv-FI" dirty="0"/>
          </a:p>
        </p:txBody>
      </p:sp>
      <p:pic>
        <p:nvPicPr>
          <p:cNvPr id="4" name="Picture 3">
            <a:extLst>
              <a:ext uri="{FF2B5EF4-FFF2-40B4-BE49-F238E27FC236}">
                <a16:creationId xmlns:a16="http://schemas.microsoft.com/office/drawing/2014/main" id="{9876893C-F5F0-9892-4484-FD1B52957B70}"/>
              </a:ext>
            </a:extLst>
          </p:cNvPr>
          <p:cNvPicPr>
            <a:picLocks noChangeAspect="1"/>
          </p:cNvPicPr>
          <p:nvPr/>
        </p:nvPicPr>
        <p:blipFill>
          <a:blip r:embed="rId4"/>
          <a:stretch>
            <a:fillRect/>
          </a:stretch>
        </p:blipFill>
        <p:spPr>
          <a:xfrm>
            <a:off x="752475" y="1788376"/>
            <a:ext cx="4032000" cy="3024000"/>
          </a:xfrm>
          <a:prstGeom prst="rect">
            <a:avLst/>
          </a:prstGeom>
        </p:spPr>
      </p:pic>
    </p:spTree>
    <p:extLst>
      <p:ext uri="{BB962C8B-B14F-4D97-AF65-F5344CB8AC3E}">
        <p14:creationId xmlns:p14="http://schemas.microsoft.com/office/powerpoint/2010/main" val="744570717"/>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1D925954-3127-2EF8-C087-F3CA880FFD8E}"/>
              </a:ext>
            </a:extLst>
          </p:cNvPr>
          <p:cNvPicPr>
            <a:picLocks noChangeAspect="1"/>
          </p:cNvPicPr>
          <p:nvPr/>
        </p:nvPicPr>
        <p:blipFill>
          <a:blip r:embed="rId3"/>
          <a:stretch>
            <a:fillRect/>
          </a:stretch>
        </p:blipFill>
        <p:spPr>
          <a:xfrm>
            <a:off x="4870200" y="1788376"/>
            <a:ext cx="4032000" cy="3024000"/>
          </a:xfrm>
          <a:prstGeom prst="rect">
            <a:avLst/>
          </a:prstGeom>
        </p:spPr>
      </p:pic>
      <p:sp>
        <p:nvSpPr>
          <p:cNvPr id="2" name="Title 1">
            <a:extLst>
              <a:ext uri="{FF2B5EF4-FFF2-40B4-BE49-F238E27FC236}">
                <a16:creationId xmlns:a16="http://schemas.microsoft.com/office/drawing/2014/main" id="{877BE775-2F5F-4FD2-9A90-82BCDCB4452B}"/>
              </a:ext>
            </a:extLst>
          </p:cNvPr>
          <p:cNvSpPr>
            <a:spLocks noGrp="1"/>
          </p:cNvSpPr>
          <p:nvPr>
            <p:ph type="title"/>
          </p:nvPr>
        </p:nvSpPr>
        <p:spPr/>
        <p:txBody>
          <a:bodyPr>
            <a:normAutofit fontScale="90000"/>
          </a:bodyPr>
          <a:lstStyle/>
          <a:p>
            <a:r>
              <a:rPr lang="en-SE" sz="4000" b="1" dirty="0" err="1"/>
              <a:t>Lösning</a:t>
            </a:r>
            <a:r>
              <a:rPr lang="en-SE" sz="4000" b="1" dirty="0"/>
              <a:t> 2: </a:t>
            </a:r>
            <a:r>
              <a:rPr lang="en-GB" sz="4000" b="1" dirty="0"/>
              <a:t>Januari 20</a:t>
            </a:r>
            <a:r>
              <a:rPr lang="en-SE" sz="4000" b="1" dirty="0"/>
              <a:t>40, 47GW, 250TWh</a:t>
            </a:r>
            <a:br>
              <a:rPr lang="en-SE" sz="4000" b="1" dirty="0"/>
            </a:br>
            <a:r>
              <a:rPr lang="en-SE" sz="2700" b="1" dirty="0"/>
              <a:t>3x </a:t>
            </a:r>
            <a:r>
              <a:rPr lang="en-SE" sz="2700" b="1" dirty="0" err="1"/>
              <a:t>vind</a:t>
            </a:r>
            <a:r>
              <a:rPr lang="en-SE" sz="2700" b="1" dirty="0"/>
              <a:t>, 2x </a:t>
            </a:r>
            <a:r>
              <a:rPr lang="en-SE" sz="2700" b="1" dirty="0" err="1"/>
              <a:t>kärn</a:t>
            </a:r>
            <a:r>
              <a:rPr lang="en-SE" sz="2700" b="1" dirty="0"/>
              <a:t>, 4x </a:t>
            </a:r>
            <a:r>
              <a:rPr lang="en-SE" sz="2700" b="1" dirty="0" err="1"/>
              <a:t>värmekraft</a:t>
            </a:r>
            <a:br>
              <a:rPr lang="en-SE" b="1" dirty="0"/>
            </a:br>
            <a:endParaRPr lang="en-SE" sz="2400" b="1" dirty="0"/>
          </a:p>
        </p:txBody>
      </p:sp>
      <p:sp>
        <p:nvSpPr>
          <p:cNvPr id="8" name="TextBox 7">
            <a:extLst>
              <a:ext uri="{FF2B5EF4-FFF2-40B4-BE49-F238E27FC236}">
                <a16:creationId xmlns:a16="http://schemas.microsoft.com/office/drawing/2014/main" id="{F3F7082D-F3B5-215B-0B53-D58EBE975D7E}"/>
              </a:ext>
            </a:extLst>
          </p:cNvPr>
          <p:cNvSpPr txBox="1"/>
          <p:nvPr/>
        </p:nvSpPr>
        <p:spPr>
          <a:xfrm>
            <a:off x="5561815" y="2205229"/>
            <a:ext cx="2762054" cy="246221"/>
          </a:xfrm>
          <a:prstGeom prst="rect">
            <a:avLst/>
          </a:prstGeom>
          <a:solidFill>
            <a:schemeClr val="bg1">
              <a:lumMod val="85000"/>
            </a:schemeClr>
          </a:solidFill>
        </p:spPr>
        <p:txBody>
          <a:bodyPr wrap="square" rtlCol="0">
            <a:spAutoFit/>
          </a:bodyPr>
          <a:lstStyle/>
          <a:p>
            <a:r>
              <a:rPr lang="en-SE" sz="1000" dirty="0" err="1"/>
              <a:t>Balansen</a:t>
            </a:r>
            <a:r>
              <a:rPr lang="en-SE" sz="1000" dirty="0"/>
              <a:t> = </a:t>
            </a:r>
            <a:r>
              <a:rPr lang="en-SE" sz="1000" dirty="0" err="1"/>
              <a:t>konsumtion</a:t>
            </a:r>
            <a:r>
              <a:rPr lang="en-SE" sz="1000" dirty="0"/>
              <a:t> – total produktion</a:t>
            </a:r>
            <a:endParaRPr lang="sv-FI" sz="1000" dirty="0"/>
          </a:p>
        </p:txBody>
      </p:sp>
      <p:sp>
        <p:nvSpPr>
          <p:cNvPr id="10" name="TextBox 9">
            <a:extLst>
              <a:ext uri="{FF2B5EF4-FFF2-40B4-BE49-F238E27FC236}">
                <a16:creationId xmlns:a16="http://schemas.microsoft.com/office/drawing/2014/main" id="{767CBCAC-F0DB-54B9-92EA-A03C35C747EF}"/>
              </a:ext>
            </a:extLst>
          </p:cNvPr>
          <p:cNvSpPr txBox="1"/>
          <p:nvPr/>
        </p:nvSpPr>
        <p:spPr>
          <a:xfrm>
            <a:off x="9130138" y="1803812"/>
            <a:ext cx="2917317" cy="3093154"/>
          </a:xfrm>
          <a:prstGeom prst="rect">
            <a:avLst/>
          </a:prstGeom>
          <a:solidFill>
            <a:srgbClr val="FFFF00"/>
          </a:solidFill>
        </p:spPr>
        <p:txBody>
          <a:bodyPr wrap="square" rtlCol="0">
            <a:spAutoFit/>
          </a:bodyPr>
          <a:lstStyle/>
          <a:p>
            <a:pPr>
              <a:lnSpc>
                <a:spcPts val="1260"/>
              </a:lnSpc>
            </a:pPr>
            <a:r>
              <a:rPr lang="en-SE" sz="1400" b="1" dirty="0">
                <a:effectLst/>
                <a:latin typeface="Arial" panose="020B0604020202020204" pitchFamily="34" charset="0"/>
                <a:ea typeface="Alstom" panose="02000503020000020004" pitchFamily="2" charset="0"/>
                <a:cs typeface="Times New Roman" panose="02020603050405020304" pitchFamily="18" charset="0"/>
              </a:rPr>
              <a:t>Slutsats:</a:t>
            </a:r>
            <a:endParaRPr lang="en-GB" sz="1400" b="1" dirty="0">
              <a:effectLst/>
              <a:latin typeface="Arial" panose="020B0604020202020204" pitchFamily="34" charset="0"/>
              <a:ea typeface="Alstom" panose="02000503020000020004" pitchFamily="2" charset="0"/>
              <a:cs typeface="Times New Roman" panose="02020603050405020304" pitchFamily="18" charset="0"/>
            </a:endParaRPr>
          </a:p>
          <a:p>
            <a:pPr marL="171450" indent="-171450">
              <a:lnSpc>
                <a:spcPts val="1260"/>
              </a:lnSpc>
              <a:buFontTx/>
              <a:buChar char="-"/>
            </a:pPr>
            <a:r>
              <a:rPr lang="sv-FI" sz="1200" dirty="0">
                <a:latin typeface="Arial" panose="020B0604020202020204" pitchFamily="34" charset="0"/>
                <a:ea typeface="Alstom" panose="02000503020000020004" pitchFamily="2" charset="0"/>
                <a:cs typeface="Times New Roman" panose="02020603050405020304" pitchFamily="18" charset="0"/>
              </a:rPr>
              <a:t>B</a:t>
            </a:r>
            <a:r>
              <a:rPr lang="en-SE" sz="1200" dirty="0" err="1">
                <a:latin typeface="Arial" panose="020B0604020202020204" pitchFamily="34" charset="0"/>
                <a:ea typeface="Alstom" panose="02000503020000020004" pitchFamily="2" charset="0"/>
                <a:cs typeface="Times New Roman" panose="02020603050405020304" pitchFamily="18" charset="0"/>
              </a:rPr>
              <a:t>ra</a:t>
            </a:r>
            <a:r>
              <a:rPr lang="en-SE" sz="1200" dirty="0">
                <a:latin typeface="Arial" panose="020B0604020202020204" pitchFamily="34" charset="0"/>
                <a:ea typeface="Alstom" panose="02000503020000020004" pitchFamily="2" charset="0"/>
                <a:cs typeface="Times New Roman" panose="02020603050405020304" pitchFamily="18" charset="0"/>
              </a:rPr>
              <a:t> </a:t>
            </a:r>
            <a:r>
              <a:rPr lang="en-SE" sz="1200" dirty="0" err="1">
                <a:latin typeface="Arial" panose="020B0604020202020204" pitchFamily="34" charset="0"/>
                <a:ea typeface="Alstom" panose="02000503020000020004" pitchFamily="2" charset="0"/>
                <a:cs typeface="Times New Roman" panose="02020603050405020304" pitchFamily="18" charset="0"/>
              </a:rPr>
              <a:t>balans</a:t>
            </a:r>
            <a:r>
              <a:rPr lang="en-SE" sz="1200" dirty="0">
                <a:latin typeface="Arial" panose="020B0604020202020204" pitchFamily="34" charset="0"/>
                <a:ea typeface="Alstom" panose="02000503020000020004" pitchFamily="2" charset="0"/>
                <a:cs typeface="Times New Roman" panose="02020603050405020304" pitchFamily="18" charset="0"/>
              </a:rPr>
              <a:t> om backup med import och </a:t>
            </a:r>
            <a:r>
              <a:rPr lang="en-SE" sz="1200" dirty="0" err="1">
                <a:latin typeface="Arial" panose="020B0604020202020204" pitchFamily="34" charset="0"/>
                <a:ea typeface="Alstom" panose="02000503020000020004" pitchFamily="2" charset="0"/>
                <a:cs typeface="Times New Roman" panose="02020603050405020304" pitchFamily="18" charset="0"/>
              </a:rPr>
              <a:t>lagring</a:t>
            </a:r>
            <a:r>
              <a:rPr lang="en-SE" sz="1200" dirty="0">
                <a:latin typeface="Arial" panose="020B0604020202020204" pitchFamily="34" charset="0"/>
                <a:ea typeface="Alstom" panose="02000503020000020004" pitchFamily="2" charset="0"/>
                <a:cs typeface="Times New Roman" panose="02020603050405020304" pitchFamily="18" charset="0"/>
              </a:rPr>
              <a:t> kan </a:t>
            </a:r>
            <a:r>
              <a:rPr lang="en-SE" sz="1200" dirty="0" err="1">
                <a:latin typeface="Arial" panose="020B0604020202020204" pitchFamily="34" charset="0"/>
                <a:ea typeface="Alstom" panose="02000503020000020004" pitchFamily="2" charset="0"/>
                <a:cs typeface="Times New Roman" panose="02020603050405020304" pitchFamily="18" charset="0"/>
              </a:rPr>
              <a:t>ske</a:t>
            </a:r>
            <a:r>
              <a:rPr lang="en-SE" sz="1200" dirty="0">
                <a:latin typeface="Arial" panose="020B0604020202020204" pitchFamily="34" charset="0"/>
                <a:ea typeface="Alstom" panose="02000503020000020004" pitchFamily="2" charset="0"/>
                <a:cs typeface="Times New Roman" panose="02020603050405020304" pitchFamily="18" charset="0"/>
              </a:rPr>
              <a:t>.</a:t>
            </a:r>
          </a:p>
          <a:p>
            <a:pPr marL="171450" indent="-171450">
              <a:lnSpc>
                <a:spcPts val="1260"/>
              </a:lnSpc>
              <a:buFontTx/>
              <a:buChar char="-"/>
            </a:pPr>
            <a:r>
              <a:rPr lang="en-SE" sz="1200" dirty="0" err="1">
                <a:latin typeface="Arial" panose="020B0604020202020204" pitchFamily="34" charset="0"/>
                <a:ea typeface="Alstom" panose="02000503020000020004" pitchFamily="2" charset="0"/>
                <a:cs typeface="Times New Roman" panose="02020603050405020304" pitchFamily="18" charset="0"/>
              </a:rPr>
              <a:t>Vattenkraften</a:t>
            </a:r>
            <a:r>
              <a:rPr lang="en-SE" sz="1200" dirty="0">
                <a:latin typeface="Arial" panose="020B0604020202020204" pitchFamily="34" charset="0"/>
                <a:ea typeface="Alstom" panose="02000503020000020004" pitchFamily="2" charset="0"/>
                <a:cs typeface="Times New Roman" panose="02020603050405020304" pitchFamily="18" charset="0"/>
              </a:rPr>
              <a:t> kan </a:t>
            </a:r>
            <a:r>
              <a:rPr lang="en-SE" sz="1200" dirty="0" err="1">
                <a:latin typeface="Arial" panose="020B0604020202020204" pitchFamily="34" charset="0"/>
                <a:ea typeface="Alstom" panose="02000503020000020004" pitchFamily="2" charset="0"/>
                <a:cs typeface="Times New Roman" panose="02020603050405020304" pitchFamily="18" charset="0"/>
              </a:rPr>
              <a:t>möjligtvis</a:t>
            </a:r>
            <a:r>
              <a:rPr lang="en-SE" sz="1200" dirty="0">
                <a:latin typeface="Arial" panose="020B0604020202020204" pitchFamily="34" charset="0"/>
                <a:ea typeface="Alstom" panose="02000503020000020004" pitchFamily="2" charset="0"/>
                <a:cs typeface="Times New Roman" panose="02020603050405020304" pitchFamily="18" charset="0"/>
              </a:rPr>
              <a:t> bidra med 20%-30% mer men </a:t>
            </a:r>
            <a:r>
              <a:rPr lang="en-SE" sz="1200" dirty="0" err="1">
                <a:latin typeface="Arial" panose="020B0604020202020204" pitchFamily="34" charset="0"/>
                <a:ea typeface="Alstom" panose="02000503020000020004" pitchFamily="2" charset="0"/>
                <a:cs typeface="Times New Roman" panose="02020603050405020304" pitchFamily="18" charset="0"/>
              </a:rPr>
              <a:t>räknar</a:t>
            </a:r>
            <a:r>
              <a:rPr lang="en-SE" sz="1200" dirty="0">
                <a:latin typeface="Arial" panose="020B0604020202020204" pitchFamily="34" charset="0"/>
                <a:ea typeface="Alstom" panose="02000503020000020004" pitchFamily="2" charset="0"/>
                <a:cs typeface="Times New Roman" panose="02020603050405020304" pitchFamily="18" charset="0"/>
              </a:rPr>
              <a:t> </a:t>
            </a:r>
            <a:r>
              <a:rPr lang="en-SE" sz="1200" dirty="0" err="1">
                <a:latin typeface="Arial" panose="020B0604020202020204" pitchFamily="34" charset="0"/>
                <a:ea typeface="Alstom" panose="02000503020000020004" pitchFamily="2" charset="0"/>
                <a:cs typeface="Times New Roman" panose="02020603050405020304" pitchFamily="18" charset="0"/>
              </a:rPr>
              <a:t>ej</a:t>
            </a:r>
            <a:r>
              <a:rPr lang="en-SE" sz="1200" dirty="0">
                <a:latin typeface="Arial" panose="020B0604020202020204" pitchFamily="34" charset="0"/>
                <a:ea typeface="Alstom" panose="02000503020000020004" pitchFamily="2" charset="0"/>
                <a:cs typeface="Times New Roman" panose="02020603050405020304" pitchFamily="18" charset="0"/>
              </a:rPr>
              <a:t> in detta för att </a:t>
            </a:r>
            <a:r>
              <a:rPr lang="en-SE" sz="1200" dirty="0" err="1">
                <a:latin typeface="Arial" panose="020B0604020202020204" pitchFamily="34" charset="0"/>
                <a:ea typeface="Alstom" panose="02000503020000020004" pitchFamily="2" charset="0"/>
                <a:cs typeface="Times New Roman" panose="02020603050405020304" pitchFamily="18" charset="0"/>
              </a:rPr>
              <a:t>behålla</a:t>
            </a:r>
            <a:r>
              <a:rPr lang="en-SE" sz="1200" dirty="0">
                <a:latin typeface="Arial" panose="020B0604020202020204" pitchFamily="34" charset="0"/>
                <a:ea typeface="Alstom" panose="02000503020000020004" pitchFamily="2" charset="0"/>
                <a:cs typeface="Times New Roman" panose="02020603050405020304" pitchFamily="18" charset="0"/>
              </a:rPr>
              <a:t> det mer </a:t>
            </a:r>
            <a:r>
              <a:rPr lang="en-SE" sz="1200" dirty="0" err="1">
                <a:latin typeface="Arial" panose="020B0604020202020204" pitchFamily="34" charset="0"/>
                <a:ea typeface="Alstom" panose="02000503020000020004" pitchFamily="2" charset="0"/>
                <a:cs typeface="Times New Roman" panose="02020603050405020304" pitchFamily="18" charset="0"/>
              </a:rPr>
              <a:t>realistiskt</a:t>
            </a:r>
            <a:r>
              <a:rPr lang="en-SE" sz="1200" dirty="0">
                <a:latin typeface="Arial" panose="020B0604020202020204" pitchFamily="34" charset="0"/>
                <a:ea typeface="Alstom" panose="02000503020000020004" pitchFamily="2" charset="0"/>
                <a:cs typeface="Times New Roman" panose="02020603050405020304" pitchFamily="18" charset="0"/>
              </a:rPr>
              <a:t>.</a:t>
            </a:r>
          </a:p>
          <a:p>
            <a:pPr marL="171450" indent="-171450">
              <a:lnSpc>
                <a:spcPts val="1260"/>
              </a:lnSpc>
              <a:buFontTx/>
              <a:buChar char="-"/>
            </a:pPr>
            <a:r>
              <a:rPr lang="en-SE" sz="1200" dirty="0">
                <a:latin typeface="Arial" panose="020B0604020202020204" pitchFamily="34" charset="0"/>
                <a:ea typeface="Alstom" panose="02000503020000020004" pitchFamily="2" charset="0"/>
                <a:cs typeface="Times New Roman" panose="02020603050405020304" pitchFamily="18" charset="0"/>
              </a:rPr>
              <a:t>Effekt gap </a:t>
            </a:r>
            <a:r>
              <a:rPr lang="en-SE" sz="1200" dirty="0" err="1">
                <a:latin typeface="Arial" panose="020B0604020202020204" pitchFamily="34" charset="0"/>
                <a:ea typeface="Alstom" panose="02000503020000020004" pitchFamily="2" charset="0"/>
                <a:cs typeface="Times New Roman" panose="02020603050405020304" pitchFamily="18" charset="0"/>
              </a:rPr>
              <a:t>på</a:t>
            </a:r>
            <a:r>
              <a:rPr lang="en-SE" sz="1200" dirty="0">
                <a:latin typeface="Arial" panose="020B0604020202020204" pitchFamily="34" charset="0"/>
                <a:ea typeface="Alstom" panose="02000503020000020004" pitchFamily="2" charset="0"/>
                <a:cs typeface="Times New Roman" panose="02020603050405020304" pitchFamily="18" charset="0"/>
              </a:rPr>
              <a:t> 3GW-8GW under 10-50h perioder.</a:t>
            </a:r>
          </a:p>
          <a:p>
            <a:pPr marL="171450" indent="-171450">
              <a:lnSpc>
                <a:spcPts val="1260"/>
              </a:lnSpc>
              <a:buFontTx/>
              <a:buChar char="-"/>
            </a:pPr>
            <a:r>
              <a:rPr lang="sv-FI" sz="1200" dirty="0">
                <a:latin typeface="Arial" panose="020B0604020202020204" pitchFamily="34" charset="0"/>
                <a:ea typeface="Alstom" panose="02000503020000020004" pitchFamily="2" charset="0"/>
                <a:cs typeface="Times New Roman" panose="02020603050405020304" pitchFamily="18" charset="0"/>
              </a:rPr>
              <a:t>M</a:t>
            </a:r>
            <a:r>
              <a:rPr lang="en-SE" sz="1200" dirty="0">
                <a:latin typeface="Arial" panose="020B0604020202020204" pitchFamily="34" charset="0"/>
                <a:ea typeface="Alstom" panose="02000503020000020004" pitchFamily="2" charset="0"/>
                <a:cs typeface="Times New Roman" panose="02020603050405020304" pitchFamily="18" charset="0"/>
              </a:rPr>
              <a:t>er än 3x vindkraft är </a:t>
            </a:r>
            <a:r>
              <a:rPr lang="en-SE" sz="1200" dirty="0" err="1">
                <a:latin typeface="Arial" panose="020B0604020202020204" pitchFamily="34" charset="0"/>
                <a:ea typeface="Alstom" panose="02000503020000020004" pitchFamily="2" charset="0"/>
                <a:cs typeface="Times New Roman" panose="02020603050405020304" pitchFamily="18" charset="0"/>
              </a:rPr>
              <a:t>ej</a:t>
            </a:r>
            <a:r>
              <a:rPr lang="en-SE" sz="1200" dirty="0">
                <a:latin typeface="Arial" panose="020B0604020202020204" pitchFamily="34" charset="0"/>
                <a:ea typeface="Alstom" panose="02000503020000020004" pitchFamily="2" charset="0"/>
                <a:cs typeface="Times New Roman" panose="02020603050405020304" pitchFamily="18" charset="0"/>
              </a:rPr>
              <a:t> </a:t>
            </a:r>
            <a:r>
              <a:rPr lang="en-SE" sz="1200" dirty="0" err="1">
                <a:latin typeface="Arial" panose="020B0604020202020204" pitchFamily="34" charset="0"/>
                <a:ea typeface="Alstom" panose="02000503020000020004" pitchFamily="2" charset="0"/>
                <a:cs typeface="Times New Roman" panose="02020603050405020304" pitchFamily="18" charset="0"/>
              </a:rPr>
              <a:t>lämpligt</a:t>
            </a:r>
            <a:r>
              <a:rPr lang="en-SE" sz="1200" dirty="0">
                <a:latin typeface="Arial" panose="020B0604020202020204" pitchFamily="34" charset="0"/>
                <a:ea typeface="Alstom" panose="02000503020000020004" pitchFamily="2" charset="0"/>
                <a:cs typeface="Times New Roman" panose="02020603050405020304" pitchFamily="18" charset="0"/>
              </a:rPr>
              <a:t> ur </a:t>
            </a:r>
            <a:r>
              <a:rPr lang="en-SE" sz="1200" dirty="0" err="1">
                <a:latin typeface="Arial" panose="020B0604020202020204" pitchFamily="34" charset="0"/>
                <a:ea typeface="Alstom" panose="02000503020000020004" pitchFamily="2" charset="0"/>
                <a:cs typeface="Times New Roman" panose="02020603050405020304" pitchFamily="18" charset="0"/>
              </a:rPr>
              <a:t>ekonomiskt</a:t>
            </a:r>
            <a:r>
              <a:rPr lang="en-SE" sz="1200" dirty="0">
                <a:latin typeface="Arial" panose="020B0604020202020204" pitchFamily="34" charset="0"/>
                <a:ea typeface="Alstom" panose="02000503020000020004" pitchFamily="2" charset="0"/>
                <a:cs typeface="Times New Roman" panose="02020603050405020304" pitchFamily="18" charset="0"/>
              </a:rPr>
              <a:t> och </a:t>
            </a:r>
            <a:r>
              <a:rPr lang="en-SE" sz="1200" dirty="0" err="1">
                <a:latin typeface="Arial" panose="020B0604020202020204" pitchFamily="34" charset="0"/>
                <a:ea typeface="Alstom" panose="02000503020000020004" pitchFamily="2" charset="0"/>
                <a:cs typeface="Times New Roman" panose="02020603050405020304" pitchFamily="18" charset="0"/>
              </a:rPr>
              <a:t>funktions</a:t>
            </a:r>
            <a:r>
              <a:rPr lang="en-SE" sz="1200" dirty="0">
                <a:latin typeface="Arial" panose="020B0604020202020204" pitchFamily="34" charset="0"/>
                <a:ea typeface="Alstom" panose="02000503020000020004" pitchFamily="2" charset="0"/>
                <a:cs typeface="Times New Roman" panose="02020603050405020304" pitchFamily="18" charset="0"/>
              </a:rPr>
              <a:t> </a:t>
            </a:r>
            <a:r>
              <a:rPr lang="en-SE" sz="1200" dirty="0" err="1">
                <a:latin typeface="Arial" panose="020B0604020202020204" pitchFamily="34" charset="0"/>
                <a:ea typeface="Alstom" panose="02000503020000020004" pitchFamily="2" charset="0"/>
                <a:cs typeface="Times New Roman" panose="02020603050405020304" pitchFamily="18" charset="0"/>
              </a:rPr>
              <a:t>mässigt</a:t>
            </a:r>
            <a:r>
              <a:rPr lang="en-SE" sz="1200" dirty="0">
                <a:latin typeface="Arial" panose="020B0604020202020204" pitchFamily="34" charset="0"/>
                <a:ea typeface="Alstom" panose="02000503020000020004" pitchFamily="2" charset="0"/>
                <a:cs typeface="Times New Roman" panose="02020603050405020304" pitchFamily="18" charset="0"/>
              </a:rPr>
              <a:t> </a:t>
            </a:r>
            <a:r>
              <a:rPr lang="en-SE" sz="1200" dirty="0" err="1">
                <a:latin typeface="Arial" panose="020B0604020202020204" pitchFamily="34" charset="0"/>
                <a:ea typeface="Alstom" panose="02000503020000020004" pitchFamily="2" charset="0"/>
                <a:cs typeface="Times New Roman" panose="02020603050405020304" pitchFamily="18" charset="0"/>
              </a:rPr>
              <a:t>perspektiv</a:t>
            </a:r>
            <a:r>
              <a:rPr lang="en-SE" sz="1200" dirty="0">
                <a:latin typeface="Arial" panose="020B0604020202020204" pitchFamily="34" charset="0"/>
                <a:ea typeface="Alstom" panose="02000503020000020004" pitchFamily="2" charset="0"/>
                <a:cs typeface="Times New Roman" panose="02020603050405020304" pitchFamily="18" charset="0"/>
              </a:rPr>
              <a:t>.</a:t>
            </a:r>
          </a:p>
          <a:p>
            <a:pPr marL="171450" indent="-171450">
              <a:lnSpc>
                <a:spcPts val="1260"/>
              </a:lnSpc>
              <a:buFontTx/>
              <a:buChar char="-"/>
            </a:pPr>
            <a:r>
              <a:rPr lang="en-SE" sz="1200" dirty="0">
                <a:latin typeface="Arial" panose="020B0604020202020204" pitchFamily="34" charset="0"/>
                <a:ea typeface="Alstom" panose="02000503020000020004" pitchFamily="2" charset="0"/>
                <a:cs typeface="Times New Roman" panose="02020603050405020304" pitchFamily="18" charset="0"/>
              </a:rPr>
              <a:t>Det blir </a:t>
            </a:r>
            <a:r>
              <a:rPr lang="en-SE" sz="1200" dirty="0" err="1">
                <a:latin typeface="Arial" panose="020B0604020202020204" pitchFamily="34" charset="0"/>
                <a:ea typeface="Alstom" panose="02000503020000020004" pitchFamily="2" charset="0"/>
                <a:cs typeface="Times New Roman" panose="02020603050405020304" pitchFamily="18" charset="0"/>
              </a:rPr>
              <a:t>annars</a:t>
            </a:r>
            <a:r>
              <a:rPr lang="en-SE" sz="1200" dirty="0">
                <a:latin typeface="Arial" panose="020B0604020202020204" pitchFamily="34" charset="0"/>
                <a:ea typeface="Alstom" panose="02000503020000020004" pitchFamily="2" charset="0"/>
                <a:cs typeface="Times New Roman" panose="02020603050405020304" pitchFamily="18" charset="0"/>
              </a:rPr>
              <a:t> </a:t>
            </a:r>
            <a:r>
              <a:rPr lang="en-SE" sz="1200" dirty="0" err="1">
                <a:latin typeface="Arial" panose="020B0604020202020204" pitchFamily="34" charset="0"/>
                <a:ea typeface="Alstom" panose="02000503020000020004" pitchFamily="2" charset="0"/>
                <a:cs typeface="Times New Roman" panose="02020603050405020304" pitchFamily="18" charset="0"/>
              </a:rPr>
              <a:t>extrem</a:t>
            </a:r>
            <a:r>
              <a:rPr lang="en-SE" sz="1200" dirty="0">
                <a:latin typeface="Arial" panose="020B0604020202020204" pitchFamily="34" charset="0"/>
                <a:ea typeface="Alstom" panose="02000503020000020004" pitchFamily="2" charset="0"/>
                <a:cs typeface="Times New Roman" panose="02020603050405020304" pitchFamily="18" charset="0"/>
              </a:rPr>
              <a:t> överproduktion </a:t>
            </a:r>
            <a:r>
              <a:rPr lang="en-SE" sz="1200" dirty="0" err="1">
                <a:latin typeface="Arial" panose="020B0604020202020204" pitchFamily="34" charset="0"/>
                <a:ea typeface="Alstom" panose="02000503020000020004" pitchFamily="2" charset="0"/>
                <a:cs typeface="Times New Roman" panose="02020603050405020304" pitchFamily="18" charset="0"/>
              </a:rPr>
              <a:t>stora</a:t>
            </a:r>
            <a:r>
              <a:rPr lang="en-SE" sz="1200" dirty="0">
                <a:latin typeface="Arial" panose="020B0604020202020204" pitchFamily="34" charset="0"/>
                <a:ea typeface="Alstom" panose="02000503020000020004" pitchFamily="2" charset="0"/>
                <a:cs typeface="Times New Roman" panose="02020603050405020304" pitchFamily="18" charset="0"/>
              </a:rPr>
              <a:t> </a:t>
            </a:r>
            <a:r>
              <a:rPr lang="en-SE" sz="1200" dirty="0" err="1">
                <a:latin typeface="Arial" panose="020B0604020202020204" pitchFamily="34" charset="0"/>
                <a:ea typeface="Alstom" panose="02000503020000020004" pitchFamily="2" charset="0"/>
                <a:cs typeface="Times New Roman" panose="02020603050405020304" pitchFamily="18" charset="0"/>
              </a:rPr>
              <a:t>delar</a:t>
            </a:r>
            <a:r>
              <a:rPr lang="en-SE" sz="1200" dirty="0">
                <a:latin typeface="Arial" panose="020B0604020202020204" pitchFamily="34" charset="0"/>
                <a:ea typeface="Alstom" panose="02000503020000020004" pitchFamily="2" charset="0"/>
                <a:cs typeface="Times New Roman" panose="02020603050405020304" pitchFamily="18" charset="0"/>
              </a:rPr>
              <a:t> av </a:t>
            </a:r>
            <a:r>
              <a:rPr lang="en-SE" sz="1200" dirty="0" err="1">
                <a:latin typeface="Arial" panose="020B0604020202020204" pitchFamily="34" charset="0"/>
                <a:ea typeface="Alstom" panose="02000503020000020004" pitchFamily="2" charset="0"/>
                <a:cs typeface="Times New Roman" panose="02020603050405020304" pitchFamily="18" charset="0"/>
              </a:rPr>
              <a:t>året</a:t>
            </a:r>
            <a:r>
              <a:rPr lang="en-SE" sz="1200" dirty="0">
                <a:latin typeface="Arial" panose="020B0604020202020204" pitchFamily="34" charset="0"/>
                <a:ea typeface="Alstom" panose="02000503020000020004" pitchFamily="2" charset="0"/>
                <a:cs typeface="Times New Roman" panose="02020603050405020304" pitchFamily="18" charset="0"/>
              </a:rPr>
              <a:t> och </a:t>
            </a:r>
            <a:r>
              <a:rPr lang="en-SE" sz="1200" dirty="0" err="1">
                <a:latin typeface="Arial" panose="020B0604020202020204" pitchFamily="34" charset="0"/>
                <a:ea typeface="Alstom" panose="02000503020000020004" pitchFamily="2" charset="0"/>
                <a:cs typeface="Times New Roman" panose="02020603050405020304" pitchFamily="18" charset="0"/>
              </a:rPr>
              <a:t>ändå</a:t>
            </a:r>
            <a:r>
              <a:rPr lang="en-SE" sz="1200" dirty="0">
                <a:latin typeface="Arial" panose="020B0604020202020204" pitchFamily="34" charset="0"/>
                <a:ea typeface="Alstom" panose="02000503020000020004" pitchFamily="2" charset="0"/>
                <a:cs typeface="Times New Roman" panose="02020603050405020304" pitchFamily="18" charset="0"/>
              </a:rPr>
              <a:t> </a:t>
            </a:r>
            <a:r>
              <a:rPr lang="en-SE" sz="1200" dirty="0" err="1">
                <a:latin typeface="Arial" panose="020B0604020202020204" pitchFamily="34" charset="0"/>
                <a:ea typeface="Alstom" panose="02000503020000020004" pitchFamily="2" charset="0"/>
                <a:cs typeface="Times New Roman" panose="02020603050405020304" pitchFamily="18" charset="0"/>
              </a:rPr>
              <a:t>stora</a:t>
            </a:r>
            <a:r>
              <a:rPr lang="en-SE" sz="1200" dirty="0">
                <a:latin typeface="Arial" panose="020B0604020202020204" pitchFamily="34" charset="0"/>
                <a:ea typeface="Alstom" panose="02000503020000020004" pitchFamily="2" charset="0"/>
                <a:cs typeface="Times New Roman" panose="02020603050405020304" pitchFamily="18" charset="0"/>
              </a:rPr>
              <a:t> effekt </a:t>
            </a:r>
            <a:r>
              <a:rPr lang="en-SE" sz="1200" dirty="0" err="1">
                <a:latin typeface="Arial" panose="020B0604020202020204" pitchFamily="34" charset="0"/>
                <a:ea typeface="Alstom" panose="02000503020000020004" pitchFamily="2" charset="0"/>
                <a:cs typeface="Times New Roman" panose="02020603050405020304" pitchFamily="18" charset="0"/>
              </a:rPr>
              <a:t>hål</a:t>
            </a:r>
            <a:r>
              <a:rPr lang="en-SE" sz="1200" dirty="0">
                <a:latin typeface="Arial" panose="020B0604020202020204" pitchFamily="34" charset="0"/>
                <a:ea typeface="Alstom" panose="02000503020000020004" pitchFamily="2" charset="0"/>
                <a:cs typeface="Times New Roman" panose="02020603050405020304" pitchFamily="18" charset="0"/>
              </a:rPr>
              <a:t>.</a:t>
            </a:r>
          </a:p>
          <a:p>
            <a:pPr marL="171450" indent="-171450">
              <a:lnSpc>
                <a:spcPts val="1260"/>
              </a:lnSpc>
              <a:buFontTx/>
              <a:buChar char="-"/>
            </a:pPr>
            <a:r>
              <a:rPr lang="en-SE" sz="1200" dirty="0" err="1">
                <a:latin typeface="Arial" panose="020B0604020202020204" pitchFamily="34" charset="0"/>
                <a:ea typeface="Alstom" panose="02000503020000020004" pitchFamily="2" charset="0"/>
                <a:cs typeface="Times New Roman" panose="02020603050405020304" pitchFamily="18" charset="0"/>
              </a:rPr>
              <a:t>Nätutbyggnaden</a:t>
            </a:r>
            <a:r>
              <a:rPr lang="en-SE" sz="1200" dirty="0">
                <a:latin typeface="Arial" panose="020B0604020202020204" pitchFamily="34" charset="0"/>
                <a:ea typeface="Alstom" panose="02000503020000020004" pitchFamily="2" charset="0"/>
                <a:cs typeface="Times New Roman" panose="02020603050405020304" pitchFamily="18" charset="0"/>
              </a:rPr>
              <a:t> blir </a:t>
            </a:r>
            <a:r>
              <a:rPr lang="en-SE" sz="1200" dirty="0" err="1">
                <a:latin typeface="Arial" panose="020B0604020202020204" pitchFamily="34" charset="0"/>
                <a:ea typeface="Alstom" panose="02000503020000020004" pitchFamily="2" charset="0"/>
                <a:cs typeface="Times New Roman" panose="02020603050405020304" pitchFamily="18" charset="0"/>
              </a:rPr>
              <a:t>ännu</a:t>
            </a:r>
            <a:r>
              <a:rPr lang="en-SE" sz="1200" dirty="0">
                <a:latin typeface="Arial" panose="020B0604020202020204" pitchFamily="34" charset="0"/>
                <a:ea typeface="Alstom" panose="02000503020000020004" pitchFamily="2" charset="0"/>
                <a:cs typeface="Times New Roman" panose="02020603050405020304" pitchFamily="18" charset="0"/>
              </a:rPr>
              <a:t> mer </a:t>
            </a:r>
            <a:r>
              <a:rPr lang="en-SE" sz="1200" dirty="0" err="1">
                <a:latin typeface="Arial" panose="020B0604020202020204" pitchFamily="34" charset="0"/>
                <a:ea typeface="Alstom" panose="02000503020000020004" pitchFamily="2" charset="0"/>
                <a:cs typeface="Times New Roman" panose="02020603050405020304" pitchFamily="18" charset="0"/>
              </a:rPr>
              <a:t>komplex</a:t>
            </a:r>
            <a:r>
              <a:rPr lang="en-SE" sz="1200" dirty="0">
                <a:latin typeface="Arial" panose="020B0604020202020204" pitchFamily="34" charset="0"/>
                <a:ea typeface="Alstom" panose="02000503020000020004" pitchFamily="2" charset="0"/>
                <a:cs typeface="Times New Roman" panose="02020603050405020304" pitchFamily="18" charset="0"/>
              </a:rPr>
              <a:t> och </a:t>
            </a:r>
            <a:r>
              <a:rPr lang="en-SE" sz="1200" dirty="0" err="1">
                <a:latin typeface="Arial" panose="020B0604020202020204" pitchFamily="34" charset="0"/>
                <a:ea typeface="Alstom" panose="02000503020000020004" pitchFamily="2" charset="0"/>
                <a:cs typeface="Times New Roman" panose="02020603050405020304" pitchFamily="18" charset="0"/>
              </a:rPr>
              <a:t>kostsam</a:t>
            </a:r>
            <a:r>
              <a:rPr lang="en-SE" sz="1200" dirty="0">
                <a:latin typeface="Arial" panose="020B0604020202020204" pitchFamily="34" charset="0"/>
                <a:ea typeface="Alstom" panose="02000503020000020004" pitchFamily="2" charset="0"/>
                <a:cs typeface="Times New Roman" panose="02020603050405020304" pitchFamily="18" charset="0"/>
              </a:rPr>
              <a:t>.</a:t>
            </a:r>
          </a:p>
          <a:p>
            <a:pPr marL="171450" indent="-171450">
              <a:lnSpc>
                <a:spcPts val="1260"/>
              </a:lnSpc>
              <a:buFontTx/>
              <a:buChar char="-"/>
            </a:pPr>
            <a:endParaRPr lang="en-SE" sz="1200" dirty="0">
              <a:latin typeface="Arial" panose="020B0604020202020204" pitchFamily="34" charset="0"/>
              <a:ea typeface="Alstom" panose="02000503020000020004" pitchFamily="2" charset="0"/>
              <a:cs typeface="Times New Roman" panose="02020603050405020304" pitchFamily="18" charset="0"/>
            </a:endParaRPr>
          </a:p>
        </p:txBody>
      </p:sp>
      <p:sp>
        <p:nvSpPr>
          <p:cNvPr id="11" name="TextBox 10">
            <a:extLst>
              <a:ext uri="{FF2B5EF4-FFF2-40B4-BE49-F238E27FC236}">
                <a16:creationId xmlns:a16="http://schemas.microsoft.com/office/drawing/2014/main" id="{1846963A-5253-7497-1700-38F3D220F328}"/>
              </a:ext>
            </a:extLst>
          </p:cNvPr>
          <p:cNvSpPr txBox="1"/>
          <p:nvPr/>
        </p:nvSpPr>
        <p:spPr>
          <a:xfrm>
            <a:off x="1689597" y="5292546"/>
            <a:ext cx="7744436" cy="1200329"/>
          </a:xfrm>
          <a:prstGeom prst="rect">
            <a:avLst/>
          </a:prstGeom>
          <a:noFill/>
        </p:spPr>
        <p:txBody>
          <a:bodyPr wrap="square" rtlCol="0">
            <a:spAutoFit/>
          </a:bodyPr>
          <a:lstStyle/>
          <a:p>
            <a:pPr marL="285750" indent="-285750">
              <a:buFont typeface="Arial" panose="020B0604020202020204" pitchFamily="34" charset="0"/>
              <a:buChar char="•"/>
            </a:pPr>
            <a:r>
              <a:rPr lang="en-SE" dirty="0" err="1"/>
              <a:t>Alla</a:t>
            </a:r>
            <a:r>
              <a:rPr lang="en-SE" dirty="0"/>
              <a:t> kraftslag måste bidra och </a:t>
            </a:r>
            <a:r>
              <a:rPr lang="en-SE" dirty="0" err="1"/>
              <a:t>byggas</a:t>
            </a:r>
            <a:r>
              <a:rPr lang="en-SE" dirty="0"/>
              <a:t> ut!</a:t>
            </a:r>
          </a:p>
          <a:p>
            <a:pPr marL="285750" indent="-285750">
              <a:buFont typeface="Arial" panose="020B0604020202020204" pitchFamily="34" charset="0"/>
              <a:buChar char="•"/>
            </a:pPr>
            <a:r>
              <a:rPr lang="en-SE" dirty="0" err="1"/>
              <a:t>Inget</a:t>
            </a:r>
            <a:r>
              <a:rPr lang="en-SE" dirty="0"/>
              <a:t> </a:t>
            </a:r>
            <a:r>
              <a:rPr lang="en-SE" dirty="0" err="1"/>
              <a:t>enskilt</a:t>
            </a:r>
            <a:r>
              <a:rPr lang="en-SE" dirty="0"/>
              <a:t> kan </a:t>
            </a:r>
            <a:r>
              <a:rPr lang="en-SE" dirty="0" err="1"/>
              <a:t>ställas</a:t>
            </a:r>
            <a:r>
              <a:rPr lang="en-SE" dirty="0"/>
              <a:t> mot </a:t>
            </a:r>
            <a:r>
              <a:rPr lang="en-SE" dirty="0" err="1"/>
              <a:t>något</a:t>
            </a:r>
            <a:r>
              <a:rPr lang="en-SE" dirty="0"/>
              <a:t> </a:t>
            </a:r>
            <a:r>
              <a:rPr lang="en-SE" dirty="0" err="1"/>
              <a:t>annat</a:t>
            </a:r>
            <a:r>
              <a:rPr lang="en-SE" dirty="0"/>
              <a:t> kraftslag!</a:t>
            </a:r>
          </a:p>
          <a:p>
            <a:pPr marL="285750" indent="-285750">
              <a:buFont typeface="Arial" panose="020B0604020202020204" pitchFamily="34" charset="0"/>
              <a:buChar char="•"/>
            </a:pPr>
            <a:r>
              <a:rPr lang="en-SE" dirty="0"/>
              <a:t>Kärnkraft kan </a:t>
            </a:r>
            <a:r>
              <a:rPr lang="en-SE" dirty="0" err="1"/>
              <a:t>ej</a:t>
            </a:r>
            <a:r>
              <a:rPr lang="en-SE" dirty="0"/>
              <a:t> </a:t>
            </a:r>
            <a:r>
              <a:rPr lang="en-SE" dirty="0" err="1"/>
              <a:t>läggas</a:t>
            </a:r>
            <a:r>
              <a:rPr lang="en-SE" dirty="0"/>
              <a:t> ner!</a:t>
            </a:r>
          </a:p>
          <a:p>
            <a:pPr marL="285750" indent="-285750">
              <a:buFont typeface="Arial" panose="020B0604020202020204" pitchFamily="34" charset="0"/>
              <a:buChar char="•"/>
            </a:pPr>
            <a:r>
              <a:rPr lang="en-SE" dirty="0" err="1"/>
              <a:t>Vattenkraft</a:t>
            </a:r>
            <a:r>
              <a:rPr lang="en-SE" dirty="0"/>
              <a:t> </a:t>
            </a:r>
            <a:r>
              <a:rPr lang="en-SE" dirty="0" err="1"/>
              <a:t>behålls</a:t>
            </a:r>
            <a:r>
              <a:rPr lang="en-SE" dirty="0"/>
              <a:t> </a:t>
            </a:r>
            <a:r>
              <a:rPr lang="en-SE" dirty="0" err="1"/>
              <a:t>efter</a:t>
            </a:r>
            <a:r>
              <a:rPr lang="en-SE" dirty="0"/>
              <a:t> </a:t>
            </a:r>
            <a:r>
              <a:rPr lang="en-SE" dirty="0" err="1"/>
              <a:t>omprövningen</a:t>
            </a:r>
            <a:r>
              <a:rPr lang="en-SE" dirty="0"/>
              <a:t> </a:t>
            </a:r>
            <a:r>
              <a:rPr lang="en-SE" dirty="0" err="1"/>
              <a:t>på</a:t>
            </a:r>
            <a:r>
              <a:rPr lang="en-SE" dirty="0"/>
              <a:t> sin </a:t>
            </a:r>
            <a:r>
              <a:rPr lang="en-SE" dirty="0" err="1"/>
              <a:t>nuvarande</a:t>
            </a:r>
            <a:r>
              <a:rPr lang="en-SE" dirty="0"/>
              <a:t> </a:t>
            </a:r>
            <a:r>
              <a:rPr lang="en-SE" dirty="0" err="1"/>
              <a:t>nivå</a:t>
            </a:r>
            <a:r>
              <a:rPr lang="en-SE" dirty="0"/>
              <a:t>!</a:t>
            </a:r>
            <a:endParaRPr lang="sv-FI" dirty="0"/>
          </a:p>
        </p:txBody>
      </p:sp>
      <p:pic>
        <p:nvPicPr>
          <p:cNvPr id="5" name="Picture 4">
            <a:extLst>
              <a:ext uri="{FF2B5EF4-FFF2-40B4-BE49-F238E27FC236}">
                <a16:creationId xmlns:a16="http://schemas.microsoft.com/office/drawing/2014/main" id="{7C5AC711-8A23-7C60-58FE-5501F8D95155}"/>
              </a:ext>
            </a:extLst>
          </p:cNvPr>
          <p:cNvPicPr>
            <a:picLocks noChangeAspect="1"/>
          </p:cNvPicPr>
          <p:nvPr/>
        </p:nvPicPr>
        <p:blipFill>
          <a:blip r:embed="rId4"/>
          <a:stretch>
            <a:fillRect/>
          </a:stretch>
        </p:blipFill>
        <p:spPr>
          <a:xfrm>
            <a:off x="676504" y="1788376"/>
            <a:ext cx="4032000" cy="3024000"/>
          </a:xfrm>
          <a:prstGeom prst="rect">
            <a:avLst/>
          </a:prstGeom>
        </p:spPr>
      </p:pic>
    </p:spTree>
    <p:extLst>
      <p:ext uri="{BB962C8B-B14F-4D97-AF65-F5344CB8AC3E}">
        <p14:creationId xmlns:p14="http://schemas.microsoft.com/office/powerpoint/2010/main" val="3876482726"/>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B64CC-1555-397A-C80D-813D18F35A8B}"/>
              </a:ext>
            </a:extLst>
          </p:cNvPr>
          <p:cNvSpPr>
            <a:spLocks noGrp="1"/>
          </p:cNvSpPr>
          <p:nvPr>
            <p:ph type="title"/>
          </p:nvPr>
        </p:nvSpPr>
        <p:spPr/>
        <p:txBody>
          <a:bodyPr>
            <a:normAutofit/>
          </a:bodyPr>
          <a:lstStyle/>
          <a:p>
            <a:r>
              <a:rPr lang="en-SE" sz="4000" dirty="0" err="1"/>
              <a:t>Lösning</a:t>
            </a:r>
            <a:r>
              <a:rPr lang="en-SE" sz="4000" dirty="0"/>
              <a:t> 1 2040, 47GW peak, 250TWh</a:t>
            </a:r>
            <a:endParaRPr lang="sv-FI" sz="4000" dirty="0"/>
          </a:p>
        </p:txBody>
      </p:sp>
      <p:sp>
        <p:nvSpPr>
          <p:cNvPr id="3" name="Content Placeholder 2">
            <a:extLst>
              <a:ext uri="{FF2B5EF4-FFF2-40B4-BE49-F238E27FC236}">
                <a16:creationId xmlns:a16="http://schemas.microsoft.com/office/drawing/2014/main" id="{6F9CDEA3-DC43-B99A-EF37-60892C279DF4}"/>
              </a:ext>
            </a:extLst>
          </p:cNvPr>
          <p:cNvSpPr>
            <a:spLocks noGrp="1"/>
          </p:cNvSpPr>
          <p:nvPr>
            <p:ph idx="1"/>
          </p:nvPr>
        </p:nvSpPr>
        <p:spPr>
          <a:xfrm>
            <a:off x="838200" y="4270022"/>
            <a:ext cx="10515600" cy="1723549"/>
          </a:xfrm>
        </p:spPr>
        <p:txBody>
          <a:bodyPr>
            <a:spAutoFit/>
          </a:bodyPr>
          <a:lstStyle/>
          <a:p>
            <a:pPr marL="0" indent="0">
              <a:buNone/>
            </a:pPr>
            <a:r>
              <a:rPr lang="en-SE" sz="1800" dirty="0"/>
              <a:t>Då </a:t>
            </a:r>
            <a:r>
              <a:rPr lang="en-SE" sz="1800" dirty="0" err="1"/>
              <a:t>prediktionen</a:t>
            </a:r>
            <a:r>
              <a:rPr lang="en-SE" sz="1800" dirty="0"/>
              <a:t> av </a:t>
            </a:r>
            <a:r>
              <a:rPr lang="en-SE" sz="1800" dirty="0" err="1"/>
              <a:t>konsumtionen</a:t>
            </a:r>
            <a:r>
              <a:rPr lang="en-SE" sz="1800" dirty="0"/>
              <a:t> 2040 </a:t>
            </a:r>
            <a:r>
              <a:rPr lang="en-SE" sz="1800" dirty="0" err="1"/>
              <a:t>löpande</a:t>
            </a:r>
            <a:r>
              <a:rPr lang="en-SE" sz="1800" dirty="0"/>
              <a:t> </a:t>
            </a:r>
            <a:r>
              <a:rPr lang="en-SE" sz="1800" dirty="0" err="1"/>
              <a:t>ökar</a:t>
            </a:r>
            <a:r>
              <a:rPr lang="en-SE" sz="1800" dirty="0"/>
              <a:t> </a:t>
            </a:r>
            <a:r>
              <a:rPr lang="en-SE" sz="1800" dirty="0" err="1"/>
              <a:t>har</a:t>
            </a:r>
            <a:r>
              <a:rPr lang="en-SE" sz="1800" dirty="0"/>
              <a:t> </a:t>
            </a:r>
            <a:r>
              <a:rPr lang="en-SE" sz="1800" dirty="0" err="1"/>
              <a:t>här</a:t>
            </a:r>
            <a:r>
              <a:rPr lang="en-SE" sz="1800" dirty="0"/>
              <a:t> </a:t>
            </a:r>
            <a:r>
              <a:rPr lang="en-SE" sz="1800" dirty="0" err="1"/>
              <a:t>värmekraft</a:t>
            </a:r>
            <a:r>
              <a:rPr lang="en-SE" sz="1800" dirty="0"/>
              <a:t> </a:t>
            </a:r>
            <a:r>
              <a:rPr lang="en-SE" sz="1800" dirty="0" err="1"/>
              <a:t>lagts</a:t>
            </a:r>
            <a:r>
              <a:rPr lang="en-SE" sz="1800" dirty="0"/>
              <a:t> till </a:t>
            </a:r>
            <a:r>
              <a:rPr lang="en-SE" sz="1800" dirty="0" err="1"/>
              <a:t>som</a:t>
            </a:r>
            <a:r>
              <a:rPr lang="en-SE" sz="1800" dirty="0"/>
              <a:t> </a:t>
            </a:r>
            <a:r>
              <a:rPr lang="en-SE" sz="1800" dirty="0" err="1"/>
              <a:t>ett</a:t>
            </a:r>
            <a:r>
              <a:rPr lang="en-SE" sz="1800" dirty="0"/>
              <a:t> </a:t>
            </a:r>
            <a:r>
              <a:rPr lang="en-SE" sz="1800" dirty="0" err="1"/>
              <a:t>viktigt</a:t>
            </a:r>
            <a:r>
              <a:rPr lang="en-SE" sz="1800" dirty="0"/>
              <a:t> </a:t>
            </a:r>
            <a:r>
              <a:rPr lang="en-SE" sz="1800" dirty="0" err="1"/>
              <a:t>tillägg</a:t>
            </a:r>
            <a:r>
              <a:rPr lang="en-SE" sz="1800" dirty="0"/>
              <a:t> till </a:t>
            </a:r>
            <a:r>
              <a:rPr lang="en-SE" sz="1800" dirty="0" err="1"/>
              <a:t>reglerkraft</a:t>
            </a:r>
            <a:r>
              <a:rPr lang="en-SE" sz="1800" dirty="0"/>
              <a:t> med </a:t>
            </a:r>
            <a:r>
              <a:rPr lang="en-SE" sz="1800" dirty="0" err="1"/>
              <a:t>vattenkraften</a:t>
            </a:r>
            <a:r>
              <a:rPr lang="en-SE" sz="1800" dirty="0"/>
              <a:t>.</a:t>
            </a:r>
          </a:p>
          <a:p>
            <a:pPr marL="0" indent="0">
              <a:buNone/>
            </a:pPr>
            <a:r>
              <a:rPr lang="en-SE" sz="1800" dirty="0" err="1"/>
              <a:t>Slår</a:t>
            </a:r>
            <a:r>
              <a:rPr lang="en-SE" sz="1800" dirty="0"/>
              <a:t> man </a:t>
            </a:r>
            <a:r>
              <a:rPr lang="en-SE" sz="1800" dirty="0" err="1"/>
              <a:t>ihop</a:t>
            </a:r>
            <a:r>
              <a:rPr lang="en-SE" sz="1800" dirty="0"/>
              <a:t> </a:t>
            </a:r>
            <a:r>
              <a:rPr lang="en-SE" sz="1800" dirty="0" err="1"/>
              <a:t>värme</a:t>
            </a:r>
            <a:r>
              <a:rPr lang="en-SE" sz="1800" dirty="0"/>
              <a:t> och </a:t>
            </a:r>
            <a:r>
              <a:rPr lang="en-SE" sz="1800" dirty="0" err="1"/>
              <a:t>vatten</a:t>
            </a:r>
            <a:r>
              <a:rPr lang="en-SE" sz="1800" dirty="0"/>
              <a:t> så blir </a:t>
            </a:r>
            <a:r>
              <a:rPr lang="en-SE" sz="1800" dirty="0" err="1"/>
              <a:t>fördelningen</a:t>
            </a:r>
            <a:r>
              <a:rPr lang="en-SE" sz="1800" dirty="0"/>
              <a:t> </a:t>
            </a:r>
            <a:r>
              <a:rPr lang="en-SE" sz="1800" dirty="0" err="1"/>
              <a:t>följande</a:t>
            </a:r>
            <a:r>
              <a:rPr lang="en-SE" sz="1800" dirty="0"/>
              <a:t>:</a:t>
            </a:r>
          </a:p>
          <a:p>
            <a:pPr marL="0" indent="0">
              <a:buNone/>
            </a:pPr>
            <a:r>
              <a:rPr lang="en-SE" sz="1800" dirty="0"/>
              <a:t>	</a:t>
            </a:r>
            <a:r>
              <a:rPr lang="en-SE" sz="1800" dirty="0" err="1"/>
              <a:t>Energi</a:t>
            </a:r>
            <a:r>
              <a:rPr lang="en-SE" sz="1800" dirty="0"/>
              <a:t> potential: </a:t>
            </a:r>
            <a:r>
              <a:rPr lang="en-SE" sz="1800" dirty="0" err="1"/>
              <a:t>Vind</a:t>
            </a:r>
            <a:r>
              <a:rPr lang="en-SE" sz="1800" dirty="0"/>
              <a:t>=50 </a:t>
            </a:r>
            <a:r>
              <a:rPr lang="en-SE" sz="1800" dirty="0" err="1"/>
              <a:t>TWh</a:t>
            </a:r>
            <a:r>
              <a:rPr lang="en-SE" sz="1800" dirty="0"/>
              <a:t>, </a:t>
            </a:r>
            <a:r>
              <a:rPr lang="en-SE" sz="1800" dirty="0" err="1"/>
              <a:t>Kärn</a:t>
            </a:r>
            <a:r>
              <a:rPr lang="en-SE" sz="1800" dirty="0"/>
              <a:t>=150 </a:t>
            </a:r>
            <a:r>
              <a:rPr lang="en-SE" sz="1800" dirty="0" err="1"/>
              <a:t>TWh</a:t>
            </a:r>
            <a:r>
              <a:rPr lang="en-SE" sz="1800" dirty="0"/>
              <a:t>, </a:t>
            </a:r>
            <a:r>
              <a:rPr lang="en-SE" sz="1800" dirty="0" err="1"/>
              <a:t>Vatten+Värme</a:t>
            </a:r>
            <a:r>
              <a:rPr lang="en-SE" sz="1800" dirty="0"/>
              <a:t>=85 </a:t>
            </a:r>
            <a:r>
              <a:rPr lang="en-SE" sz="1800" dirty="0" err="1"/>
              <a:t>TWh</a:t>
            </a:r>
            <a:endParaRPr lang="en-SE" sz="1800" dirty="0"/>
          </a:p>
          <a:p>
            <a:pPr marL="0" indent="0">
              <a:buNone/>
            </a:pPr>
            <a:r>
              <a:rPr lang="en-SE" sz="1800" dirty="0"/>
              <a:t>	</a:t>
            </a:r>
            <a:r>
              <a:rPr lang="en-SE" sz="1800" dirty="0" err="1"/>
              <a:t>Fördelning</a:t>
            </a:r>
            <a:r>
              <a:rPr lang="en-SE" sz="1800" dirty="0"/>
              <a:t>: ca 1/3, lite </a:t>
            </a:r>
            <a:r>
              <a:rPr lang="en-SE" sz="1800" dirty="0" err="1"/>
              <a:t>större</a:t>
            </a:r>
            <a:r>
              <a:rPr lang="en-SE" sz="1800" dirty="0"/>
              <a:t> än 1/3, ca 1/3 </a:t>
            </a:r>
          </a:p>
        </p:txBody>
      </p:sp>
      <p:graphicFrame>
        <p:nvGraphicFramePr>
          <p:cNvPr id="5" name="Table 5">
            <a:extLst>
              <a:ext uri="{FF2B5EF4-FFF2-40B4-BE49-F238E27FC236}">
                <a16:creationId xmlns:a16="http://schemas.microsoft.com/office/drawing/2014/main" id="{1D0D6D97-C5A8-CA57-875C-4BC55567A249}"/>
              </a:ext>
            </a:extLst>
          </p:cNvPr>
          <p:cNvGraphicFramePr>
            <a:graphicFrameLocks noGrp="1"/>
          </p:cNvGraphicFramePr>
          <p:nvPr>
            <p:extLst>
              <p:ext uri="{D42A27DB-BD31-4B8C-83A1-F6EECF244321}">
                <p14:modId xmlns:p14="http://schemas.microsoft.com/office/powerpoint/2010/main" val="2778000255"/>
              </p:ext>
            </p:extLst>
          </p:nvPr>
        </p:nvGraphicFramePr>
        <p:xfrm>
          <a:off x="838200" y="1809896"/>
          <a:ext cx="8128000" cy="2225040"/>
        </p:xfrm>
        <a:graphic>
          <a:graphicData uri="http://schemas.openxmlformats.org/drawingml/2006/table">
            <a:tbl>
              <a:tblPr firstRow="1" bandRow="1">
                <a:tableStyleId>{5C22544A-7EE6-4342-B048-85BDC9FD1C3A}</a:tableStyleId>
              </a:tblPr>
              <a:tblGrid>
                <a:gridCol w="1323943">
                  <a:extLst>
                    <a:ext uri="{9D8B030D-6E8A-4147-A177-3AD203B41FA5}">
                      <a16:colId xmlns:a16="http://schemas.microsoft.com/office/drawing/2014/main" val="2346674940"/>
                    </a:ext>
                  </a:extLst>
                </a:gridCol>
                <a:gridCol w="2740057">
                  <a:extLst>
                    <a:ext uri="{9D8B030D-6E8A-4147-A177-3AD203B41FA5}">
                      <a16:colId xmlns:a16="http://schemas.microsoft.com/office/drawing/2014/main" val="1462680391"/>
                    </a:ext>
                  </a:extLst>
                </a:gridCol>
                <a:gridCol w="2032000">
                  <a:extLst>
                    <a:ext uri="{9D8B030D-6E8A-4147-A177-3AD203B41FA5}">
                      <a16:colId xmlns:a16="http://schemas.microsoft.com/office/drawing/2014/main" val="4264819399"/>
                    </a:ext>
                  </a:extLst>
                </a:gridCol>
                <a:gridCol w="2032000">
                  <a:extLst>
                    <a:ext uri="{9D8B030D-6E8A-4147-A177-3AD203B41FA5}">
                      <a16:colId xmlns:a16="http://schemas.microsoft.com/office/drawing/2014/main" val="1239894682"/>
                    </a:ext>
                  </a:extLst>
                </a:gridCol>
              </a:tblGrid>
              <a:tr h="370840">
                <a:tc>
                  <a:txBody>
                    <a:bodyPr/>
                    <a:lstStyle/>
                    <a:p>
                      <a:r>
                        <a:rPr lang="en-SE" dirty="0"/>
                        <a:t>Kraftslag</a:t>
                      </a:r>
                      <a:endParaRPr lang="sv-FI" dirty="0"/>
                    </a:p>
                  </a:txBody>
                  <a:tcPr/>
                </a:tc>
                <a:tc>
                  <a:txBody>
                    <a:bodyPr/>
                    <a:lstStyle/>
                    <a:p>
                      <a:r>
                        <a:rPr lang="en-SE" dirty="0" err="1"/>
                        <a:t>Faktor</a:t>
                      </a:r>
                      <a:r>
                        <a:rPr lang="en-SE" dirty="0"/>
                        <a:t> mot 2021</a:t>
                      </a:r>
                      <a:endParaRPr lang="sv-FI" dirty="0"/>
                    </a:p>
                  </a:txBody>
                  <a:tcPr/>
                </a:tc>
                <a:tc>
                  <a:txBody>
                    <a:bodyPr/>
                    <a:lstStyle/>
                    <a:p>
                      <a:r>
                        <a:rPr lang="en-SE" dirty="0" err="1"/>
                        <a:t>Installerad</a:t>
                      </a:r>
                      <a:r>
                        <a:rPr lang="en-SE" dirty="0"/>
                        <a:t> effekt</a:t>
                      </a:r>
                      <a:endParaRPr lang="sv-FI" dirty="0"/>
                    </a:p>
                  </a:txBody>
                  <a:tcPr/>
                </a:tc>
                <a:tc>
                  <a:txBody>
                    <a:bodyPr/>
                    <a:lstStyle/>
                    <a:p>
                      <a:r>
                        <a:rPr lang="en-SE" dirty="0" err="1"/>
                        <a:t>Energi</a:t>
                      </a:r>
                      <a:r>
                        <a:rPr lang="en-SE" dirty="0"/>
                        <a:t> potential</a:t>
                      </a:r>
                      <a:endParaRPr lang="sv-FI" dirty="0"/>
                    </a:p>
                  </a:txBody>
                  <a:tcPr/>
                </a:tc>
                <a:extLst>
                  <a:ext uri="{0D108BD9-81ED-4DB2-BD59-A6C34878D82A}">
                    <a16:rowId xmlns:a16="http://schemas.microsoft.com/office/drawing/2014/main" val="2961929369"/>
                  </a:ext>
                </a:extLst>
              </a:tr>
              <a:tr h="370840">
                <a:tc>
                  <a:txBody>
                    <a:bodyPr/>
                    <a:lstStyle/>
                    <a:p>
                      <a:r>
                        <a:rPr lang="en-SE" dirty="0"/>
                        <a:t>Vindkraft</a:t>
                      </a:r>
                      <a:endParaRPr lang="sv-FI" dirty="0"/>
                    </a:p>
                  </a:txBody>
                  <a:tcPr/>
                </a:tc>
                <a:tc>
                  <a:txBody>
                    <a:bodyPr/>
                    <a:lstStyle/>
                    <a:p>
                      <a:r>
                        <a:rPr lang="en-SE" dirty="0"/>
                        <a:t>1.5x</a:t>
                      </a:r>
                      <a:endParaRPr lang="sv-FI" dirty="0"/>
                    </a:p>
                  </a:txBody>
                  <a:tcPr/>
                </a:tc>
                <a:tc>
                  <a:txBody>
                    <a:bodyPr/>
                    <a:lstStyle/>
                    <a:p>
                      <a:r>
                        <a:rPr lang="en-SE" dirty="0"/>
                        <a:t>15GW (26%)</a:t>
                      </a:r>
                      <a:endParaRPr lang="sv-FI" dirty="0"/>
                    </a:p>
                  </a:txBody>
                  <a:tcPr/>
                </a:tc>
                <a:tc>
                  <a:txBody>
                    <a:bodyPr/>
                    <a:lstStyle/>
                    <a:p>
                      <a:r>
                        <a:rPr lang="en-SE" dirty="0"/>
                        <a:t>50 </a:t>
                      </a:r>
                      <a:r>
                        <a:rPr lang="en-SE" dirty="0" err="1"/>
                        <a:t>TWh</a:t>
                      </a:r>
                      <a:r>
                        <a:rPr lang="en-SE" dirty="0"/>
                        <a:t> (17.5%)</a:t>
                      </a:r>
                      <a:endParaRPr lang="sv-FI" dirty="0"/>
                    </a:p>
                  </a:txBody>
                  <a:tcPr/>
                </a:tc>
                <a:extLst>
                  <a:ext uri="{0D108BD9-81ED-4DB2-BD59-A6C34878D82A}">
                    <a16:rowId xmlns:a16="http://schemas.microsoft.com/office/drawing/2014/main" val="4174188851"/>
                  </a:ext>
                </a:extLst>
              </a:tr>
              <a:tr h="370840">
                <a:tc>
                  <a:txBody>
                    <a:bodyPr/>
                    <a:lstStyle/>
                    <a:p>
                      <a:r>
                        <a:rPr lang="en-SE" dirty="0"/>
                        <a:t>Kärnkraft</a:t>
                      </a:r>
                      <a:endParaRPr lang="sv-FI" dirty="0"/>
                    </a:p>
                  </a:txBody>
                  <a:tcPr/>
                </a:tc>
                <a:tc>
                  <a:txBody>
                    <a:bodyPr/>
                    <a:lstStyle/>
                    <a:p>
                      <a:r>
                        <a:rPr lang="en-SE" dirty="0"/>
                        <a:t>3x</a:t>
                      </a:r>
                      <a:endParaRPr lang="sv-FI" dirty="0"/>
                    </a:p>
                  </a:txBody>
                  <a:tcPr/>
                </a:tc>
                <a:tc>
                  <a:txBody>
                    <a:bodyPr/>
                    <a:lstStyle/>
                    <a:p>
                      <a:r>
                        <a:rPr lang="en-SE" dirty="0"/>
                        <a:t>21GW (36%)</a:t>
                      </a:r>
                      <a:endParaRPr lang="sv-FI" dirty="0"/>
                    </a:p>
                  </a:txBody>
                  <a:tcPr/>
                </a:tc>
                <a:tc>
                  <a:txBody>
                    <a:bodyPr/>
                    <a:lstStyle/>
                    <a:p>
                      <a:r>
                        <a:rPr lang="en-SE" dirty="0"/>
                        <a:t>150 </a:t>
                      </a:r>
                      <a:r>
                        <a:rPr lang="en-SE" dirty="0" err="1"/>
                        <a:t>TWh</a:t>
                      </a:r>
                      <a:r>
                        <a:rPr lang="en-SE" dirty="0"/>
                        <a:t> (52.6%)</a:t>
                      </a:r>
                      <a:endParaRPr lang="sv-FI" dirty="0"/>
                    </a:p>
                  </a:txBody>
                  <a:tcPr/>
                </a:tc>
                <a:extLst>
                  <a:ext uri="{0D108BD9-81ED-4DB2-BD59-A6C34878D82A}">
                    <a16:rowId xmlns:a16="http://schemas.microsoft.com/office/drawing/2014/main" val="1569142277"/>
                  </a:ext>
                </a:extLst>
              </a:tr>
              <a:tr h="370840">
                <a:tc>
                  <a:txBody>
                    <a:bodyPr/>
                    <a:lstStyle/>
                    <a:p>
                      <a:r>
                        <a:rPr lang="en-SE" dirty="0" err="1"/>
                        <a:t>Värmekraft</a:t>
                      </a:r>
                      <a:endParaRPr lang="sv-FI" dirty="0"/>
                    </a:p>
                  </a:txBody>
                  <a:tcPr/>
                </a:tc>
                <a:tc>
                  <a:txBody>
                    <a:bodyPr/>
                    <a:lstStyle/>
                    <a:p>
                      <a:r>
                        <a:rPr lang="en-SE" dirty="0"/>
                        <a:t>2x</a:t>
                      </a:r>
                      <a:endParaRPr lang="sv-FI" dirty="0"/>
                    </a:p>
                  </a:txBody>
                  <a:tcPr/>
                </a:tc>
                <a:tc>
                  <a:txBody>
                    <a:bodyPr/>
                    <a:lstStyle/>
                    <a:p>
                      <a:r>
                        <a:rPr lang="en-SE" dirty="0"/>
                        <a:t>6GW (10%)</a:t>
                      </a:r>
                      <a:endParaRPr lang="sv-FI" dirty="0"/>
                    </a:p>
                  </a:txBody>
                  <a:tcPr/>
                </a:tc>
                <a:tc>
                  <a:txBody>
                    <a:bodyPr/>
                    <a:lstStyle/>
                    <a:p>
                      <a:r>
                        <a:rPr lang="en-SE" dirty="0"/>
                        <a:t>15 </a:t>
                      </a:r>
                      <a:r>
                        <a:rPr lang="en-SE" dirty="0" err="1"/>
                        <a:t>TWh</a:t>
                      </a:r>
                      <a:r>
                        <a:rPr lang="en-SE" dirty="0"/>
                        <a:t> (5.3%)</a:t>
                      </a:r>
                      <a:endParaRPr lang="sv-FI" dirty="0"/>
                    </a:p>
                  </a:txBody>
                  <a:tcPr/>
                </a:tc>
                <a:extLst>
                  <a:ext uri="{0D108BD9-81ED-4DB2-BD59-A6C34878D82A}">
                    <a16:rowId xmlns:a16="http://schemas.microsoft.com/office/drawing/2014/main" val="1351667298"/>
                  </a:ext>
                </a:extLst>
              </a:tr>
              <a:tr h="370840">
                <a:tc>
                  <a:txBody>
                    <a:bodyPr/>
                    <a:lstStyle/>
                    <a:p>
                      <a:r>
                        <a:rPr lang="en-SE" dirty="0" err="1"/>
                        <a:t>Vattenkraft</a:t>
                      </a:r>
                      <a:endParaRPr lang="sv-FI" dirty="0"/>
                    </a:p>
                  </a:txBody>
                  <a:tcPr/>
                </a:tc>
                <a:tc>
                  <a:txBody>
                    <a:bodyPr/>
                    <a:lstStyle/>
                    <a:p>
                      <a:r>
                        <a:rPr lang="en-SE" dirty="0"/>
                        <a:t>1x</a:t>
                      </a:r>
                      <a:endParaRPr lang="sv-FI" dirty="0"/>
                    </a:p>
                  </a:txBody>
                  <a:tcPr/>
                </a:tc>
                <a:tc>
                  <a:txBody>
                    <a:bodyPr/>
                    <a:lstStyle/>
                    <a:p>
                      <a:r>
                        <a:rPr lang="en-SE" dirty="0"/>
                        <a:t>16.5GW (28%)</a:t>
                      </a:r>
                      <a:endParaRPr lang="sv-FI" dirty="0"/>
                    </a:p>
                  </a:txBody>
                  <a:tcPr/>
                </a:tc>
                <a:tc>
                  <a:txBody>
                    <a:bodyPr/>
                    <a:lstStyle/>
                    <a:p>
                      <a:r>
                        <a:rPr lang="en-SE" dirty="0"/>
                        <a:t>70 TWH (24.6%)</a:t>
                      </a:r>
                      <a:endParaRPr lang="sv-FI" dirty="0"/>
                    </a:p>
                  </a:txBody>
                  <a:tcPr/>
                </a:tc>
                <a:extLst>
                  <a:ext uri="{0D108BD9-81ED-4DB2-BD59-A6C34878D82A}">
                    <a16:rowId xmlns:a16="http://schemas.microsoft.com/office/drawing/2014/main" val="100716067"/>
                  </a:ext>
                </a:extLst>
              </a:tr>
              <a:tr h="370840">
                <a:tc>
                  <a:txBody>
                    <a:bodyPr/>
                    <a:lstStyle/>
                    <a:p>
                      <a:r>
                        <a:rPr lang="en-SE" dirty="0" err="1"/>
                        <a:t>Totalt</a:t>
                      </a:r>
                      <a:endParaRPr lang="sv-FI" dirty="0"/>
                    </a:p>
                  </a:txBody>
                  <a:tcPr/>
                </a:tc>
                <a:tc>
                  <a:txBody>
                    <a:bodyPr/>
                    <a:lstStyle/>
                    <a:p>
                      <a:pPr algn="l"/>
                      <a:endParaRPr lang="sv-FI" sz="1100" dirty="0"/>
                    </a:p>
                  </a:txBody>
                  <a:tcPr/>
                </a:tc>
                <a:tc>
                  <a:txBody>
                    <a:bodyPr/>
                    <a:lstStyle/>
                    <a:p>
                      <a:r>
                        <a:rPr lang="en-SE" dirty="0"/>
                        <a:t>58.5 GW*</a:t>
                      </a:r>
                      <a:endParaRPr lang="sv-FI" dirty="0"/>
                    </a:p>
                  </a:txBody>
                  <a:tcPr/>
                </a:tc>
                <a:tc>
                  <a:txBody>
                    <a:bodyPr/>
                    <a:lstStyle/>
                    <a:p>
                      <a:r>
                        <a:rPr lang="en-SE" dirty="0"/>
                        <a:t>285 </a:t>
                      </a:r>
                      <a:r>
                        <a:rPr lang="en-SE" dirty="0" err="1"/>
                        <a:t>TWh</a:t>
                      </a:r>
                      <a:endParaRPr lang="sv-FI" dirty="0"/>
                    </a:p>
                  </a:txBody>
                  <a:tcPr/>
                </a:tc>
                <a:extLst>
                  <a:ext uri="{0D108BD9-81ED-4DB2-BD59-A6C34878D82A}">
                    <a16:rowId xmlns:a16="http://schemas.microsoft.com/office/drawing/2014/main" val="4217036798"/>
                  </a:ext>
                </a:extLst>
              </a:tr>
            </a:tbl>
          </a:graphicData>
        </a:graphic>
      </p:graphicFrame>
      <p:sp>
        <p:nvSpPr>
          <p:cNvPr id="7" name="TextBox 6">
            <a:extLst>
              <a:ext uri="{FF2B5EF4-FFF2-40B4-BE49-F238E27FC236}">
                <a16:creationId xmlns:a16="http://schemas.microsoft.com/office/drawing/2014/main" id="{E0EC66BC-7D59-CE54-1C79-6927E57088AF}"/>
              </a:ext>
            </a:extLst>
          </p:cNvPr>
          <p:cNvSpPr txBox="1"/>
          <p:nvPr/>
        </p:nvSpPr>
        <p:spPr>
          <a:xfrm>
            <a:off x="9300651" y="1925774"/>
            <a:ext cx="2482854" cy="1169551"/>
          </a:xfrm>
          <a:prstGeom prst="rect">
            <a:avLst/>
          </a:prstGeom>
          <a:solidFill>
            <a:schemeClr val="accent1"/>
          </a:solidFill>
        </p:spPr>
        <p:txBody>
          <a:bodyPr wrap="square">
            <a:spAutoFit/>
          </a:bodyPr>
          <a:lstStyle/>
          <a:p>
            <a:pPr marL="285750" indent="-285750">
              <a:buFont typeface="Arial" panose="020B0604020202020204" pitchFamily="34" charset="0"/>
              <a:buChar char="•"/>
            </a:pPr>
            <a:r>
              <a:rPr lang="sv-FI" sz="1400" dirty="0">
                <a:solidFill>
                  <a:srgbClr val="212121"/>
                </a:solidFill>
                <a:effectLst/>
                <a:latin typeface="franklingothicurw-boo"/>
                <a:ea typeface="Times New Roman" panose="02020603050405020304" pitchFamily="18" charset="0"/>
                <a:cs typeface="Times New Roman" panose="02020603050405020304" pitchFamily="18" charset="0"/>
              </a:rPr>
              <a:t>U</a:t>
            </a:r>
            <a:r>
              <a:rPr lang="en-SE" sz="1400" dirty="0" err="1">
                <a:solidFill>
                  <a:srgbClr val="212121"/>
                </a:solidFill>
                <a:effectLst/>
                <a:latin typeface="franklingothicurw-boo"/>
                <a:ea typeface="Times New Roman" panose="02020603050405020304" pitchFamily="18" charset="0"/>
                <a:cs typeface="Times New Roman" panose="02020603050405020304" pitchFamily="18" charset="0"/>
              </a:rPr>
              <a:t>nder</a:t>
            </a:r>
            <a:r>
              <a:rPr lang="en-SE" sz="1400" dirty="0">
                <a:solidFill>
                  <a:srgbClr val="212121"/>
                </a:solidFill>
                <a:effectLst/>
                <a:latin typeface="franklingothicurw-boo"/>
                <a:ea typeface="Times New Roman" panose="02020603050405020304" pitchFamily="18" charset="0"/>
                <a:cs typeface="Times New Roman" panose="02020603050405020304" pitchFamily="18" charset="0"/>
              </a:rPr>
              <a:t> den kalla </a:t>
            </a:r>
            <a:r>
              <a:rPr lang="en-SE" sz="1400" dirty="0" err="1">
                <a:solidFill>
                  <a:srgbClr val="212121"/>
                </a:solidFill>
                <a:effectLst/>
                <a:latin typeface="franklingothicurw-boo"/>
                <a:ea typeface="Times New Roman" panose="02020603050405020304" pitchFamily="18" charset="0"/>
                <a:cs typeface="Times New Roman" panose="02020603050405020304" pitchFamily="18" charset="0"/>
              </a:rPr>
              <a:t>perioden</a:t>
            </a:r>
            <a:r>
              <a:rPr lang="en-SE" sz="1400" dirty="0">
                <a:solidFill>
                  <a:srgbClr val="212121"/>
                </a:solidFill>
                <a:effectLst/>
                <a:latin typeface="franklingothicurw-boo"/>
                <a:ea typeface="Times New Roman" panose="02020603050405020304" pitchFamily="18" charset="0"/>
                <a:cs typeface="Times New Roman" panose="02020603050405020304" pitchFamily="18" charset="0"/>
              </a:rPr>
              <a:t> </a:t>
            </a:r>
            <a:r>
              <a:rPr lang="en-SE" sz="1400" dirty="0" err="1">
                <a:solidFill>
                  <a:srgbClr val="212121"/>
                </a:solidFill>
                <a:effectLst/>
                <a:latin typeface="franklingothicurw-boo"/>
                <a:ea typeface="Times New Roman" panose="02020603050405020304" pitchFamily="18" charset="0"/>
                <a:cs typeface="Times New Roman" panose="02020603050405020304" pitchFamily="18" charset="0"/>
              </a:rPr>
              <a:t>när</a:t>
            </a:r>
            <a:r>
              <a:rPr lang="en-SE" sz="1400" dirty="0">
                <a:solidFill>
                  <a:srgbClr val="212121"/>
                </a:solidFill>
                <a:effectLst/>
                <a:latin typeface="franklingothicurw-boo"/>
                <a:ea typeface="Times New Roman" panose="02020603050405020304" pitchFamily="18" charset="0"/>
                <a:cs typeface="Times New Roman" panose="02020603050405020304" pitchFamily="18" charset="0"/>
              </a:rPr>
              <a:t> </a:t>
            </a:r>
            <a:r>
              <a:rPr lang="en-SE" sz="1400" dirty="0" err="1">
                <a:solidFill>
                  <a:srgbClr val="212121"/>
                </a:solidFill>
                <a:effectLst/>
                <a:latin typeface="franklingothicurw-boo"/>
                <a:ea typeface="Times New Roman" panose="02020603050405020304" pitchFamily="18" charset="0"/>
                <a:cs typeface="Times New Roman" panose="02020603050405020304" pitchFamily="18" charset="0"/>
              </a:rPr>
              <a:t>mest</a:t>
            </a:r>
            <a:r>
              <a:rPr lang="en-SE" sz="1400" dirty="0">
                <a:solidFill>
                  <a:srgbClr val="212121"/>
                </a:solidFill>
                <a:effectLst/>
                <a:latin typeface="franklingothicurw-boo"/>
                <a:ea typeface="Times New Roman" panose="02020603050405020304" pitchFamily="18" charset="0"/>
                <a:cs typeface="Times New Roman" panose="02020603050405020304" pitchFamily="18" charset="0"/>
              </a:rPr>
              <a:t> el </a:t>
            </a:r>
            <a:r>
              <a:rPr lang="en-SE" sz="1400" dirty="0" err="1">
                <a:solidFill>
                  <a:srgbClr val="212121"/>
                </a:solidFill>
                <a:effectLst/>
                <a:latin typeface="franklingothicurw-boo"/>
                <a:ea typeface="Times New Roman" panose="02020603050405020304" pitchFamily="18" charset="0"/>
                <a:cs typeface="Times New Roman" panose="02020603050405020304" pitchFamily="18" charset="0"/>
              </a:rPr>
              <a:t>behövs</a:t>
            </a:r>
            <a:r>
              <a:rPr lang="en-SE" sz="1400" dirty="0">
                <a:solidFill>
                  <a:srgbClr val="212121"/>
                </a:solidFill>
                <a:effectLst/>
                <a:latin typeface="franklingothicurw-boo"/>
                <a:ea typeface="Times New Roman" panose="02020603050405020304" pitchFamily="18" charset="0"/>
                <a:cs typeface="Times New Roman" panose="02020603050405020304" pitchFamily="18" charset="0"/>
              </a:rPr>
              <a:t> kan man </a:t>
            </a:r>
            <a:r>
              <a:rPr lang="en-SE" sz="1400" dirty="0" err="1">
                <a:solidFill>
                  <a:srgbClr val="212121"/>
                </a:solidFill>
                <a:effectLst/>
                <a:latin typeface="franklingothicurw-boo"/>
                <a:ea typeface="Times New Roman" panose="02020603050405020304" pitchFamily="18" charset="0"/>
                <a:cs typeface="Times New Roman" panose="02020603050405020304" pitchFamily="18" charset="0"/>
              </a:rPr>
              <a:t>bortse</a:t>
            </a:r>
            <a:r>
              <a:rPr lang="en-SE" sz="1400" dirty="0">
                <a:solidFill>
                  <a:srgbClr val="212121"/>
                </a:solidFill>
                <a:effectLst/>
                <a:latin typeface="franklingothicurw-boo"/>
                <a:ea typeface="Times New Roman" panose="02020603050405020304" pitchFamily="18" charset="0"/>
                <a:cs typeface="Times New Roman" panose="02020603050405020304" pitchFamily="18" charset="0"/>
              </a:rPr>
              <a:t> från sol!</a:t>
            </a:r>
          </a:p>
          <a:p>
            <a:pPr marL="285750" indent="-285750">
              <a:buFont typeface="Arial" panose="020B0604020202020204" pitchFamily="34" charset="0"/>
              <a:buChar char="•"/>
            </a:pPr>
            <a:r>
              <a:rPr lang="en-SE" sz="1400" dirty="0">
                <a:solidFill>
                  <a:srgbClr val="212121"/>
                </a:solidFill>
                <a:latin typeface="franklingothicurw-boo"/>
                <a:ea typeface="Alstom" panose="02000503020000020004" pitchFamily="2" charset="0"/>
                <a:cs typeface="Times New Roman" panose="02020603050405020304" pitchFamily="18" charset="0"/>
              </a:rPr>
              <a:t>Det </a:t>
            </a:r>
            <a:r>
              <a:rPr lang="en-SE" sz="1400" dirty="0" err="1">
                <a:solidFill>
                  <a:srgbClr val="212121"/>
                </a:solidFill>
                <a:latin typeface="franklingothicurw-boo"/>
                <a:ea typeface="Alstom" panose="02000503020000020004" pitchFamily="2" charset="0"/>
                <a:cs typeface="Times New Roman" panose="02020603050405020304" pitchFamily="18" charset="0"/>
              </a:rPr>
              <a:t>bidraget</a:t>
            </a:r>
            <a:r>
              <a:rPr lang="en-SE" sz="1400" dirty="0">
                <a:solidFill>
                  <a:srgbClr val="212121"/>
                </a:solidFill>
                <a:latin typeface="franklingothicurw-boo"/>
                <a:ea typeface="Alstom" panose="02000503020000020004" pitchFamily="2" charset="0"/>
                <a:cs typeface="Times New Roman" panose="02020603050405020304" pitchFamily="18" charset="0"/>
              </a:rPr>
              <a:t> är </a:t>
            </a:r>
            <a:r>
              <a:rPr lang="en-SE" sz="1400" dirty="0" err="1">
                <a:solidFill>
                  <a:srgbClr val="212121"/>
                </a:solidFill>
                <a:latin typeface="franklingothicurw-boo"/>
                <a:ea typeface="Alstom" panose="02000503020000020004" pitchFamily="2" charset="0"/>
                <a:cs typeface="Times New Roman" panose="02020603050405020304" pitchFamily="18" charset="0"/>
              </a:rPr>
              <a:t>nära</a:t>
            </a:r>
            <a:r>
              <a:rPr lang="en-SE" sz="1400" dirty="0">
                <a:solidFill>
                  <a:srgbClr val="212121"/>
                </a:solidFill>
                <a:latin typeface="franklingothicurw-boo"/>
                <a:ea typeface="Alstom" panose="02000503020000020004" pitchFamily="2" charset="0"/>
                <a:cs typeface="Times New Roman" panose="02020603050405020304" pitchFamily="18" charset="0"/>
              </a:rPr>
              <a:t> noll under den </a:t>
            </a:r>
            <a:r>
              <a:rPr lang="en-SE" sz="1400" dirty="0" err="1">
                <a:solidFill>
                  <a:srgbClr val="212121"/>
                </a:solidFill>
                <a:latin typeface="franklingothicurw-boo"/>
                <a:ea typeface="Alstom" panose="02000503020000020004" pitchFamily="2" charset="0"/>
                <a:cs typeface="Times New Roman" panose="02020603050405020304" pitchFamily="18" charset="0"/>
              </a:rPr>
              <a:t>årstiden</a:t>
            </a:r>
            <a:r>
              <a:rPr lang="en-SE" sz="1400" dirty="0">
                <a:solidFill>
                  <a:srgbClr val="212121"/>
                </a:solidFill>
                <a:latin typeface="franklingothicurw-boo"/>
                <a:ea typeface="Alstom" panose="02000503020000020004" pitchFamily="2" charset="0"/>
                <a:cs typeface="Times New Roman" panose="02020603050405020304" pitchFamily="18" charset="0"/>
              </a:rPr>
              <a:t>!</a:t>
            </a:r>
            <a:endParaRPr lang="sv-FI" sz="1400" dirty="0">
              <a:solidFill>
                <a:srgbClr val="1E3246"/>
              </a:solidFill>
              <a:effectLst/>
              <a:latin typeface="Alstom" panose="02000503020000020004" pitchFamily="2" charset="0"/>
              <a:ea typeface="Alstom" panose="02000503020000020004" pitchFamily="2" charset="0"/>
              <a:cs typeface="Times New Roman" panose="02020603050405020304" pitchFamily="18" charset="0"/>
            </a:endParaRPr>
          </a:p>
        </p:txBody>
      </p:sp>
      <p:sp>
        <p:nvSpPr>
          <p:cNvPr id="8" name="Content Placeholder 2">
            <a:extLst>
              <a:ext uri="{FF2B5EF4-FFF2-40B4-BE49-F238E27FC236}">
                <a16:creationId xmlns:a16="http://schemas.microsoft.com/office/drawing/2014/main" id="{2E590D7C-624F-2A6E-053E-EBBD6DC87B3D}"/>
              </a:ext>
            </a:extLst>
          </p:cNvPr>
          <p:cNvSpPr txBox="1">
            <a:spLocks/>
          </p:cNvSpPr>
          <p:nvPr/>
        </p:nvSpPr>
        <p:spPr>
          <a:xfrm>
            <a:off x="349578" y="6437282"/>
            <a:ext cx="10515600" cy="286232"/>
          </a:xfrm>
          <a:prstGeom prst="rect">
            <a:avLst/>
          </a:prstGeom>
        </p:spPr>
        <p:txBody>
          <a:bodyPr vert="horz" lIns="91440" tIns="45720" rIns="91440" bIns="45720" rtlCol="0">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Font typeface="Arial" panose="020B0604020202020204" pitchFamily="34" charset="0"/>
              <a:buNone/>
            </a:pPr>
            <a:r>
              <a:rPr lang="en-SE" sz="1400" dirty="0"/>
              <a:t>*</a:t>
            </a:r>
            <a:r>
              <a:rPr lang="en-SE" sz="1400" dirty="0" err="1"/>
              <a:t>statistiskt</a:t>
            </a:r>
            <a:r>
              <a:rPr lang="en-SE" sz="1400" dirty="0"/>
              <a:t> </a:t>
            </a:r>
            <a:r>
              <a:rPr lang="en-SE" sz="1400" dirty="0" err="1"/>
              <a:t>säkert</a:t>
            </a:r>
            <a:r>
              <a:rPr lang="en-SE" sz="1400" dirty="0"/>
              <a:t> </a:t>
            </a:r>
            <a:r>
              <a:rPr lang="en-SE" sz="1400" dirty="0" err="1"/>
              <a:t>tillgänglig</a:t>
            </a:r>
            <a:r>
              <a:rPr lang="en-SE" sz="1400" dirty="0"/>
              <a:t> 37.6GW, import och </a:t>
            </a:r>
            <a:r>
              <a:rPr lang="en-SE" sz="1400" dirty="0" err="1"/>
              <a:t>lagring</a:t>
            </a:r>
            <a:r>
              <a:rPr lang="en-SE" sz="1400" dirty="0"/>
              <a:t> support </a:t>
            </a:r>
            <a:r>
              <a:rPr lang="en-SE" sz="1400" dirty="0" err="1"/>
              <a:t>upp</a:t>
            </a:r>
            <a:r>
              <a:rPr lang="en-SE" sz="1400" dirty="0"/>
              <a:t> till 47GW</a:t>
            </a:r>
          </a:p>
        </p:txBody>
      </p:sp>
    </p:spTree>
    <p:extLst>
      <p:ext uri="{BB962C8B-B14F-4D97-AF65-F5344CB8AC3E}">
        <p14:creationId xmlns:p14="http://schemas.microsoft.com/office/powerpoint/2010/main" val="1269823664"/>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B64CC-1555-397A-C80D-813D18F35A8B}"/>
              </a:ext>
            </a:extLst>
          </p:cNvPr>
          <p:cNvSpPr>
            <a:spLocks noGrp="1"/>
          </p:cNvSpPr>
          <p:nvPr>
            <p:ph type="title"/>
          </p:nvPr>
        </p:nvSpPr>
        <p:spPr/>
        <p:txBody>
          <a:bodyPr>
            <a:normAutofit/>
          </a:bodyPr>
          <a:lstStyle/>
          <a:p>
            <a:r>
              <a:rPr lang="en-SE" sz="4000" dirty="0" err="1"/>
              <a:t>Lösning</a:t>
            </a:r>
            <a:r>
              <a:rPr lang="en-SE" sz="4000" dirty="0"/>
              <a:t> 2 2040, 47GW peak, 250TWh</a:t>
            </a:r>
            <a:endParaRPr lang="sv-FI" sz="4000" dirty="0"/>
          </a:p>
        </p:txBody>
      </p:sp>
      <p:sp>
        <p:nvSpPr>
          <p:cNvPr id="3" name="Content Placeholder 2">
            <a:extLst>
              <a:ext uri="{FF2B5EF4-FFF2-40B4-BE49-F238E27FC236}">
                <a16:creationId xmlns:a16="http://schemas.microsoft.com/office/drawing/2014/main" id="{6F9CDEA3-DC43-B99A-EF37-60892C279DF4}"/>
              </a:ext>
            </a:extLst>
          </p:cNvPr>
          <p:cNvSpPr>
            <a:spLocks noGrp="1"/>
          </p:cNvSpPr>
          <p:nvPr>
            <p:ph idx="1"/>
          </p:nvPr>
        </p:nvSpPr>
        <p:spPr>
          <a:xfrm>
            <a:off x="838200" y="4270022"/>
            <a:ext cx="10515600" cy="1723549"/>
          </a:xfrm>
        </p:spPr>
        <p:txBody>
          <a:bodyPr>
            <a:spAutoFit/>
          </a:bodyPr>
          <a:lstStyle/>
          <a:p>
            <a:pPr marL="0" indent="0">
              <a:buNone/>
            </a:pPr>
            <a:r>
              <a:rPr lang="en-SE" sz="1800" dirty="0"/>
              <a:t>Då </a:t>
            </a:r>
            <a:r>
              <a:rPr lang="en-SE" sz="1800" dirty="0" err="1"/>
              <a:t>prediktionen</a:t>
            </a:r>
            <a:r>
              <a:rPr lang="en-SE" sz="1800" dirty="0"/>
              <a:t> av </a:t>
            </a:r>
            <a:r>
              <a:rPr lang="en-SE" sz="1800" dirty="0" err="1"/>
              <a:t>konsumtionen</a:t>
            </a:r>
            <a:r>
              <a:rPr lang="en-SE" sz="1800" dirty="0"/>
              <a:t> 2040 </a:t>
            </a:r>
            <a:r>
              <a:rPr lang="en-SE" sz="1800" dirty="0" err="1"/>
              <a:t>löpande</a:t>
            </a:r>
            <a:r>
              <a:rPr lang="en-SE" sz="1800" dirty="0"/>
              <a:t> </a:t>
            </a:r>
            <a:r>
              <a:rPr lang="en-SE" sz="1800" dirty="0" err="1"/>
              <a:t>ökar</a:t>
            </a:r>
            <a:r>
              <a:rPr lang="en-SE" sz="1800" dirty="0"/>
              <a:t> </a:t>
            </a:r>
            <a:r>
              <a:rPr lang="en-SE" sz="1800" dirty="0" err="1"/>
              <a:t>har</a:t>
            </a:r>
            <a:r>
              <a:rPr lang="en-SE" sz="1800" dirty="0"/>
              <a:t> </a:t>
            </a:r>
            <a:r>
              <a:rPr lang="en-SE" sz="1800" dirty="0" err="1"/>
              <a:t>här</a:t>
            </a:r>
            <a:r>
              <a:rPr lang="en-SE" sz="1800" dirty="0"/>
              <a:t> </a:t>
            </a:r>
            <a:r>
              <a:rPr lang="en-SE" sz="1800" dirty="0" err="1"/>
              <a:t>värmekraft</a:t>
            </a:r>
            <a:r>
              <a:rPr lang="en-SE" sz="1800" dirty="0"/>
              <a:t> </a:t>
            </a:r>
            <a:r>
              <a:rPr lang="en-SE" sz="1800" dirty="0" err="1"/>
              <a:t>lagts</a:t>
            </a:r>
            <a:r>
              <a:rPr lang="en-SE" sz="1800" dirty="0"/>
              <a:t> till </a:t>
            </a:r>
            <a:r>
              <a:rPr lang="en-SE" sz="1800" dirty="0" err="1"/>
              <a:t>som</a:t>
            </a:r>
            <a:r>
              <a:rPr lang="en-SE" sz="1800" dirty="0"/>
              <a:t> </a:t>
            </a:r>
            <a:r>
              <a:rPr lang="en-SE" sz="1800" dirty="0" err="1"/>
              <a:t>ett</a:t>
            </a:r>
            <a:r>
              <a:rPr lang="en-SE" sz="1800" dirty="0"/>
              <a:t> </a:t>
            </a:r>
            <a:r>
              <a:rPr lang="en-SE" sz="1800" dirty="0" err="1"/>
              <a:t>viktigt</a:t>
            </a:r>
            <a:r>
              <a:rPr lang="en-SE" sz="1800" dirty="0"/>
              <a:t> </a:t>
            </a:r>
            <a:r>
              <a:rPr lang="en-SE" sz="1800" dirty="0" err="1"/>
              <a:t>tillägg</a:t>
            </a:r>
            <a:r>
              <a:rPr lang="en-SE" sz="1800" dirty="0"/>
              <a:t> till </a:t>
            </a:r>
            <a:r>
              <a:rPr lang="en-SE" sz="1800" dirty="0" err="1"/>
              <a:t>reglerkraft</a:t>
            </a:r>
            <a:r>
              <a:rPr lang="en-SE" sz="1800" dirty="0"/>
              <a:t> med </a:t>
            </a:r>
            <a:r>
              <a:rPr lang="en-SE" sz="1800" dirty="0" err="1"/>
              <a:t>vattenkraften</a:t>
            </a:r>
            <a:r>
              <a:rPr lang="en-SE" sz="1800" dirty="0"/>
              <a:t>.</a:t>
            </a:r>
          </a:p>
          <a:p>
            <a:pPr marL="0" indent="0">
              <a:buNone/>
            </a:pPr>
            <a:r>
              <a:rPr lang="en-SE" sz="1800" dirty="0" err="1"/>
              <a:t>Slår</a:t>
            </a:r>
            <a:r>
              <a:rPr lang="en-SE" sz="1800" dirty="0"/>
              <a:t> man </a:t>
            </a:r>
            <a:r>
              <a:rPr lang="en-SE" sz="1800" dirty="0" err="1"/>
              <a:t>ihop</a:t>
            </a:r>
            <a:r>
              <a:rPr lang="en-SE" sz="1800" dirty="0"/>
              <a:t> </a:t>
            </a:r>
            <a:r>
              <a:rPr lang="en-SE" sz="1800" dirty="0" err="1"/>
              <a:t>värme</a:t>
            </a:r>
            <a:r>
              <a:rPr lang="en-SE" sz="1800" dirty="0"/>
              <a:t> och </a:t>
            </a:r>
            <a:r>
              <a:rPr lang="en-SE" sz="1800" dirty="0" err="1"/>
              <a:t>vatten</a:t>
            </a:r>
            <a:r>
              <a:rPr lang="en-SE" sz="1800" dirty="0"/>
              <a:t> så blir </a:t>
            </a:r>
            <a:r>
              <a:rPr lang="en-SE" sz="1800" dirty="0" err="1"/>
              <a:t>fördelningen</a:t>
            </a:r>
            <a:r>
              <a:rPr lang="en-SE" sz="1800" dirty="0"/>
              <a:t> </a:t>
            </a:r>
            <a:r>
              <a:rPr lang="en-SE" sz="1800" dirty="0" err="1"/>
              <a:t>följande</a:t>
            </a:r>
            <a:r>
              <a:rPr lang="en-SE" sz="1800" dirty="0"/>
              <a:t>:</a:t>
            </a:r>
          </a:p>
          <a:p>
            <a:pPr marL="0" indent="0">
              <a:buNone/>
            </a:pPr>
            <a:r>
              <a:rPr lang="en-SE" sz="1800" dirty="0"/>
              <a:t>	</a:t>
            </a:r>
            <a:r>
              <a:rPr lang="en-SE" sz="1800" dirty="0" err="1"/>
              <a:t>Energi</a:t>
            </a:r>
            <a:r>
              <a:rPr lang="en-SE" sz="1800" dirty="0"/>
              <a:t> potential: </a:t>
            </a:r>
            <a:r>
              <a:rPr lang="en-SE" sz="1800" dirty="0" err="1"/>
              <a:t>Vind</a:t>
            </a:r>
            <a:r>
              <a:rPr lang="en-SE" sz="1800" dirty="0"/>
              <a:t>=100 </a:t>
            </a:r>
            <a:r>
              <a:rPr lang="en-SE" sz="1800" dirty="0" err="1"/>
              <a:t>TWh</a:t>
            </a:r>
            <a:r>
              <a:rPr lang="en-SE" sz="1800" dirty="0"/>
              <a:t>, </a:t>
            </a:r>
            <a:r>
              <a:rPr lang="en-SE" sz="1800" dirty="0" err="1"/>
              <a:t>Kärn</a:t>
            </a:r>
            <a:r>
              <a:rPr lang="en-SE" sz="1800" dirty="0"/>
              <a:t>=100 </a:t>
            </a:r>
            <a:r>
              <a:rPr lang="en-SE" sz="1800" dirty="0" err="1"/>
              <a:t>TWh</a:t>
            </a:r>
            <a:r>
              <a:rPr lang="en-SE" sz="1800" dirty="0"/>
              <a:t>, </a:t>
            </a:r>
            <a:r>
              <a:rPr lang="en-SE" sz="1800" dirty="0" err="1"/>
              <a:t>Vatten+Värme</a:t>
            </a:r>
            <a:r>
              <a:rPr lang="en-SE" sz="1800" dirty="0"/>
              <a:t>=100 </a:t>
            </a:r>
            <a:r>
              <a:rPr lang="en-SE" sz="1800" dirty="0" err="1"/>
              <a:t>TWh</a:t>
            </a:r>
            <a:endParaRPr lang="en-SE" sz="1800" dirty="0"/>
          </a:p>
          <a:p>
            <a:pPr marL="0" indent="0">
              <a:buNone/>
            </a:pPr>
            <a:r>
              <a:rPr lang="en-SE" sz="1800" dirty="0"/>
              <a:t>	</a:t>
            </a:r>
            <a:r>
              <a:rPr lang="en-SE" sz="1800" dirty="0" err="1"/>
              <a:t>Fördelning</a:t>
            </a:r>
            <a:r>
              <a:rPr lang="en-SE" sz="1800" dirty="0"/>
              <a:t>: 1/3, 1/3, 1/3 </a:t>
            </a:r>
          </a:p>
        </p:txBody>
      </p:sp>
      <p:graphicFrame>
        <p:nvGraphicFramePr>
          <p:cNvPr id="5" name="Table 5">
            <a:extLst>
              <a:ext uri="{FF2B5EF4-FFF2-40B4-BE49-F238E27FC236}">
                <a16:creationId xmlns:a16="http://schemas.microsoft.com/office/drawing/2014/main" id="{1D0D6D97-C5A8-CA57-875C-4BC55567A249}"/>
              </a:ext>
            </a:extLst>
          </p:cNvPr>
          <p:cNvGraphicFramePr>
            <a:graphicFrameLocks noGrp="1"/>
          </p:cNvGraphicFramePr>
          <p:nvPr/>
        </p:nvGraphicFramePr>
        <p:xfrm>
          <a:off x="838200" y="1809896"/>
          <a:ext cx="8128000" cy="2225040"/>
        </p:xfrm>
        <a:graphic>
          <a:graphicData uri="http://schemas.openxmlformats.org/drawingml/2006/table">
            <a:tbl>
              <a:tblPr firstRow="1" bandRow="1">
                <a:tableStyleId>{5C22544A-7EE6-4342-B048-85BDC9FD1C3A}</a:tableStyleId>
              </a:tblPr>
              <a:tblGrid>
                <a:gridCol w="1323943">
                  <a:extLst>
                    <a:ext uri="{9D8B030D-6E8A-4147-A177-3AD203B41FA5}">
                      <a16:colId xmlns:a16="http://schemas.microsoft.com/office/drawing/2014/main" val="2346674940"/>
                    </a:ext>
                  </a:extLst>
                </a:gridCol>
                <a:gridCol w="2740057">
                  <a:extLst>
                    <a:ext uri="{9D8B030D-6E8A-4147-A177-3AD203B41FA5}">
                      <a16:colId xmlns:a16="http://schemas.microsoft.com/office/drawing/2014/main" val="1462680391"/>
                    </a:ext>
                  </a:extLst>
                </a:gridCol>
                <a:gridCol w="2032000">
                  <a:extLst>
                    <a:ext uri="{9D8B030D-6E8A-4147-A177-3AD203B41FA5}">
                      <a16:colId xmlns:a16="http://schemas.microsoft.com/office/drawing/2014/main" val="4264819399"/>
                    </a:ext>
                  </a:extLst>
                </a:gridCol>
                <a:gridCol w="2032000">
                  <a:extLst>
                    <a:ext uri="{9D8B030D-6E8A-4147-A177-3AD203B41FA5}">
                      <a16:colId xmlns:a16="http://schemas.microsoft.com/office/drawing/2014/main" val="1239894682"/>
                    </a:ext>
                  </a:extLst>
                </a:gridCol>
              </a:tblGrid>
              <a:tr h="370840">
                <a:tc>
                  <a:txBody>
                    <a:bodyPr/>
                    <a:lstStyle/>
                    <a:p>
                      <a:r>
                        <a:rPr lang="en-SE" dirty="0"/>
                        <a:t>Kraftslag</a:t>
                      </a:r>
                      <a:endParaRPr lang="sv-FI" dirty="0"/>
                    </a:p>
                  </a:txBody>
                  <a:tcPr/>
                </a:tc>
                <a:tc>
                  <a:txBody>
                    <a:bodyPr/>
                    <a:lstStyle/>
                    <a:p>
                      <a:r>
                        <a:rPr lang="en-SE" dirty="0" err="1"/>
                        <a:t>Faktor</a:t>
                      </a:r>
                      <a:r>
                        <a:rPr lang="en-SE" dirty="0"/>
                        <a:t> mot 2021</a:t>
                      </a:r>
                      <a:endParaRPr lang="sv-FI" dirty="0"/>
                    </a:p>
                  </a:txBody>
                  <a:tcPr/>
                </a:tc>
                <a:tc>
                  <a:txBody>
                    <a:bodyPr/>
                    <a:lstStyle/>
                    <a:p>
                      <a:r>
                        <a:rPr lang="en-SE" dirty="0" err="1"/>
                        <a:t>Installerad</a:t>
                      </a:r>
                      <a:r>
                        <a:rPr lang="en-SE" dirty="0"/>
                        <a:t> effekt</a:t>
                      </a:r>
                      <a:endParaRPr lang="sv-FI" dirty="0"/>
                    </a:p>
                  </a:txBody>
                  <a:tcPr/>
                </a:tc>
                <a:tc>
                  <a:txBody>
                    <a:bodyPr/>
                    <a:lstStyle/>
                    <a:p>
                      <a:r>
                        <a:rPr lang="en-SE" dirty="0" err="1"/>
                        <a:t>Energi</a:t>
                      </a:r>
                      <a:r>
                        <a:rPr lang="en-SE" dirty="0"/>
                        <a:t> potential</a:t>
                      </a:r>
                      <a:endParaRPr lang="sv-FI" dirty="0"/>
                    </a:p>
                  </a:txBody>
                  <a:tcPr/>
                </a:tc>
                <a:extLst>
                  <a:ext uri="{0D108BD9-81ED-4DB2-BD59-A6C34878D82A}">
                    <a16:rowId xmlns:a16="http://schemas.microsoft.com/office/drawing/2014/main" val="2961929369"/>
                  </a:ext>
                </a:extLst>
              </a:tr>
              <a:tr h="370840">
                <a:tc>
                  <a:txBody>
                    <a:bodyPr/>
                    <a:lstStyle/>
                    <a:p>
                      <a:r>
                        <a:rPr lang="en-SE" dirty="0"/>
                        <a:t>Vindkraft</a:t>
                      </a:r>
                      <a:endParaRPr lang="sv-FI" dirty="0"/>
                    </a:p>
                  </a:txBody>
                  <a:tcPr/>
                </a:tc>
                <a:tc>
                  <a:txBody>
                    <a:bodyPr/>
                    <a:lstStyle/>
                    <a:p>
                      <a:r>
                        <a:rPr lang="en-SE" dirty="0"/>
                        <a:t>3x</a:t>
                      </a:r>
                      <a:endParaRPr lang="sv-FI" dirty="0"/>
                    </a:p>
                  </a:txBody>
                  <a:tcPr/>
                </a:tc>
                <a:tc>
                  <a:txBody>
                    <a:bodyPr/>
                    <a:lstStyle/>
                    <a:p>
                      <a:r>
                        <a:rPr lang="en-SE" dirty="0"/>
                        <a:t>30GW (41%)</a:t>
                      </a:r>
                      <a:endParaRPr lang="sv-FI" dirty="0"/>
                    </a:p>
                  </a:txBody>
                  <a:tcPr/>
                </a:tc>
                <a:tc>
                  <a:txBody>
                    <a:bodyPr/>
                    <a:lstStyle/>
                    <a:p>
                      <a:r>
                        <a:rPr lang="en-SE" dirty="0"/>
                        <a:t>100 </a:t>
                      </a:r>
                      <a:r>
                        <a:rPr lang="en-SE" dirty="0" err="1"/>
                        <a:t>TWh</a:t>
                      </a:r>
                      <a:r>
                        <a:rPr lang="en-SE" dirty="0"/>
                        <a:t> (33%)</a:t>
                      </a:r>
                      <a:endParaRPr lang="sv-FI" dirty="0"/>
                    </a:p>
                  </a:txBody>
                  <a:tcPr/>
                </a:tc>
                <a:extLst>
                  <a:ext uri="{0D108BD9-81ED-4DB2-BD59-A6C34878D82A}">
                    <a16:rowId xmlns:a16="http://schemas.microsoft.com/office/drawing/2014/main" val="4174188851"/>
                  </a:ext>
                </a:extLst>
              </a:tr>
              <a:tr h="370840">
                <a:tc>
                  <a:txBody>
                    <a:bodyPr/>
                    <a:lstStyle/>
                    <a:p>
                      <a:r>
                        <a:rPr lang="en-SE" dirty="0"/>
                        <a:t>Kärnkraft</a:t>
                      </a:r>
                      <a:endParaRPr lang="sv-FI" dirty="0"/>
                    </a:p>
                  </a:txBody>
                  <a:tcPr/>
                </a:tc>
                <a:tc>
                  <a:txBody>
                    <a:bodyPr/>
                    <a:lstStyle/>
                    <a:p>
                      <a:r>
                        <a:rPr lang="en-SE" dirty="0"/>
                        <a:t>2x</a:t>
                      </a:r>
                      <a:endParaRPr lang="sv-FI" dirty="0"/>
                    </a:p>
                  </a:txBody>
                  <a:tcPr/>
                </a:tc>
                <a:tc>
                  <a:txBody>
                    <a:bodyPr/>
                    <a:lstStyle/>
                    <a:p>
                      <a:r>
                        <a:rPr lang="en-SE" dirty="0"/>
                        <a:t>14GW (19%)</a:t>
                      </a:r>
                      <a:endParaRPr lang="sv-FI" dirty="0"/>
                    </a:p>
                  </a:txBody>
                  <a:tcPr/>
                </a:tc>
                <a:tc>
                  <a:txBody>
                    <a:bodyPr/>
                    <a:lstStyle/>
                    <a:p>
                      <a:r>
                        <a:rPr lang="en-SE" dirty="0"/>
                        <a:t>100 </a:t>
                      </a:r>
                      <a:r>
                        <a:rPr lang="en-SE" dirty="0" err="1"/>
                        <a:t>TWh</a:t>
                      </a:r>
                      <a:r>
                        <a:rPr lang="en-SE" dirty="0"/>
                        <a:t> (33%)</a:t>
                      </a:r>
                      <a:endParaRPr lang="sv-FI" dirty="0"/>
                    </a:p>
                  </a:txBody>
                  <a:tcPr/>
                </a:tc>
                <a:extLst>
                  <a:ext uri="{0D108BD9-81ED-4DB2-BD59-A6C34878D82A}">
                    <a16:rowId xmlns:a16="http://schemas.microsoft.com/office/drawing/2014/main" val="1569142277"/>
                  </a:ext>
                </a:extLst>
              </a:tr>
              <a:tr h="370840">
                <a:tc>
                  <a:txBody>
                    <a:bodyPr/>
                    <a:lstStyle/>
                    <a:p>
                      <a:r>
                        <a:rPr lang="en-SE" dirty="0" err="1"/>
                        <a:t>Värmekraft</a:t>
                      </a:r>
                      <a:endParaRPr lang="sv-FI" dirty="0"/>
                    </a:p>
                  </a:txBody>
                  <a:tcPr/>
                </a:tc>
                <a:tc>
                  <a:txBody>
                    <a:bodyPr/>
                    <a:lstStyle/>
                    <a:p>
                      <a:r>
                        <a:rPr lang="en-SE" dirty="0"/>
                        <a:t>4x</a:t>
                      </a:r>
                      <a:endParaRPr lang="sv-FI" dirty="0"/>
                    </a:p>
                  </a:txBody>
                  <a:tcPr/>
                </a:tc>
                <a:tc>
                  <a:txBody>
                    <a:bodyPr/>
                    <a:lstStyle/>
                    <a:p>
                      <a:r>
                        <a:rPr lang="en-SE" dirty="0"/>
                        <a:t>12GW (17%)</a:t>
                      </a:r>
                      <a:endParaRPr lang="sv-FI" dirty="0"/>
                    </a:p>
                  </a:txBody>
                  <a:tcPr/>
                </a:tc>
                <a:tc>
                  <a:txBody>
                    <a:bodyPr/>
                    <a:lstStyle/>
                    <a:p>
                      <a:r>
                        <a:rPr lang="en-SE" dirty="0"/>
                        <a:t>30 </a:t>
                      </a:r>
                      <a:r>
                        <a:rPr lang="en-SE" dirty="0" err="1"/>
                        <a:t>TWh</a:t>
                      </a:r>
                      <a:r>
                        <a:rPr lang="en-SE" dirty="0"/>
                        <a:t> (10%)</a:t>
                      </a:r>
                      <a:endParaRPr lang="sv-FI" dirty="0"/>
                    </a:p>
                  </a:txBody>
                  <a:tcPr/>
                </a:tc>
                <a:extLst>
                  <a:ext uri="{0D108BD9-81ED-4DB2-BD59-A6C34878D82A}">
                    <a16:rowId xmlns:a16="http://schemas.microsoft.com/office/drawing/2014/main" val="1351667298"/>
                  </a:ext>
                </a:extLst>
              </a:tr>
              <a:tr h="370840">
                <a:tc>
                  <a:txBody>
                    <a:bodyPr/>
                    <a:lstStyle/>
                    <a:p>
                      <a:r>
                        <a:rPr lang="en-SE" dirty="0" err="1"/>
                        <a:t>Vattenkraft</a:t>
                      </a:r>
                      <a:endParaRPr lang="sv-FI" dirty="0"/>
                    </a:p>
                  </a:txBody>
                  <a:tcPr/>
                </a:tc>
                <a:tc>
                  <a:txBody>
                    <a:bodyPr/>
                    <a:lstStyle/>
                    <a:p>
                      <a:r>
                        <a:rPr lang="en-SE" dirty="0"/>
                        <a:t>1x</a:t>
                      </a:r>
                      <a:endParaRPr lang="sv-FI" dirty="0"/>
                    </a:p>
                  </a:txBody>
                  <a:tcPr/>
                </a:tc>
                <a:tc>
                  <a:txBody>
                    <a:bodyPr/>
                    <a:lstStyle/>
                    <a:p>
                      <a:r>
                        <a:rPr lang="en-SE" dirty="0"/>
                        <a:t>16.5GW (23%)</a:t>
                      </a:r>
                      <a:endParaRPr lang="sv-FI" dirty="0"/>
                    </a:p>
                  </a:txBody>
                  <a:tcPr/>
                </a:tc>
                <a:tc>
                  <a:txBody>
                    <a:bodyPr/>
                    <a:lstStyle/>
                    <a:p>
                      <a:r>
                        <a:rPr lang="en-SE" dirty="0"/>
                        <a:t>70 TWH (23%)</a:t>
                      </a:r>
                      <a:endParaRPr lang="sv-FI" dirty="0"/>
                    </a:p>
                  </a:txBody>
                  <a:tcPr/>
                </a:tc>
                <a:extLst>
                  <a:ext uri="{0D108BD9-81ED-4DB2-BD59-A6C34878D82A}">
                    <a16:rowId xmlns:a16="http://schemas.microsoft.com/office/drawing/2014/main" val="100716067"/>
                  </a:ext>
                </a:extLst>
              </a:tr>
              <a:tr h="370840">
                <a:tc>
                  <a:txBody>
                    <a:bodyPr/>
                    <a:lstStyle/>
                    <a:p>
                      <a:r>
                        <a:rPr lang="en-SE" dirty="0" err="1"/>
                        <a:t>Totalt</a:t>
                      </a:r>
                      <a:endParaRPr lang="sv-FI" dirty="0"/>
                    </a:p>
                  </a:txBody>
                  <a:tcPr/>
                </a:tc>
                <a:tc>
                  <a:txBody>
                    <a:bodyPr/>
                    <a:lstStyle/>
                    <a:p>
                      <a:pPr algn="l"/>
                      <a:endParaRPr lang="sv-FI" sz="1100" dirty="0"/>
                    </a:p>
                  </a:txBody>
                  <a:tcPr/>
                </a:tc>
                <a:tc>
                  <a:txBody>
                    <a:bodyPr/>
                    <a:lstStyle/>
                    <a:p>
                      <a:r>
                        <a:rPr lang="en-SE" dirty="0"/>
                        <a:t>72.5GW*</a:t>
                      </a:r>
                      <a:endParaRPr lang="sv-FI" dirty="0"/>
                    </a:p>
                  </a:txBody>
                  <a:tcPr/>
                </a:tc>
                <a:tc>
                  <a:txBody>
                    <a:bodyPr/>
                    <a:lstStyle/>
                    <a:p>
                      <a:r>
                        <a:rPr lang="en-SE" dirty="0"/>
                        <a:t>300 </a:t>
                      </a:r>
                      <a:r>
                        <a:rPr lang="en-SE" dirty="0" err="1"/>
                        <a:t>TWh</a:t>
                      </a:r>
                      <a:endParaRPr lang="sv-FI" dirty="0"/>
                    </a:p>
                  </a:txBody>
                  <a:tcPr/>
                </a:tc>
                <a:extLst>
                  <a:ext uri="{0D108BD9-81ED-4DB2-BD59-A6C34878D82A}">
                    <a16:rowId xmlns:a16="http://schemas.microsoft.com/office/drawing/2014/main" val="4217036798"/>
                  </a:ext>
                </a:extLst>
              </a:tr>
            </a:tbl>
          </a:graphicData>
        </a:graphic>
      </p:graphicFrame>
      <p:sp>
        <p:nvSpPr>
          <p:cNvPr id="7" name="TextBox 6">
            <a:extLst>
              <a:ext uri="{FF2B5EF4-FFF2-40B4-BE49-F238E27FC236}">
                <a16:creationId xmlns:a16="http://schemas.microsoft.com/office/drawing/2014/main" id="{E0EC66BC-7D59-CE54-1C79-6927E57088AF}"/>
              </a:ext>
            </a:extLst>
          </p:cNvPr>
          <p:cNvSpPr txBox="1"/>
          <p:nvPr/>
        </p:nvSpPr>
        <p:spPr>
          <a:xfrm>
            <a:off x="9300651" y="1925774"/>
            <a:ext cx="2482854" cy="1169551"/>
          </a:xfrm>
          <a:prstGeom prst="rect">
            <a:avLst/>
          </a:prstGeom>
          <a:solidFill>
            <a:schemeClr val="accent1"/>
          </a:solidFill>
        </p:spPr>
        <p:txBody>
          <a:bodyPr wrap="square">
            <a:spAutoFit/>
          </a:bodyPr>
          <a:lstStyle/>
          <a:p>
            <a:pPr marL="285750" indent="-285750">
              <a:buFont typeface="Arial" panose="020B0604020202020204" pitchFamily="34" charset="0"/>
              <a:buChar char="•"/>
            </a:pPr>
            <a:r>
              <a:rPr lang="sv-FI" sz="1400" dirty="0">
                <a:solidFill>
                  <a:srgbClr val="212121"/>
                </a:solidFill>
                <a:effectLst/>
                <a:latin typeface="franklingothicurw-boo"/>
                <a:ea typeface="Times New Roman" panose="02020603050405020304" pitchFamily="18" charset="0"/>
                <a:cs typeface="Times New Roman" panose="02020603050405020304" pitchFamily="18" charset="0"/>
              </a:rPr>
              <a:t>U</a:t>
            </a:r>
            <a:r>
              <a:rPr lang="en-SE" sz="1400" dirty="0" err="1">
                <a:solidFill>
                  <a:srgbClr val="212121"/>
                </a:solidFill>
                <a:effectLst/>
                <a:latin typeface="franklingothicurw-boo"/>
                <a:ea typeface="Times New Roman" panose="02020603050405020304" pitchFamily="18" charset="0"/>
                <a:cs typeface="Times New Roman" panose="02020603050405020304" pitchFamily="18" charset="0"/>
              </a:rPr>
              <a:t>nder</a:t>
            </a:r>
            <a:r>
              <a:rPr lang="en-SE" sz="1400" dirty="0">
                <a:solidFill>
                  <a:srgbClr val="212121"/>
                </a:solidFill>
                <a:effectLst/>
                <a:latin typeface="franklingothicurw-boo"/>
                <a:ea typeface="Times New Roman" panose="02020603050405020304" pitchFamily="18" charset="0"/>
                <a:cs typeface="Times New Roman" panose="02020603050405020304" pitchFamily="18" charset="0"/>
              </a:rPr>
              <a:t> den kalla </a:t>
            </a:r>
            <a:r>
              <a:rPr lang="en-SE" sz="1400" dirty="0" err="1">
                <a:solidFill>
                  <a:srgbClr val="212121"/>
                </a:solidFill>
                <a:effectLst/>
                <a:latin typeface="franklingothicurw-boo"/>
                <a:ea typeface="Times New Roman" panose="02020603050405020304" pitchFamily="18" charset="0"/>
                <a:cs typeface="Times New Roman" panose="02020603050405020304" pitchFamily="18" charset="0"/>
              </a:rPr>
              <a:t>perioden</a:t>
            </a:r>
            <a:r>
              <a:rPr lang="en-SE" sz="1400" dirty="0">
                <a:solidFill>
                  <a:srgbClr val="212121"/>
                </a:solidFill>
                <a:effectLst/>
                <a:latin typeface="franklingothicurw-boo"/>
                <a:ea typeface="Times New Roman" panose="02020603050405020304" pitchFamily="18" charset="0"/>
                <a:cs typeface="Times New Roman" panose="02020603050405020304" pitchFamily="18" charset="0"/>
              </a:rPr>
              <a:t> </a:t>
            </a:r>
            <a:r>
              <a:rPr lang="en-SE" sz="1400" dirty="0" err="1">
                <a:solidFill>
                  <a:srgbClr val="212121"/>
                </a:solidFill>
                <a:effectLst/>
                <a:latin typeface="franklingothicurw-boo"/>
                <a:ea typeface="Times New Roman" panose="02020603050405020304" pitchFamily="18" charset="0"/>
                <a:cs typeface="Times New Roman" panose="02020603050405020304" pitchFamily="18" charset="0"/>
              </a:rPr>
              <a:t>när</a:t>
            </a:r>
            <a:r>
              <a:rPr lang="en-SE" sz="1400" dirty="0">
                <a:solidFill>
                  <a:srgbClr val="212121"/>
                </a:solidFill>
                <a:effectLst/>
                <a:latin typeface="franklingothicurw-boo"/>
                <a:ea typeface="Times New Roman" panose="02020603050405020304" pitchFamily="18" charset="0"/>
                <a:cs typeface="Times New Roman" panose="02020603050405020304" pitchFamily="18" charset="0"/>
              </a:rPr>
              <a:t> </a:t>
            </a:r>
            <a:r>
              <a:rPr lang="en-SE" sz="1400" dirty="0" err="1">
                <a:solidFill>
                  <a:srgbClr val="212121"/>
                </a:solidFill>
                <a:effectLst/>
                <a:latin typeface="franklingothicurw-boo"/>
                <a:ea typeface="Times New Roman" panose="02020603050405020304" pitchFamily="18" charset="0"/>
                <a:cs typeface="Times New Roman" panose="02020603050405020304" pitchFamily="18" charset="0"/>
              </a:rPr>
              <a:t>mest</a:t>
            </a:r>
            <a:r>
              <a:rPr lang="en-SE" sz="1400" dirty="0">
                <a:solidFill>
                  <a:srgbClr val="212121"/>
                </a:solidFill>
                <a:effectLst/>
                <a:latin typeface="franklingothicurw-boo"/>
                <a:ea typeface="Times New Roman" panose="02020603050405020304" pitchFamily="18" charset="0"/>
                <a:cs typeface="Times New Roman" panose="02020603050405020304" pitchFamily="18" charset="0"/>
              </a:rPr>
              <a:t> el </a:t>
            </a:r>
            <a:r>
              <a:rPr lang="en-SE" sz="1400" dirty="0" err="1">
                <a:solidFill>
                  <a:srgbClr val="212121"/>
                </a:solidFill>
                <a:effectLst/>
                <a:latin typeface="franklingothicurw-boo"/>
                <a:ea typeface="Times New Roman" panose="02020603050405020304" pitchFamily="18" charset="0"/>
                <a:cs typeface="Times New Roman" panose="02020603050405020304" pitchFamily="18" charset="0"/>
              </a:rPr>
              <a:t>behövs</a:t>
            </a:r>
            <a:r>
              <a:rPr lang="en-SE" sz="1400" dirty="0">
                <a:solidFill>
                  <a:srgbClr val="212121"/>
                </a:solidFill>
                <a:effectLst/>
                <a:latin typeface="franklingothicurw-boo"/>
                <a:ea typeface="Times New Roman" panose="02020603050405020304" pitchFamily="18" charset="0"/>
                <a:cs typeface="Times New Roman" panose="02020603050405020304" pitchFamily="18" charset="0"/>
              </a:rPr>
              <a:t> kan man </a:t>
            </a:r>
            <a:r>
              <a:rPr lang="en-SE" sz="1400" dirty="0" err="1">
                <a:solidFill>
                  <a:srgbClr val="212121"/>
                </a:solidFill>
                <a:effectLst/>
                <a:latin typeface="franklingothicurw-boo"/>
                <a:ea typeface="Times New Roman" panose="02020603050405020304" pitchFamily="18" charset="0"/>
                <a:cs typeface="Times New Roman" panose="02020603050405020304" pitchFamily="18" charset="0"/>
              </a:rPr>
              <a:t>bortse</a:t>
            </a:r>
            <a:r>
              <a:rPr lang="en-SE" sz="1400" dirty="0">
                <a:solidFill>
                  <a:srgbClr val="212121"/>
                </a:solidFill>
                <a:effectLst/>
                <a:latin typeface="franklingothicurw-boo"/>
                <a:ea typeface="Times New Roman" panose="02020603050405020304" pitchFamily="18" charset="0"/>
                <a:cs typeface="Times New Roman" panose="02020603050405020304" pitchFamily="18" charset="0"/>
              </a:rPr>
              <a:t> från sol!</a:t>
            </a:r>
          </a:p>
          <a:p>
            <a:pPr marL="285750" indent="-285750">
              <a:buFont typeface="Arial" panose="020B0604020202020204" pitchFamily="34" charset="0"/>
              <a:buChar char="•"/>
            </a:pPr>
            <a:r>
              <a:rPr lang="en-SE" sz="1400" dirty="0">
                <a:solidFill>
                  <a:srgbClr val="212121"/>
                </a:solidFill>
                <a:latin typeface="franklingothicurw-boo"/>
                <a:ea typeface="Alstom" panose="02000503020000020004" pitchFamily="2" charset="0"/>
                <a:cs typeface="Times New Roman" panose="02020603050405020304" pitchFamily="18" charset="0"/>
              </a:rPr>
              <a:t>Det </a:t>
            </a:r>
            <a:r>
              <a:rPr lang="en-SE" sz="1400" dirty="0" err="1">
                <a:solidFill>
                  <a:srgbClr val="212121"/>
                </a:solidFill>
                <a:latin typeface="franklingothicurw-boo"/>
                <a:ea typeface="Alstom" panose="02000503020000020004" pitchFamily="2" charset="0"/>
                <a:cs typeface="Times New Roman" panose="02020603050405020304" pitchFamily="18" charset="0"/>
              </a:rPr>
              <a:t>bidraget</a:t>
            </a:r>
            <a:r>
              <a:rPr lang="en-SE" sz="1400" dirty="0">
                <a:solidFill>
                  <a:srgbClr val="212121"/>
                </a:solidFill>
                <a:latin typeface="franklingothicurw-boo"/>
                <a:ea typeface="Alstom" panose="02000503020000020004" pitchFamily="2" charset="0"/>
                <a:cs typeface="Times New Roman" panose="02020603050405020304" pitchFamily="18" charset="0"/>
              </a:rPr>
              <a:t> är </a:t>
            </a:r>
            <a:r>
              <a:rPr lang="en-SE" sz="1400" dirty="0" err="1">
                <a:solidFill>
                  <a:srgbClr val="212121"/>
                </a:solidFill>
                <a:latin typeface="franklingothicurw-boo"/>
                <a:ea typeface="Alstom" panose="02000503020000020004" pitchFamily="2" charset="0"/>
                <a:cs typeface="Times New Roman" panose="02020603050405020304" pitchFamily="18" charset="0"/>
              </a:rPr>
              <a:t>nära</a:t>
            </a:r>
            <a:r>
              <a:rPr lang="en-SE" sz="1400" dirty="0">
                <a:solidFill>
                  <a:srgbClr val="212121"/>
                </a:solidFill>
                <a:latin typeface="franklingothicurw-boo"/>
                <a:ea typeface="Alstom" panose="02000503020000020004" pitchFamily="2" charset="0"/>
                <a:cs typeface="Times New Roman" panose="02020603050405020304" pitchFamily="18" charset="0"/>
              </a:rPr>
              <a:t> noll under den </a:t>
            </a:r>
            <a:r>
              <a:rPr lang="en-SE" sz="1400" dirty="0" err="1">
                <a:solidFill>
                  <a:srgbClr val="212121"/>
                </a:solidFill>
                <a:latin typeface="franklingothicurw-boo"/>
                <a:ea typeface="Alstom" panose="02000503020000020004" pitchFamily="2" charset="0"/>
                <a:cs typeface="Times New Roman" panose="02020603050405020304" pitchFamily="18" charset="0"/>
              </a:rPr>
              <a:t>årstiden</a:t>
            </a:r>
            <a:r>
              <a:rPr lang="en-SE" sz="1400" dirty="0">
                <a:solidFill>
                  <a:srgbClr val="212121"/>
                </a:solidFill>
                <a:latin typeface="franklingothicurw-boo"/>
                <a:ea typeface="Alstom" panose="02000503020000020004" pitchFamily="2" charset="0"/>
                <a:cs typeface="Times New Roman" panose="02020603050405020304" pitchFamily="18" charset="0"/>
              </a:rPr>
              <a:t>!</a:t>
            </a:r>
            <a:endParaRPr lang="sv-FI" sz="1400" dirty="0">
              <a:solidFill>
                <a:srgbClr val="1E3246"/>
              </a:solidFill>
              <a:effectLst/>
              <a:latin typeface="Alstom" panose="02000503020000020004" pitchFamily="2" charset="0"/>
              <a:ea typeface="Alstom" panose="02000503020000020004" pitchFamily="2" charset="0"/>
              <a:cs typeface="Times New Roman" panose="02020603050405020304" pitchFamily="18" charset="0"/>
            </a:endParaRPr>
          </a:p>
        </p:txBody>
      </p:sp>
      <p:sp>
        <p:nvSpPr>
          <p:cNvPr id="8" name="Content Placeholder 2">
            <a:extLst>
              <a:ext uri="{FF2B5EF4-FFF2-40B4-BE49-F238E27FC236}">
                <a16:creationId xmlns:a16="http://schemas.microsoft.com/office/drawing/2014/main" id="{2E590D7C-624F-2A6E-053E-EBBD6DC87B3D}"/>
              </a:ext>
            </a:extLst>
          </p:cNvPr>
          <p:cNvSpPr txBox="1">
            <a:spLocks/>
          </p:cNvSpPr>
          <p:nvPr/>
        </p:nvSpPr>
        <p:spPr>
          <a:xfrm>
            <a:off x="349578" y="6437282"/>
            <a:ext cx="10515600" cy="286232"/>
          </a:xfrm>
          <a:prstGeom prst="rect">
            <a:avLst/>
          </a:prstGeom>
        </p:spPr>
        <p:txBody>
          <a:bodyPr vert="horz" lIns="91440" tIns="45720" rIns="91440" bIns="45720" rtlCol="0">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Font typeface="Arial" panose="020B0604020202020204" pitchFamily="34" charset="0"/>
              <a:buNone/>
            </a:pPr>
            <a:r>
              <a:rPr lang="en-SE" sz="1400" dirty="0"/>
              <a:t>*</a:t>
            </a:r>
            <a:r>
              <a:rPr lang="en-SE" sz="1400" dirty="0" err="1"/>
              <a:t>statistiskt</a:t>
            </a:r>
            <a:r>
              <a:rPr lang="en-SE" sz="1400" dirty="0"/>
              <a:t> </a:t>
            </a:r>
            <a:r>
              <a:rPr lang="en-SE" sz="1400" dirty="0" err="1"/>
              <a:t>säkert</a:t>
            </a:r>
            <a:r>
              <a:rPr lang="en-SE" sz="1400" dirty="0"/>
              <a:t> </a:t>
            </a:r>
            <a:r>
              <a:rPr lang="en-SE" sz="1400" dirty="0" err="1"/>
              <a:t>tillgänglig</a:t>
            </a:r>
            <a:r>
              <a:rPr lang="en-SE" sz="1400" dirty="0"/>
              <a:t> 37.2GW, import och </a:t>
            </a:r>
            <a:r>
              <a:rPr lang="en-SE" sz="1400" dirty="0" err="1"/>
              <a:t>lagring</a:t>
            </a:r>
            <a:r>
              <a:rPr lang="en-SE" sz="1400" dirty="0"/>
              <a:t> support </a:t>
            </a:r>
            <a:r>
              <a:rPr lang="en-SE" sz="1400" dirty="0" err="1"/>
              <a:t>upp</a:t>
            </a:r>
            <a:r>
              <a:rPr lang="en-SE" sz="1400" dirty="0"/>
              <a:t> till 47GW</a:t>
            </a:r>
          </a:p>
        </p:txBody>
      </p:sp>
    </p:spTree>
    <p:extLst>
      <p:ext uri="{BB962C8B-B14F-4D97-AF65-F5344CB8AC3E}">
        <p14:creationId xmlns:p14="http://schemas.microsoft.com/office/powerpoint/2010/main" val="1253236024"/>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F98392-4B2E-4E30-B31F-961A1196243F}"/>
              </a:ext>
            </a:extLst>
          </p:cNvPr>
          <p:cNvSpPr>
            <a:spLocks noGrp="1"/>
          </p:cNvSpPr>
          <p:nvPr>
            <p:ph type="title"/>
          </p:nvPr>
        </p:nvSpPr>
        <p:spPr/>
        <p:txBody>
          <a:bodyPr>
            <a:normAutofit/>
          </a:bodyPr>
          <a:lstStyle/>
          <a:p>
            <a:r>
              <a:rPr lang="en-SE" sz="4000" dirty="0"/>
              <a:t>Staffan Quist Rapport för </a:t>
            </a:r>
            <a:r>
              <a:rPr lang="en-SE" sz="4000" dirty="0" err="1"/>
              <a:t>Svenskt</a:t>
            </a:r>
            <a:r>
              <a:rPr lang="en-SE" sz="4000" dirty="0"/>
              <a:t> </a:t>
            </a:r>
            <a:r>
              <a:rPr lang="en-SE" sz="4000" dirty="0" err="1"/>
              <a:t>Näringsliv</a:t>
            </a:r>
            <a:endParaRPr lang="sv-FI" sz="4000" dirty="0"/>
          </a:p>
        </p:txBody>
      </p:sp>
      <p:pic>
        <p:nvPicPr>
          <p:cNvPr id="4" name="Picture 3">
            <a:extLst>
              <a:ext uri="{FF2B5EF4-FFF2-40B4-BE49-F238E27FC236}">
                <a16:creationId xmlns:a16="http://schemas.microsoft.com/office/drawing/2014/main" id="{6FAA9ECF-C396-1D42-ED34-196EE593859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4384"/>
          <a:stretch/>
        </p:blipFill>
        <p:spPr bwMode="auto">
          <a:xfrm>
            <a:off x="4411743" y="5023049"/>
            <a:ext cx="4675695" cy="1469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9CD88B62-6D1F-0BE5-28C9-56405DA6CDB2}"/>
              </a:ext>
            </a:extLst>
          </p:cNvPr>
          <p:cNvPicPr>
            <a:picLocks noChangeAspect="1"/>
          </p:cNvPicPr>
          <p:nvPr/>
        </p:nvPicPr>
        <p:blipFill rotWithShape="1">
          <a:blip r:embed="rId3"/>
          <a:srcRect t="4853" b="1278"/>
          <a:stretch/>
        </p:blipFill>
        <p:spPr>
          <a:xfrm>
            <a:off x="506785" y="1690688"/>
            <a:ext cx="3674212" cy="4802187"/>
          </a:xfrm>
          <a:prstGeom prst="rect">
            <a:avLst/>
          </a:prstGeom>
        </p:spPr>
      </p:pic>
      <p:pic>
        <p:nvPicPr>
          <p:cNvPr id="8" name="Picture 7">
            <a:extLst>
              <a:ext uri="{FF2B5EF4-FFF2-40B4-BE49-F238E27FC236}">
                <a16:creationId xmlns:a16="http://schemas.microsoft.com/office/drawing/2014/main" id="{AFAF2220-7A89-13AD-BF50-A2C1BA27669B}"/>
              </a:ext>
            </a:extLst>
          </p:cNvPr>
          <p:cNvPicPr>
            <a:picLocks noChangeAspect="1"/>
          </p:cNvPicPr>
          <p:nvPr/>
        </p:nvPicPr>
        <p:blipFill rotWithShape="1">
          <a:blip r:embed="rId4"/>
          <a:srcRect l="5325" r="4604"/>
          <a:stretch/>
        </p:blipFill>
        <p:spPr>
          <a:xfrm>
            <a:off x="4411744" y="1690688"/>
            <a:ext cx="4675695" cy="2571750"/>
          </a:xfrm>
          <a:prstGeom prst="rect">
            <a:avLst/>
          </a:prstGeom>
        </p:spPr>
      </p:pic>
      <p:sp>
        <p:nvSpPr>
          <p:cNvPr id="9" name="TextBox 8">
            <a:extLst>
              <a:ext uri="{FF2B5EF4-FFF2-40B4-BE49-F238E27FC236}">
                <a16:creationId xmlns:a16="http://schemas.microsoft.com/office/drawing/2014/main" id="{E009FBFB-1C7C-BE28-B55A-7653B6148209}"/>
              </a:ext>
            </a:extLst>
          </p:cNvPr>
          <p:cNvSpPr txBox="1"/>
          <p:nvPr/>
        </p:nvSpPr>
        <p:spPr>
          <a:xfrm>
            <a:off x="9516149" y="3308331"/>
            <a:ext cx="2482854" cy="954107"/>
          </a:xfrm>
          <a:prstGeom prst="rect">
            <a:avLst/>
          </a:prstGeom>
          <a:solidFill>
            <a:schemeClr val="accent1"/>
          </a:solidFill>
        </p:spPr>
        <p:txBody>
          <a:bodyPr wrap="square">
            <a:spAutoFit/>
          </a:bodyPr>
          <a:lstStyle/>
          <a:p>
            <a:pPr marL="285750" indent="-285750">
              <a:buFont typeface="Arial" panose="020B0604020202020204" pitchFamily="34" charset="0"/>
              <a:buChar char="•"/>
            </a:pPr>
            <a:r>
              <a:rPr lang="sv-FI" sz="1400" dirty="0">
                <a:solidFill>
                  <a:srgbClr val="212121"/>
                </a:solidFill>
                <a:effectLst/>
                <a:latin typeface="franklingothicurw-boo"/>
                <a:ea typeface="Times New Roman" panose="02020603050405020304" pitchFamily="18" charset="0"/>
                <a:cs typeface="Times New Roman" panose="02020603050405020304" pitchFamily="18" charset="0"/>
              </a:rPr>
              <a:t>I</a:t>
            </a:r>
            <a:r>
              <a:rPr lang="en-SE" sz="1400" dirty="0" err="1">
                <a:solidFill>
                  <a:srgbClr val="212121"/>
                </a:solidFill>
                <a:effectLst/>
                <a:latin typeface="franklingothicurw-boo"/>
                <a:ea typeface="Times New Roman" panose="02020603050405020304" pitchFamily="18" charset="0"/>
                <a:cs typeface="Times New Roman" panose="02020603050405020304" pitchFamily="18" charset="0"/>
              </a:rPr>
              <a:t>ntressant</a:t>
            </a:r>
            <a:r>
              <a:rPr lang="en-SE" sz="1400" dirty="0">
                <a:solidFill>
                  <a:srgbClr val="212121"/>
                </a:solidFill>
                <a:effectLst/>
                <a:latin typeface="franklingothicurw-boo"/>
                <a:ea typeface="Times New Roman" panose="02020603050405020304" pitchFamily="18" charset="0"/>
                <a:cs typeface="Times New Roman" panose="02020603050405020304" pitchFamily="18" charset="0"/>
              </a:rPr>
              <a:t> är att </a:t>
            </a:r>
            <a:r>
              <a:rPr lang="en-SE" sz="1400" dirty="0" err="1">
                <a:solidFill>
                  <a:srgbClr val="212121"/>
                </a:solidFill>
                <a:effectLst/>
                <a:latin typeface="franklingothicurw-boo"/>
                <a:ea typeface="Times New Roman" panose="02020603050405020304" pitchFamily="18" charset="0"/>
                <a:cs typeface="Times New Roman" panose="02020603050405020304" pitchFamily="18" charset="0"/>
              </a:rPr>
              <a:t>slutsatsen</a:t>
            </a:r>
            <a:r>
              <a:rPr lang="en-SE" sz="1400" dirty="0">
                <a:solidFill>
                  <a:srgbClr val="212121"/>
                </a:solidFill>
                <a:effectLst/>
                <a:latin typeface="franklingothicurw-boo"/>
                <a:ea typeface="Times New Roman" panose="02020603050405020304" pitchFamily="18" charset="0"/>
                <a:cs typeface="Times New Roman" panose="02020603050405020304" pitchFamily="18" charset="0"/>
              </a:rPr>
              <a:t> med min </a:t>
            </a:r>
            <a:r>
              <a:rPr lang="en-SE" sz="1400" dirty="0" err="1">
                <a:solidFill>
                  <a:srgbClr val="212121"/>
                </a:solidFill>
                <a:effectLst/>
                <a:latin typeface="franklingothicurw-boo"/>
                <a:ea typeface="Times New Roman" panose="02020603050405020304" pitchFamily="18" charset="0"/>
                <a:cs typeface="Times New Roman" panose="02020603050405020304" pitchFamily="18" charset="0"/>
              </a:rPr>
              <a:t>metod</a:t>
            </a:r>
            <a:r>
              <a:rPr lang="en-SE" sz="1400" dirty="0">
                <a:solidFill>
                  <a:srgbClr val="212121"/>
                </a:solidFill>
                <a:effectLst/>
                <a:latin typeface="franklingothicurw-boo"/>
                <a:ea typeface="Times New Roman" panose="02020603050405020304" pitchFamily="18" charset="0"/>
                <a:cs typeface="Times New Roman" panose="02020603050405020304" pitchFamily="18" charset="0"/>
              </a:rPr>
              <a:t> är </a:t>
            </a:r>
            <a:r>
              <a:rPr lang="en-SE" sz="1400" dirty="0" err="1">
                <a:solidFill>
                  <a:srgbClr val="212121"/>
                </a:solidFill>
                <a:effectLst/>
                <a:latin typeface="franklingothicurw-boo"/>
                <a:ea typeface="Times New Roman" panose="02020603050405020304" pitchFamily="18" charset="0"/>
                <a:cs typeface="Times New Roman" panose="02020603050405020304" pitchFamily="18" charset="0"/>
              </a:rPr>
              <a:t>väldigt</a:t>
            </a:r>
            <a:r>
              <a:rPr lang="en-SE" sz="1400" dirty="0">
                <a:solidFill>
                  <a:srgbClr val="212121"/>
                </a:solidFill>
                <a:effectLst/>
                <a:latin typeface="franklingothicurw-boo"/>
                <a:ea typeface="Times New Roman" panose="02020603050405020304" pitchFamily="18" charset="0"/>
                <a:cs typeface="Times New Roman" panose="02020603050405020304" pitchFamily="18" charset="0"/>
              </a:rPr>
              <a:t> </a:t>
            </a:r>
            <a:r>
              <a:rPr lang="en-SE" sz="1400" dirty="0" err="1">
                <a:solidFill>
                  <a:srgbClr val="212121"/>
                </a:solidFill>
                <a:effectLst/>
                <a:latin typeface="franklingothicurw-boo"/>
                <a:ea typeface="Times New Roman" panose="02020603050405020304" pitchFamily="18" charset="0"/>
                <a:cs typeface="Times New Roman" panose="02020603050405020304" pitchFamily="18" charset="0"/>
              </a:rPr>
              <a:t>lik</a:t>
            </a:r>
            <a:r>
              <a:rPr lang="en-SE" sz="1400" dirty="0">
                <a:solidFill>
                  <a:srgbClr val="212121"/>
                </a:solidFill>
                <a:effectLst/>
                <a:latin typeface="franklingothicurw-boo"/>
                <a:ea typeface="Times New Roman" panose="02020603050405020304" pitchFamily="18" charset="0"/>
                <a:cs typeface="Times New Roman" panose="02020603050405020304" pitchFamily="18" charset="0"/>
              </a:rPr>
              <a:t> </a:t>
            </a:r>
            <a:r>
              <a:rPr lang="en-SE" sz="1400" dirty="0" err="1">
                <a:solidFill>
                  <a:srgbClr val="212121"/>
                </a:solidFill>
                <a:effectLst/>
                <a:latin typeface="franklingothicurw-boo"/>
                <a:ea typeface="Times New Roman" panose="02020603050405020304" pitchFamily="18" charset="0"/>
                <a:cs typeface="Times New Roman" panose="02020603050405020304" pitchFamily="18" charset="0"/>
              </a:rPr>
              <a:t>slutsatsen</a:t>
            </a:r>
            <a:r>
              <a:rPr lang="en-SE" sz="1400" dirty="0">
                <a:solidFill>
                  <a:srgbClr val="212121"/>
                </a:solidFill>
                <a:effectLst/>
                <a:latin typeface="franklingothicurw-boo"/>
                <a:ea typeface="Times New Roman" panose="02020603050405020304" pitchFamily="18" charset="0"/>
                <a:cs typeface="Times New Roman" panose="02020603050405020304" pitchFamily="18" charset="0"/>
              </a:rPr>
              <a:t> i </a:t>
            </a:r>
            <a:r>
              <a:rPr lang="en-SE" sz="1400" dirty="0" err="1">
                <a:solidFill>
                  <a:srgbClr val="212121"/>
                </a:solidFill>
                <a:effectLst/>
                <a:latin typeface="franklingothicurw-boo"/>
                <a:ea typeface="Times New Roman" panose="02020603050405020304" pitchFamily="18" charset="0"/>
                <a:cs typeface="Times New Roman" panose="02020603050405020304" pitchFamily="18" charset="0"/>
              </a:rPr>
              <a:t>Staffans</a:t>
            </a:r>
            <a:r>
              <a:rPr lang="en-SE" sz="1400" dirty="0">
                <a:solidFill>
                  <a:srgbClr val="212121"/>
                </a:solidFill>
                <a:effectLst/>
                <a:latin typeface="franklingothicurw-boo"/>
                <a:ea typeface="Times New Roman" panose="02020603050405020304" pitchFamily="18" charset="0"/>
                <a:cs typeface="Times New Roman" panose="02020603050405020304" pitchFamily="18" charset="0"/>
              </a:rPr>
              <a:t> rapport</a:t>
            </a:r>
            <a:endParaRPr lang="sv-FI" sz="1400" dirty="0">
              <a:solidFill>
                <a:srgbClr val="1E3246"/>
              </a:solidFill>
              <a:effectLst/>
              <a:latin typeface="Alstom" panose="02000503020000020004" pitchFamily="2" charset="0"/>
              <a:ea typeface="Alstom" panose="02000503020000020004" pitchFamily="2" charset="0"/>
              <a:cs typeface="Times New Roman" panose="02020603050405020304" pitchFamily="18" charset="0"/>
            </a:endParaRPr>
          </a:p>
        </p:txBody>
      </p:sp>
    </p:spTree>
    <p:extLst>
      <p:ext uri="{BB962C8B-B14F-4D97-AF65-F5344CB8AC3E}">
        <p14:creationId xmlns:p14="http://schemas.microsoft.com/office/powerpoint/2010/main" val="3323888020"/>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92BB94-AD03-466A-A4DE-81C2D4C52C8B}"/>
              </a:ext>
            </a:extLst>
          </p:cNvPr>
          <p:cNvSpPr>
            <a:spLocks noGrp="1"/>
          </p:cNvSpPr>
          <p:nvPr>
            <p:ph type="title"/>
          </p:nvPr>
        </p:nvSpPr>
        <p:spPr>
          <a:xfrm>
            <a:off x="2742414" y="2599279"/>
            <a:ext cx="6910633" cy="1325563"/>
          </a:xfrm>
        </p:spPr>
        <p:txBody>
          <a:bodyPr/>
          <a:lstStyle/>
          <a:p>
            <a:r>
              <a:rPr lang="en-SE" b="1" dirty="0"/>
              <a:t>Summering</a:t>
            </a:r>
          </a:p>
        </p:txBody>
      </p:sp>
    </p:spTree>
    <p:extLst>
      <p:ext uri="{BB962C8B-B14F-4D97-AF65-F5344CB8AC3E}">
        <p14:creationId xmlns:p14="http://schemas.microsoft.com/office/powerpoint/2010/main" val="3327501149"/>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65CC1-FFC7-4EE5-82C1-5D38BF1204D2}"/>
              </a:ext>
            </a:extLst>
          </p:cNvPr>
          <p:cNvSpPr>
            <a:spLocks noGrp="1"/>
          </p:cNvSpPr>
          <p:nvPr>
            <p:ph type="title"/>
          </p:nvPr>
        </p:nvSpPr>
        <p:spPr/>
        <p:txBody>
          <a:bodyPr/>
          <a:lstStyle/>
          <a:p>
            <a:r>
              <a:rPr lang="en-SE" dirty="0"/>
              <a:t>Summering</a:t>
            </a:r>
            <a:endParaRPr lang="sv-FI" dirty="0"/>
          </a:p>
        </p:txBody>
      </p:sp>
      <p:sp>
        <p:nvSpPr>
          <p:cNvPr id="3" name="Content Placeholder 2">
            <a:extLst>
              <a:ext uri="{FF2B5EF4-FFF2-40B4-BE49-F238E27FC236}">
                <a16:creationId xmlns:a16="http://schemas.microsoft.com/office/drawing/2014/main" id="{23175AF8-7239-4F7F-9668-442C496C7309}"/>
              </a:ext>
            </a:extLst>
          </p:cNvPr>
          <p:cNvSpPr>
            <a:spLocks noGrp="1"/>
          </p:cNvSpPr>
          <p:nvPr>
            <p:ph idx="1"/>
          </p:nvPr>
        </p:nvSpPr>
        <p:spPr>
          <a:xfrm>
            <a:off x="838200" y="1507664"/>
            <a:ext cx="10248900" cy="5226511"/>
          </a:xfrm>
        </p:spPr>
        <p:txBody>
          <a:bodyPr>
            <a:normAutofit fontScale="70000" lnSpcReduction="20000"/>
          </a:bodyPr>
          <a:lstStyle/>
          <a:p>
            <a:r>
              <a:rPr lang="en-SE" dirty="0"/>
              <a:t>I </a:t>
            </a:r>
            <a:r>
              <a:rPr lang="en-SE" dirty="0" err="1"/>
              <a:t>dagens</a:t>
            </a:r>
            <a:r>
              <a:rPr lang="en-SE" dirty="0"/>
              <a:t> system </a:t>
            </a:r>
            <a:r>
              <a:rPr lang="en-SE" dirty="0" err="1"/>
              <a:t>minskar</a:t>
            </a:r>
            <a:r>
              <a:rPr lang="en-SE" dirty="0"/>
              <a:t> </a:t>
            </a:r>
            <a:r>
              <a:rPr lang="en-SE" dirty="0" err="1"/>
              <a:t>effektbalansen</a:t>
            </a:r>
            <a:r>
              <a:rPr lang="en-SE" dirty="0"/>
              <a:t> och </a:t>
            </a:r>
            <a:r>
              <a:rPr lang="en-SE" dirty="0" err="1"/>
              <a:t>överföringskapaciteten</a:t>
            </a:r>
            <a:r>
              <a:rPr lang="en-SE" dirty="0"/>
              <a:t> – </a:t>
            </a:r>
            <a:r>
              <a:rPr lang="en-SE" dirty="0" err="1"/>
              <a:t>båda</a:t>
            </a:r>
            <a:r>
              <a:rPr lang="en-SE" dirty="0"/>
              <a:t> måste </a:t>
            </a:r>
            <a:r>
              <a:rPr lang="en-SE" dirty="0" err="1"/>
              <a:t>öka</a:t>
            </a:r>
            <a:r>
              <a:rPr lang="en-SE" dirty="0"/>
              <a:t>.</a:t>
            </a:r>
          </a:p>
          <a:p>
            <a:r>
              <a:rPr lang="en-SE" dirty="0" err="1"/>
              <a:t>Marginalerna</a:t>
            </a:r>
            <a:r>
              <a:rPr lang="en-SE" dirty="0"/>
              <a:t> i </a:t>
            </a:r>
            <a:r>
              <a:rPr lang="en-SE" dirty="0" err="1"/>
              <a:t>systemet</a:t>
            </a:r>
            <a:r>
              <a:rPr lang="en-SE" dirty="0"/>
              <a:t> är i </a:t>
            </a:r>
            <a:r>
              <a:rPr lang="en-SE" dirty="0" err="1"/>
              <a:t>princip</a:t>
            </a:r>
            <a:r>
              <a:rPr lang="en-SE" dirty="0"/>
              <a:t> </a:t>
            </a:r>
            <a:r>
              <a:rPr lang="en-SE" dirty="0" err="1"/>
              <a:t>borta</a:t>
            </a:r>
            <a:r>
              <a:rPr lang="en-SE" dirty="0"/>
              <a:t> i SE3 och SE4.</a:t>
            </a:r>
          </a:p>
          <a:p>
            <a:r>
              <a:rPr lang="en-SE" dirty="0" err="1"/>
              <a:t>När</a:t>
            </a:r>
            <a:r>
              <a:rPr lang="en-SE" dirty="0"/>
              <a:t> vi nu </a:t>
            </a:r>
            <a:r>
              <a:rPr lang="en-SE" dirty="0" err="1"/>
              <a:t>står</a:t>
            </a:r>
            <a:r>
              <a:rPr lang="en-SE" dirty="0"/>
              <a:t> </a:t>
            </a:r>
            <a:r>
              <a:rPr lang="en-SE" dirty="0" err="1"/>
              <a:t>inför</a:t>
            </a:r>
            <a:r>
              <a:rPr lang="en-SE" dirty="0"/>
              <a:t> en </a:t>
            </a:r>
            <a:r>
              <a:rPr lang="en-SE" dirty="0" err="1"/>
              <a:t>historisk</a:t>
            </a:r>
            <a:r>
              <a:rPr lang="en-SE" dirty="0"/>
              <a:t> </a:t>
            </a:r>
            <a:r>
              <a:rPr lang="en-SE" dirty="0" err="1"/>
              <a:t>ökning</a:t>
            </a:r>
            <a:r>
              <a:rPr lang="en-SE" dirty="0"/>
              <a:t> av </a:t>
            </a:r>
            <a:r>
              <a:rPr lang="en-SE" dirty="0" err="1"/>
              <a:t>vår</a:t>
            </a:r>
            <a:r>
              <a:rPr lang="en-SE" dirty="0"/>
              <a:t> </a:t>
            </a:r>
            <a:r>
              <a:rPr lang="en-SE" dirty="0" err="1"/>
              <a:t>konsumtion</a:t>
            </a:r>
            <a:r>
              <a:rPr lang="en-SE" dirty="0"/>
              <a:t> måste </a:t>
            </a:r>
            <a:r>
              <a:rPr lang="en-SE" dirty="0" err="1"/>
              <a:t>alla</a:t>
            </a:r>
            <a:r>
              <a:rPr lang="en-SE" dirty="0"/>
              <a:t> kraftslag bidra.</a:t>
            </a:r>
          </a:p>
          <a:p>
            <a:r>
              <a:rPr lang="en-SE" dirty="0"/>
              <a:t>Den </a:t>
            </a:r>
            <a:r>
              <a:rPr lang="en-SE" dirty="0" err="1"/>
              <a:t>oplanerbara</a:t>
            </a:r>
            <a:r>
              <a:rPr lang="en-SE" dirty="0"/>
              <a:t> </a:t>
            </a:r>
            <a:r>
              <a:rPr lang="en-SE" dirty="0" err="1"/>
              <a:t>kraften</a:t>
            </a:r>
            <a:r>
              <a:rPr lang="en-SE" dirty="0"/>
              <a:t> får inte ha för stor del </a:t>
            </a:r>
            <a:r>
              <a:rPr lang="en-SE" dirty="0" err="1"/>
              <a:t>vilket</a:t>
            </a:r>
            <a:r>
              <a:rPr lang="en-SE" dirty="0"/>
              <a:t> </a:t>
            </a:r>
            <a:r>
              <a:rPr lang="en-SE" dirty="0" err="1"/>
              <a:t>både</a:t>
            </a:r>
            <a:r>
              <a:rPr lang="en-SE" dirty="0"/>
              <a:t> visas </a:t>
            </a:r>
            <a:r>
              <a:rPr lang="en-SE" dirty="0" err="1"/>
              <a:t>här</a:t>
            </a:r>
            <a:r>
              <a:rPr lang="en-SE" dirty="0"/>
              <a:t> och också i Staffan </a:t>
            </a:r>
            <a:r>
              <a:rPr lang="en-SE" dirty="0" err="1"/>
              <a:t>Qvists</a:t>
            </a:r>
            <a:r>
              <a:rPr lang="en-SE" dirty="0"/>
              <a:t> rapport för </a:t>
            </a:r>
            <a:r>
              <a:rPr lang="en-SE" dirty="0" err="1"/>
              <a:t>Svenskt</a:t>
            </a:r>
            <a:r>
              <a:rPr lang="en-SE" dirty="0"/>
              <a:t> </a:t>
            </a:r>
            <a:r>
              <a:rPr lang="en-SE" dirty="0" err="1"/>
              <a:t>Näringsliv</a:t>
            </a:r>
            <a:r>
              <a:rPr lang="en-SE" dirty="0"/>
              <a:t>.</a:t>
            </a:r>
          </a:p>
          <a:p>
            <a:r>
              <a:rPr lang="en-SE" dirty="0" err="1"/>
              <a:t>Därför</a:t>
            </a:r>
            <a:r>
              <a:rPr lang="en-SE" dirty="0"/>
              <a:t> </a:t>
            </a:r>
            <a:r>
              <a:rPr lang="en-SE" dirty="0" err="1"/>
              <a:t>behövs</a:t>
            </a:r>
            <a:r>
              <a:rPr lang="en-SE" dirty="0"/>
              <a:t> </a:t>
            </a:r>
            <a:r>
              <a:rPr lang="en-SE" dirty="0" err="1"/>
              <a:t>utbyggnad</a:t>
            </a:r>
            <a:r>
              <a:rPr lang="en-SE" dirty="0"/>
              <a:t> av </a:t>
            </a:r>
            <a:r>
              <a:rPr lang="en-SE" dirty="0" err="1"/>
              <a:t>alla</a:t>
            </a:r>
            <a:r>
              <a:rPr lang="en-SE" dirty="0"/>
              <a:t> kraftslag plus </a:t>
            </a:r>
            <a:r>
              <a:rPr lang="en-SE" dirty="0" err="1"/>
              <a:t>näten</a:t>
            </a:r>
            <a:endParaRPr lang="en-SE" dirty="0"/>
          </a:p>
          <a:p>
            <a:r>
              <a:rPr lang="en-SE" dirty="0" err="1"/>
              <a:t>Analysen</a:t>
            </a:r>
            <a:r>
              <a:rPr lang="en-SE" dirty="0"/>
              <a:t> </a:t>
            </a:r>
            <a:r>
              <a:rPr lang="en-SE" dirty="0" err="1"/>
              <a:t>här</a:t>
            </a:r>
            <a:r>
              <a:rPr lang="en-SE" dirty="0"/>
              <a:t> </a:t>
            </a:r>
            <a:r>
              <a:rPr lang="en-SE" dirty="0" err="1"/>
              <a:t>visar</a:t>
            </a:r>
            <a:r>
              <a:rPr lang="en-SE" dirty="0"/>
              <a:t> </a:t>
            </a:r>
            <a:r>
              <a:rPr lang="en-SE" dirty="0" err="1"/>
              <a:t>två</a:t>
            </a:r>
            <a:r>
              <a:rPr lang="en-SE" dirty="0"/>
              <a:t> </a:t>
            </a:r>
            <a:r>
              <a:rPr lang="en-SE" dirty="0" err="1"/>
              <a:t>möjliga</a:t>
            </a:r>
            <a:r>
              <a:rPr lang="en-SE" dirty="0"/>
              <a:t> </a:t>
            </a:r>
            <a:r>
              <a:rPr lang="en-SE" dirty="0" err="1"/>
              <a:t>lösningar</a:t>
            </a:r>
            <a:r>
              <a:rPr lang="en-SE" dirty="0"/>
              <a:t>  för att </a:t>
            </a:r>
            <a:r>
              <a:rPr lang="en-SE" dirty="0" err="1"/>
              <a:t>klara</a:t>
            </a:r>
            <a:r>
              <a:rPr lang="en-SE" dirty="0"/>
              <a:t> 2040 </a:t>
            </a:r>
            <a:r>
              <a:rPr lang="en-SE" dirty="0" err="1"/>
              <a:t>jämfört</a:t>
            </a:r>
            <a:r>
              <a:rPr lang="en-SE" dirty="0"/>
              <a:t> med 2021 :</a:t>
            </a:r>
          </a:p>
          <a:p>
            <a:pPr lvl="1"/>
            <a:r>
              <a:rPr lang="en-SE" dirty="0"/>
              <a:t>L1: 1.5x vindkraft, 3x kärnkraft, 2x </a:t>
            </a:r>
            <a:r>
              <a:rPr lang="en-SE" dirty="0" err="1"/>
              <a:t>värmekraft</a:t>
            </a:r>
            <a:endParaRPr lang="en-SE" dirty="0"/>
          </a:p>
          <a:p>
            <a:pPr lvl="1"/>
            <a:r>
              <a:rPr lang="en-SE" dirty="0"/>
              <a:t>L2: 3x vindkraft, 2x kärnkraft, 4x </a:t>
            </a:r>
            <a:r>
              <a:rPr lang="en-SE" dirty="0" err="1"/>
              <a:t>värmekraft</a:t>
            </a:r>
            <a:endParaRPr lang="en-SE" dirty="0"/>
          </a:p>
          <a:p>
            <a:pPr lvl="1"/>
            <a:r>
              <a:rPr lang="en-SE" dirty="0"/>
              <a:t>+ </a:t>
            </a:r>
            <a:r>
              <a:rPr lang="en-SE" dirty="0" err="1"/>
              <a:t>Kraftigt</a:t>
            </a:r>
            <a:r>
              <a:rPr lang="en-SE" dirty="0"/>
              <a:t> </a:t>
            </a:r>
            <a:r>
              <a:rPr lang="en-SE" dirty="0" err="1"/>
              <a:t>förstärkt</a:t>
            </a:r>
            <a:r>
              <a:rPr lang="en-SE" dirty="0"/>
              <a:t> </a:t>
            </a:r>
            <a:r>
              <a:rPr lang="en-SE" dirty="0" err="1"/>
              <a:t>nät</a:t>
            </a:r>
            <a:endParaRPr lang="en-SE" dirty="0"/>
          </a:p>
          <a:p>
            <a:pPr lvl="1"/>
            <a:r>
              <a:rPr lang="en-SE" dirty="0"/>
              <a:t>+ Support av </a:t>
            </a:r>
            <a:r>
              <a:rPr lang="en-SE" dirty="0" err="1"/>
              <a:t>lagring</a:t>
            </a:r>
            <a:r>
              <a:rPr lang="en-SE" dirty="0"/>
              <a:t> för att kapa </a:t>
            </a:r>
            <a:r>
              <a:rPr lang="en-SE" dirty="0" err="1"/>
              <a:t>toppar</a:t>
            </a:r>
            <a:r>
              <a:rPr lang="en-SE" dirty="0"/>
              <a:t> och att </a:t>
            </a:r>
            <a:r>
              <a:rPr lang="en-SE" dirty="0" err="1"/>
              <a:t>klara</a:t>
            </a:r>
            <a:r>
              <a:rPr lang="en-SE" dirty="0"/>
              <a:t> de </a:t>
            </a:r>
            <a:r>
              <a:rPr lang="en-SE" dirty="0" err="1"/>
              <a:t>svåraste</a:t>
            </a:r>
            <a:r>
              <a:rPr lang="en-SE" dirty="0"/>
              <a:t> perioderna </a:t>
            </a:r>
            <a:r>
              <a:rPr lang="en-SE" dirty="0" err="1"/>
              <a:t>utan</a:t>
            </a:r>
            <a:r>
              <a:rPr lang="en-SE" dirty="0"/>
              <a:t> för </a:t>
            </a:r>
            <a:r>
              <a:rPr lang="en-SE" dirty="0" err="1"/>
              <a:t>stort</a:t>
            </a:r>
            <a:r>
              <a:rPr lang="en-SE" dirty="0"/>
              <a:t> import </a:t>
            </a:r>
            <a:r>
              <a:rPr lang="en-SE" dirty="0" err="1"/>
              <a:t>behov</a:t>
            </a:r>
            <a:r>
              <a:rPr lang="en-SE" dirty="0"/>
              <a:t>. </a:t>
            </a:r>
          </a:p>
          <a:p>
            <a:r>
              <a:rPr lang="en-SE" dirty="0"/>
              <a:t>Om det </a:t>
            </a:r>
            <a:r>
              <a:rPr lang="en-SE" dirty="0" err="1"/>
              <a:t>ökade</a:t>
            </a:r>
            <a:r>
              <a:rPr lang="en-SE" dirty="0"/>
              <a:t> effekt </a:t>
            </a:r>
            <a:r>
              <a:rPr lang="en-SE" dirty="0" err="1"/>
              <a:t>behovet</a:t>
            </a:r>
            <a:r>
              <a:rPr lang="en-SE" dirty="0"/>
              <a:t> </a:t>
            </a:r>
            <a:r>
              <a:rPr lang="en-SE" dirty="0" err="1"/>
              <a:t>kompenseras</a:t>
            </a:r>
            <a:r>
              <a:rPr lang="en-SE" dirty="0"/>
              <a:t> av </a:t>
            </a:r>
            <a:r>
              <a:rPr lang="en-SE" dirty="0" err="1"/>
              <a:t>enbart</a:t>
            </a:r>
            <a:r>
              <a:rPr lang="en-SE" dirty="0"/>
              <a:t> </a:t>
            </a:r>
            <a:r>
              <a:rPr lang="en-SE" dirty="0" err="1"/>
              <a:t>oplanerbar</a:t>
            </a:r>
            <a:r>
              <a:rPr lang="en-SE" dirty="0"/>
              <a:t> kraft </a:t>
            </a:r>
            <a:r>
              <a:rPr lang="en-SE" dirty="0" err="1"/>
              <a:t>som</a:t>
            </a:r>
            <a:r>
              <a:rPr lang="en-SE" dirty="0"/>
              <a:t> vindkraft blir </a:t>
            </a:r>
            <a:r>
              <a:rPr lang="en-SE" dirty="0" err="1"/>
              <a:t>systemet</a:t>
            </a:r>
            <a:r>
              <a:rPr lang="en-SE" dirty="0"/>
              <a:t> </a:t>
            </a:r>
            <a:r>
              <a:rPr lang="en-SE" dirty="0" err="1"/>
              <a:t>icke</a:t>
            </a:r>
            <a:r>
              <a:rPr lang="en-SE" dirty="0"/>
              <a:t> </a:t>
            </a:r>
            <a:r>
              <a:rPr lang="en-SE" dirty="0" err="1"/>
              <a:t>fungerande</a:t>
            </a:r>
            <a:r>
              <a:rPr lang="en-SE" dirty="0"/>
              <a:t> </a:t>
            </a:r>
            <a:r>
              <a:rPr lang="en-SE" dirty="0" err="1"/>
              <a:t>vissa</a:t>
            </a:r>
            <a:r>
              <a:rPr lang="en-SE" dirty="0"/>
              <a:t> perioder och får </a:t>
            </a:r>
            <a:r>
              <a:rPr lang="en-SE" dirty="0" err="1"/>
              <a:t>extremt</a:t>
            </a:r>
            <a:r>
              <a:rPr lang="en-SE" dirty="0"/>
              <a:t> </a:t>
            </a:r>
            <a:r>
              <a:rPr lang="en-SE" dirty="0" err="1"/>
              <a:t>extrem</a:t>
            </a:r>
            <a:r>
              <a:rPr lang="en-SE" dirty="0"/>
              <a:t> överproduktion </a:t>
            </a:r>
            <a:r>
              <a:rPr lang="en-SE" dirty="0" err="1"/>
              <a:t>vissa</a:t>
            </a:r>
            <a:r>
              <a:rPr lang="en-SE" dirty="0"/>
              <a:t> perioder.</a:t>
            </a:r>
          </a:p>
          <a:p>
            <a:r>
              <a:rPr lang="en-SE" dirty="0"/>
              <a:t>Kärnkraften kan inte </a:t>
            </a:r>
            <a:r>
              <a:rPr lang="en-SE" dirty="0" err="1"/>
              <a:t>läggas</a:t>
            </a:r>
            <a:r>
              <a:rPr lang="en-SE" dirty="0"/>
              <a:t> ner </a:t>
            </a:r>
            <a:r>
              <a:rPr lang="en-SE" dirty="0" err="1"/>
              <a:t>utan</a:t>
            </a:r>
            <a:r>
              <a:rPr lang="en-SE" dirty="0"/>
              <a:t> måste </a:t>
            </a:r>
            <a:r>
              <a:rPr lang="en-SE" dirty="0" err="1"/>
              <a:t>byggas</a:t>
            </a:r>
            <a:r>
              <a:rPr lang="en-SE" dirty="0"/>
              <a:t> </a:t>
            </a:r>
            <a:r>
              <a:rPr lang="en-SE" dirty="0" err="1"/>
              <a:t>ut.</a:t>
            </a:r>
            <a:endParaRPr lang="en-SE" dirty="0"/>
          </a:p>
          <a:p>
            <a:r>
              <a:rPr lang="en-SE" dirty="0"/>
              <a:t>L1 är att </a:t>
            </a:r>
            <a:r>
              <a:rPr lang="en-SE" dirty="0" err="1"/>
              <a:t>föredra</a:t>
            </a:r>
            <a:r>
              <a:rPr lang="en-SE" dirty="0"/>
              <a:t> då den inte </a:t>
            </a:r>
            <a:r>
              <a:rPr lang="en-SE" dirty="0" err="1"/>
              <a:t>påverkar</a:t>
            </a:r>
            <a:r>
              <a:rPr lang="en-SE" dirty="0"/>
              <a:t> </a:t>
            </a:r>
            <a:r>
              <a:rPr lang="en-SE" dirty="0" err="1"/>
              <a:t>människor</a:t>
            </a:r>
            <a:r>
              <a:rPr lang="en-SE" dirty="0"/>
              <a:t> och </a:t>
            </a:r>
            <a:r>
              <a:rPr lang="en-SE" dirty="0" err="1"/>
              <a:t>miljö</a:t>
            </a:r>
            <a:r>
              <a:rPr lang="en-SE" dirty="0"/>
              <a:t> i </a:t>
            </a:r>
            <a:r>
              <a:rPr lang="en-SE" dirty="0" err="1"/>
              <a:t>lika</a:t>
            </a:r>
            <a:r>
              <a:rPr lang="en-SE" dirty="0"/>
              <a:t> stor </a:t>
            </a:r>
            <a:r>
              <a:rPr lang="en-SE" dirty="0" err="1"/>
              <a:t>utsträckning</a:t>
            </a:r>
            <a:r>
              <a:rPr lang="en-SE" dirty="0"/>
              <a:t> och </a:t>
            </a:r>
            <a:r>
              <a:rPr lang="en-SE" dirty="0" err="1"/>
              <a:t>kräver</a:t>
            </a:r>
            <a:r>
              <a:rPr lang="en-SE" dirty="0"/>
              <a:t> inte </a:t>
            </a:r>
            <a:r>
              <a:rPr lang="en-SE" dirty="0" err="1"/>
              <a:t>lika</a:t>
            </a:r>
            <a:r>
              <a:rPr lang="en-SE" dirty="0"/>
              <a:t> </a:t>
            </a:r>
            <a:r>
              <a:rPr lang="en-SE" dirty="0" err="1"/>
              <a:t>komplicerad</a:t>
            </a:r>
            <a:r>
              <a:rPr lang="en-SE" dirty="0"/>
              <a:t> </a:t>
            </a:r>
            <a:r>
              <a:rPr lang="en-SE" dirty="0" err="1"/>
              <a:t>nätutbyggnad</a:t>
            </a:r>
            <a:r>
              <a:rPr lang="en-SE" dirty="0"/>
              <a:t>.</a:t>
            </a:r>
          </a:p>
          <a:p>
            <a:pPr lvl="1"/>
            <a:r>
              <a:rPr lang="en-SE" dirty="0"/>
              <a:t>1.5x vindkraft betyder </a:t>
            </a:r>
            <a:r>
              <a:rPr lang="en-SE" dirty="0" err="1"/>
              <a:t>bygg</a:t>
            </a:r>
            <a:r>
              <a:rPr lang="en-SE" dirty="0"/>
              <a:t> </a:t>
            </a:r>
            <a:r>
              <a:rPr lang="en-SE" dirty="0" err="1"/>
              <a:t>klart</a:t>
            </a:r>
            <a:r>
              <a:rPr lang="en-SE" dirty="0"/>
              <a:t> det </a:t>
            </a:r>
            <a:r>
              <a:rPr lang="en-SE" dirty="0" err="1"/>
              <a:t>som</a:t>
            </a:r>
            <a:r>
              <a:rPr lang="en-SE" dirty="0"/>
              <a:t> </a:t>
            </a:r>
            <a:r>
              <a:rPr lang="en-SE" dirty="0" err="1"/>
              <a:t>pågår</a:t>
            </a:r>
            <a:r>
              <a:rPr lang="en-SE" dirty="0"/>
              <a:t> under 2022-2023 och </a:t>
            </a:r>
            <a:r>
              <a:rPr lang="en-SE" dirty="0" err="1"/>
              <a:t>sen</a:t>
            </a:r>
            <a:r>
              <a:rPr lang="en-SE" dirty="0"/>
              <a:t> </a:t>
            </a:r>
            <a:r>
              <a:rPr lang="en-SE" dirty="0" err="1"/>
              <a:t>inget</a:t>
            </a:r>
            <a:r>
              <a:rPr lang="en-SE" dirty="0"/>
              <a:t> mer. </a:t>
            </a:r>
          </a:p>
        </p:txBody>
      </p:sp>
    </p:spTree>
    <p:extLst>
      <p:ext uri="{BB962C8B-B14F-4D97-AF65-F5344CB8AC3E}">
        <p14:creationId xmlns:p14="http://schemas.microsoft.com/office/powerpoint/2010/main" val="1229687613"/>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B371AB-6626-40AF-B481-7C118529D2F6}"/>
              </a:ext>
            </a:extLst>
          </p:cNvPr>
          <p:cNvSpPr>
            <a:spLocks noGrp="1"/>
          </p:cNvSpPr>
          <p:nvPr>
            <p:ph type="title"/>
          </p:nvPr>
        </p:nvSpPr>
        <p:spPr/>
        <p:txBody>
          <a:bodyPr/>
          <a:lstStyle/>
          <a:p>
            <a:r>
              <a:rPr lang="en-GB" b="1" dirty="0" err="1"/>
              <a:t>Slutord</a:t>
            </a:r>
            <a:r>
              <a:rPr lang="en-GB" b="1" dirty="0"/>
              <a:t>: </a:t>
            </a:r>
            <a:r>
              <a:rPr lang="en-SE" dirty="0"/>
              <a:t>Effekt</a:t>
            </a:r>
            <a:r>
              <a:rPr lang="en-GB" dirty="0" err="1"/>
              <a:t>en</a:t>
            </a:r>
            <a:r>
              <a:rPr lang="en-GB" dirty="0"/>
              <a:t> </a:t>
            </a:r>
            <a:r>
              <a:rPr lang="en-GB" dirty="0" err="1"/>
              <a:t>är</a:t>
            </a:r>
            <a:r>
              <a:rPr lang="en-GB" dirty="0"/>
              <a:t> “</a:t>
            </a:r>
            <a:r>
              <a:rPr lang="en-GB" dirty="0" err="1"/>
              <a:t>maskinen</a:t>
            </a:r>
            <a:r>
              <a:rPr lang="en-GB" dirty="0"/>
              <a:t>”</a:t>
            </a:r>
            <a:endParaRPr lang="en-SE" dirty="0"/>
          </a:p>
        </p:txBody>
      </p:sp>
      <p:sp>
        <p:nvSpPr>
          <p:cNvPr id="3" name="Content Placeholder 2">
            <a:extLst>
              <a:ext uri="{FF2B5EF4-FFF2-40B4-BE49-F238E27FC236}">
                <a16:creationId xmlns:a16="http://schemas.microsoft.com/office/drawing/2014/main" id="{0DE51F09-1B40-45D3-8651-714A80E77B57}"/>
              </a:ext>
            </a:extLst>
          </p:cNvPr>
          <p:cNvSpPr>
            <a:spLocks noGrp="1"/>
          </p:cNvSpPr>
          <p:nvPr>
            <p:ph idx="1"/>
          </p:nvPr>
        </p:nvSpPr>
        <p:spPr/>
        <p:txBody>
          <a:bodyPr>
            <a:normAutofit fontScale="92500" lnSpcReduction="10000"/>
          </a:bodyPr>
          <a:lstStyle/>
          <a:p>
            <a:r>
              <a:rPr lang="en-SE" sz="2400" dirty="0"/>
              <a:t>Det är effekt </a:t>
            </a:r>
            <a:r>
              <a:rPr lang="en-SE" sz="2400" dirty="0" err="1"/>
              <a:t>som</a:t>
            </a:r>
            <a:r>
              <a:rPr lang="en-SE" sz="2400" dirty="0"/>
              <a:t> produceras</a:t>
            </a:r>
            <a:r>
              <a:rPr lang="en-GB" sz="2400" dirty="0"/>
              <a:t>.</a:t>
            </a:r>
            <a:endParaRPr lang="en-SE" sz="2400" dirty="0"/>
          </a:p>
          <a:p>
            <a:r>
              <a:rPr lang="en-SE" sz="2400" dirty="0"/>
              <a:t>Det är effekt </a:t>
            </a:r>
            <a:r>
              <a:rPr lang="en-SE" sz="2400" dirty="0" err="1"/>
              <a:t>som</a:t>
            </a:r>
            <a:r>
              <a:rPr lang="en-SE" sz="2400" dirty="0"/>
              <a:t> </a:t>
            </a:r>
            <a:r>
              <a:rPr lang="en-SE" sz="2400" dirty="0" err="1"/>
              <a:t>överförs</a:t>
            </a:r>
            <a:r>
              <a:rPr lang="en-SE" sz="2400" dirty="0"/>
              <a:t> i </a:t>
            </a:r>
            <a:r>
              <a:rPr lang="en-SE" sz="2400" dirty="0" err="1"/>
              <a:t>nätet</a:t>
            </a:r>
            <a:r>
              <a:rPr lang="en-GB" sz="2400" dirty="0"/>
              <a:t>.</a:t>
            </a:r>
            <a:endParaRPr lang="en-SE" sz="2400" dirty="0"/>
          </a:p>
          <a:p>
            <a:r>
              <a:rPr lang="en-SE" sz="2400" dirty="0"/>
              <a:t>Det är effekt </a:t>
            </a:r>
            <a:r>
              <a:rPr lang="en-SE" sz="2400" dirty="0" err="1"/>
              <a:t>som</a:t>
            </a:r>
            <a:r>
              <a:rPr lang="en-SE" sz="2400" dirty="0"/>
              <a:t> </a:t>
            </a:r>
            <a:r>
              <a:rPr lang="en-SE" sz="2400" dirty="0" err="1"/>
              <a:t>används</a:t>
            </a:r>
            <a:r>
              <a:rPr lang="en-GB" sz="2400" dirty="0"/>
              <a:t>.</a:t>
            </a:r>
            <a:endParaRPr lang="en-SE" sz="2400" dirty="0"/>
          </a:p>
          <a:p>
            <a:r>
              <a:rPr lang="en-SE" sz="2400" dirty="0"/>
              <a:t>Det är effekt </a:t>
            </a:r>
            <a:r>
              <a:rPr lang="en-SE" sz="2400" dirty="0" err="1"/>
              <a:t>som</a:t>
            </a:r>
            <a:r>
              <a:rPr lang="en-SE" sz="2400" dirty="0"/>
              <a:t> </a:t>
            </a:r>
            <a:r>
              <a:rPr lang="en-SE" sz="2400" dirty="0" err="1"/>
              <a:t>konsumtionsökningen</a:t>
            </a:r>
            <a:r>
              <a:rPr lang="en-SE" sz="2400" dirty="0"/>
              <a:t> </a:t>
            </a:r>
            <a:r>
              <a:rPr lang="en-SE" sz="2400" dirty="0" err="1"/>
              <a:t>består</a:t>
            </a:r>
            <a:r>
              <a:rPr lang="en-SE" sz="2400" dirty="0"/>
              <a:t> av</a:t>
            </a:r>
            <a:r>
              <a:rPr lang="en-GB" sz="2400" dirty="0"/>
              <a:t>.</a:t>
            </a:r>
            <a:endParaRPr lang="en-SE" sz="2400" dirty="0"/>
          </a:p>
          <a:p>
            <a:r>
              <a:rPr lang="en-SE" sz="2400" dirty="0"/>
              <a:t>Det är effekt </a:t>
            </a:r>
            <a:r>
              <a:rPr lang="en-SE" sz="2400" dirty="0" err="1"/>
              <a:t>som</a:t>
            </a:r>
            <a:r>
              <a:rPr lang="en-SE" sz="2400" dirty="0"/>
              <a:t> måste </a:t>
            </a:r>
            <a:r>
              <a:rPr lang="en-SE" sz="2400" dirty="0" err="1"/>
              <a:t>vara</a:t>
            </a:r>
            <a:r>
              <a:rPr lang="en-SE" sz="2400" dirty="0"/>
              <a:t> i </a:t>
            </a:r>
            <a:r>
              <a:rPr lang="en-SE" sz="2400" dirty="0" err="1"/>
              <a:t>balans</a:t>
            </a:r>
            <a:r>
              <a:rPr lang="en-GB" sz="2400" dirty="0"/>
              <a:t>.</a:t>
            </a:r>
            <a:endParaRPr lang="en-SE" sz="2400" dirty="0"/>
          </a:p>
          <a:p>
            <a:r>
              <a:rPr lang="en-SE" sz="2400" dirty="0" err="1"/>
              <a:t>Effekten</a:t>
            </a:r>
            <a:r>
              <a:rPr lang="en-SE" sz="2400" dirty="0"/>
              <a:t> är </a:t>
            </a:r>
            <a:r>
              <a:rPr lang="en-SE" sz="2400" dirty="0" err="1"/>
              <a:t>maskinen</a:t>
            </a:r>
            <a:r>
              <a:rPr lang="en-GB" sz="2400" dirty="0"/>
              <a:t>.</a:t>
            </a:r>
            <a:endParaRPr lang="en-SE" sz="2400" dirty="0"/>
          </a:p>
          <a:p>
            <a:r>
              <a:rPr lang="en-SE" sz="2400" dirty="0" err="1"/>
              <a:t>Energin</a:t>
            </a:r>
            <a:r>
              <a:rPr lang="en-SE" sz="2400" dirty="0"/>
              <a:t> är </a:t>
            </a:r>
            <a:r>
              <a:rPr lang="en-SE" sz="2400" dirty="0" err="1"/>
              <a:t>ett</a:t>
            </a:r>
            <a:r>
              <a:rPr lang="en-SE" sz="2400" dirty="0"/>
              <a:t> </a:t>
            </a:r>
            <a:r>
              <a:rPr lang="en-SE" sz="2400" dirty="0" err="1"/>
              <a:t>retroaktivt</a:t>
            </a:r>
            <a:r>
              <a:rPr lang="en-SE" sz="2400" dirty="0"/>
              <a:t> </a:t>
            </a:r>
            <a:r>
              <a:rPr lang="en-SE" sz="2400" dirty="0" err="1"/>
              <a:t>begrepp</a:t>
            </a:r>
            <a:r>
              <a:rPr lang="en-SE" sz="2400" dirty="0"/>
              <a:t> där man ser </a:t>
            </a:r>
            <a:r>
              <a:rPr lang="en-SE" sz="2400" dirty="0" err="1"/>
              <a:t>vad</a:t>
            </a:r>
            <a:r>
              <a:rPr lang="en-SE" sz="2400" dirty="0"/>
              <a:t> </a:t>
            </a:r>
            <a:r>
              <a:rPr lang="en-SE" sz="2400" dirty="0" err="1"/>
              <a:t>effekten</a:t>
            </a:r>
            <a:r>
              <a:rPr lang="en-SE" sz="2400" dirty="0"/>
              <a:t> </a:t>
            </a:r>
            <a:r>
              <a:rPr lang="en-SE" sz="2400" dirty="0" err="1"/>
              <a:t>producerat</a:t>
            </a:r>
            <a:r>
              <a:rPr lang="en-SE" sz="2400" dirty="0"/>
              <a:t> </a:t>
            </a:r>
            <a:r>
              <a:rPr lang="en-SE" sz="2400" dirty="0" err="1"/>
              <a:t>över</a:t>
            </a:r>
            <a:r>
              <a:rPr lang="en-SE" sz="2400" dirty="0"/>
              <a:t> </a:t>
            </a:r>
            <a:r>
              <a:rPr lang="en-SE" sz="2400" dirty="0" err="1"/>
              <a:t>tid</a:t>
            </a:r>
            <a:r>
              <a:rPr lang="en-GB" sz="2400" dirty="0"/>
              <a:t>.</a:t>
            </a:r>
            <a:endParaRPr lang="en-SE" sz="2400" dirty="0"/>
          </a:p>
          <a:p>
            <a:endParaRPr lang="en-SE" sz="2400" dirty="0"/>
          </a:p>
          <a:p>
            <a:r>
              <a:rPr lang="en-SE" sz="2400" dirty="0" err="1"/>
              <a:t>Därför</a:t>
            </a:r>
            <a:r>
              <a:rPr lang="en-SE" sz="2400" dirty="0"/>
              <a:t> måste </a:t>
            </a:r>
            <a:r>
              <a:rPr lang="en-SE" sz="2400" dirty="0" err="1"/>
              <a:t>diskussionen</a:t>
            </a:r>
            <a:r>
              <a:rPr lang="en-SE" sz="2400" dirty="0"/>
              <a:t> om </a:t>
            </a:r>
            <a:r>
              <a:rPr lang="en-SE" sz="2400" dirty="0" err="1"/>
              <a:t>utbyggnad</a:t>
            </a:r>
            <a:r>
              <a:rPr lang="en-SE" sz="2400" dirty="0"/>
              <a:t> av </a:t>
            </a:r>
            <a:r>
              <a:rPr lang="en-SE" sz="2400" dirty="0" err="1"/>
              <a:t>elsystemet</a:t>
            </a:r>
            <a:r>
              <a:rPr lang="en-SE" sz="2400" dirty="0"/>
              <a:t> </a:t>
            </a:r>
            <a:r>
              <a:rPr lang="en-SE" sz="2400" dirty="0" err="1"/>
              <a:t>handla</a:t>
            </a:r>
            <a:r>
              <a:rPr lang="en-SE" sz="2400" dirty="0"/>
              <a:t> om att </a:t>
            </a:r>
            <a:r>
              <a:rPr lang="en-SE" sz="2400" dirty="0" err="1"/>
              <a:t>hantera</a:t>
            </a:r>
            <a:r>
              <a:rPr lang="en-SE" sz="2400" dirty="0"/>
              <a:t> </a:t>
            </a:r>
            <a:r>
              <a:rPr lang="en-SE" sz="2400" dirty="0" err="1"/>
              <a:t>effektbalansen</a:t>
            </a:r>
            <a:r>
              <a:rPr lang="en-SE" sz="2400" dirty="0"/>
              <a:t> </a:t>
            </a:r>
            <a:r>
              <a:rPr lang="en-SE" sz="2400" dirty="0" err="1"/>
              <a:t>annars</a:t>
            </a:r>
            <a:r>
              <a:rPr lang="en-SE" sz="2400" dirty="0"/>
              <a:t> </a:t>
            </a:r>
            <a:r>
              <a:rPr lang="en-SE" sz="2400" dirty="0" err="1"/>
              <a:t>kommer</a:t>
            </a:r>
            <a:r>
              <a:rPr lang="en-SE" sz="2400" dirty="0"/>
              <a:t> </a:t>
            </a:r>
            <a:r>
              <a:rPr lang="en-SE" sz="2400" dirty="0" err="1"/>
              <a:t>fr</a:t>
            </a:r>
            <a:r>
              <a:rPr lang="en-GB" sz="2400" dirty="0"/>
              <a:t>a</a:t>
            </a:r>
            <a:r>
              <a:rPr lang="en-SE" sz="2400" dirty="0" err="1"/>
              <a:t>mtidens</a:t>
            </a:r>
            <a:r>
              <a:rPr lang="en-SE" sz="2400" dirty="0"/>
              <a:t> syst</a:t>
            </a:r>
            <a:r>
              <a:rPr lang="en-GB" sz="2400" dirty="0" err="1"/>
              <a:t>em</a:t>
            </a:r>
            <a:r>
              <a:rPr lang="en-SE" sz="2400" dirty="0"/>
              <a:t> inte </a:t>
            </a:r>
            <a:r>
              <a:rPr lang="en-SE" sz="2400" dirty="0" err="1"/>
              <a:t>fungera</a:t>
            </a:r>
            <a:r>
              <a:rPr lang="en-SE" sz="2400" dirty="0"/>
              <a:t> </a:t>
            </a:r>
            <a:r>
              <a:rPr lang="en-SE" sz="2400" dirty="0" err="1"/>
              <a:t>pålitligt</a:t>
            </a:r>
            <a:r>
              <a:rPr lang="en-GB" sz="2400" dirty="0"/>
              <a:t> </a:t>
            </a:r>
            <a:r>
              <a:rPr lang="en-GB" sz="2400" dirty="0" err="1"/>
              <a:t>eller</a:t>
            </a:r>
            <a:r>
              <a:rPr lang="en-GB" sz="2400" dirty="0"/>
              <a:t> </a:t>
            </a:r>
            <a:r>
              <a:rPr lang="en-GB" sz="2400" dirty="0" err="1"/>
              <a:t>tidvis</a:t>
            </a:r>
            <a:r>
              <a:rPr lang="en-GB" sz="2400" dirty="0"/>
              <a:t> inte </a:t>
            </a:r>
            <a:r>
              <a:rPr lang="en-GB" sz="2400" dirty="0" err="1"/>
              <a:t>fungera</a:t>
            </a:r>
            <a:r>
              <a:rPr lang="en-GB" sz="2400" dirty="0"/>
              <a:t> </a:t>
            </a:r>
            <a:r>
              <a:rPr lang="en-GB" sz="2400" dirty="0" err="1"/>
              <a:t>alls</a:t>
            </a:r>
            <a:r>
              <a:rPr lang="en-SE" sz="2400" dirty="0"/>
              <a:t>, inte </a:t>
            </a:r>
            <a:r>
              <a:rPr lang="en-SE" sz="2400" dirty="0" err="1"/>
              <a:t>vara</a:t>
            </a:r>
            <a:r>
              <a:rPr lang="en-SE" sz="2400" dirty="0"/>
              <a:t> affordable</a:t>
            </a:r>
            <a:r>
              <a:rPr lang="en-GB" sz="2400" dirty="0"/>
              <a:t> och </a:t>
            </a:r>
            <a:r>
              <a:rPr lang="en-GB" sz="2400" dirty="0" err="1"/>
              <a:t>hela</a:t>
            </a:r>
            <a:r>
              <a:rPr lang="en-GB" sz="2400" dirty="0"/>
              <a:t> </a:t>
            </a:r>
            <a:r>
              <a:rPr lang="en-GB" sz="2400" dirty="0" err="1"/>
              <a:t>välfärden</a:t>
            </a:r>
            <a:r>
              <a:rPr lang="en-GB" sz="2400" dirty="0"/>
              <a:t> är </a:t>
            </a:r>
            <a:r>
              <a:rPr lang="en-GB" sz="2400" dirty="0" err="1"/>
              <a:t>hotad</a:t>
            </a:r>
            <a:r>
              <a:rPr lang="en-GB" sz="2400" dirty="0"/>
              <a:t> </a:t>
            </a:r>
            <a:r>
              <a:rPr lang="en-GB" sz="2400" dirty="0" err="1"/>
              <a:t>av</a:t>
            </a:r>
            <a:r>
              <a:rPr lang="en-GB" sz="2400" dirty="0"/>
              <a:t> det </a:t>
            </a:r>
            <a:r>
              <a:rPr lang="en-GB" sz="2400" dirty="0" err="1"/>
              <a:t>som</a:t>
            </a:r>
            <a:r>
              <a:rPr lang="en-GB" sz="2400" dirty="0"/>
              <a:t> </a:t>
            </a:r>
            <a:r>
              <a:rPr lang="en-GB" sz="2400" dirty="0" err="1"/>
              <a:t>pågår</a:t>
            </a:r>
            <a:r>
              <a:rPr lang="en-GB" sz="2400" dirty="0"/>
              <a:t>!</a:t>
            </a:r>
            <a:endParaRPr lang="en-SE" sz="2400" dirty="0"/>
          </a:p>
        </p:txBody>
      </p:sp>
    </p:spTree>
    <p:extLst>
      <p:ext uri="{BB962C8B-B14F-4D97-AF65-F5344CB8AC3E}">
        <p14:creationId xmlns:p14="http://schemas.microsoft.com/office/powerpoint/2010/main" val="3367988236"/>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F87DE1-5151-42FE-9A85-41E0A6B019E7}"/>
              </a:ext>
            </a:extLst>
          </p:cNvPr>
          <p:cNvSpPr>
            <a:spLocks noGrp="1"/>
          </p:cNvSpPr>
          <p:nvPr>
            <p:ph type="title"/>
          </p:nvPr>
        </p:nvSpPr>
        <p:spPr/>
        <p:txBody>
          <a:bodyPr>
            <a:normAutofit/>
          </a:bodyPr>
          <a:lstStyle/>
          <a:p>
            <a:endParaRPr lang="sv-SE" sz="6000" b="1"/>
          </a:p>
        </p:txBody>
      </p:sp>
      <p:sp>
        <p:nvSpPr>
          <p:cNvPr id="4" name="Content Placeholder 3">
            <a:extLst>
              <a:ext uri="{FF2B5EF4-FFF2-40B4-BE49-F238E27FC236}">
                <a16:creationId xmlns:a16="http://schemas.microsoft.com/office/drawing/2014/main" id="{39284DEE-6965-48A2-AB52-9BD278A305C6}"/>
              </a:ext>
            </a:extLst>
          </p:cNvPr>
          <p:cNvSpPr>
            <a:spLocks noGrp="1"/>
          </p:cNvSpPr>
          <p:nvPr>
            <p:ph idx="1"/>
          </p:nvPr>
        </p:nvSpPr>
        <p:spPr/>
        <p:txBody>
          <a:bodyPr>
            <a:normAutofit/>
          </a:bodyPr>
          <a:lstStyle/>
          <a:p>
            <a:r>
              <a:rPr lang="sv-SE" sz="12000" b="1"/>
              <a:t>Backup</a:t>
            </a:r>
            <a:endParaRPr lang="sv-SE" sz="12000"/>
          </a:p>
        </p:txBody>
      </p:sp>
    </p:spTree>
    <p:extLst>
      <p:ext uri="{BB962C8B-B14F-4D97-AF65-F5344CB8AC3E}">
        <p14:creationId xmlns:p14="http://schemas.microsoft.com/office/powerpoint/2010/main" val="2279735442"/>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A51C61-9791-4BD0-B15A-601AE294C787}"/>
              </a:ext>
            </a:extLst>
          </p:cNvPr>
          <p:cNvSpPr>
            <a:spLocks noGrp="1"/>
          </p:cNvSpPr>
          <p:nvPr>
            <p:ph type="title"/>
          </p:nvPr>
        </p:nvSpPr>
        <p:spPr/>
        <p:txBody>
          <a:bodyPr/>
          <a:lstStyle/>
          <a:p>
            <a:endParaRPr lang="en-SE"/>
          </a:p>
        </p:txBody>
      </p:sp>
      <p:pic>
        <p:nvPicPr>
          <p:cNvPr id="5" name="Content Placeholder 4">
            <a:extLst>
              <a:ext uri="{FF2B5EF4-FFF2-40B4-BE49-F238E27FC236}">
                <a16:creationId xmlns:a16="http://schemas.microsoft.com/office/drawing/2014/main" id="{CC275C76-B1F3-403E-B3BC-4746938F8D4A}"/>
              </a:ext>
            </a:extLst>
          </p:cNvPr>
          <p:cNvPicPr>
            <a:picLocks noGrp="1" noChangeAspect="1"/>
          </p:cNvPicPr>
          <p:nvPr>
            <p:ph idx="1"/>
          </p:nvPr>
        </p:nvPicPr>
        <p:blipFill>
          <a:blip r:embed="rId3"/>
          <a:stretch>
            <a:fillRect/>
          </a:stretch>
        </p:blipFill>
        <p:spPr>
          <a:xfrm>
            <a:off x="3833812" y="2010569"/>
            <a:ext cx="4524375" cy="3981450"/>
          </a:xfrm>
        </p:spPr>
      </p:pic>
    </p:spTree>
    <p:extLst>
      <p:ext uri="{BB962C8B-B14F-4D97-AF65-F5344CB8AC3E}">
        <p14:creationId xmlns:p14="http://schemas.microsoft.com/office/powerpoint/2010/main" val="4032572182"/>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0ED604-5039-4FC7-8B91-C14FD9FAA0A6}"/>
              </a:ext>
            </a:extLst>
          </p:cNvPr>
          <p:cNvSpPr>
            <a:spLocks noGrp="1"/>
          </p:cNvSpPr>
          <p:nvPr>
            <p:ph type="title"/>
          </p:nvPr>
        </p:nvSpPr>
        <p:spPr>
          <a:xfrm>
            <a:off x="640080" y="325369"/>
            <a:ext cx="4368602" cy="1956841"/>
          </a:xfrm>
        </p:spPr>
        <p:txBody>
          <a:bodyPr anchor="b">
            <a:normAutofit/>
          </a:bodyPr>
          <a:lstStyle/>
          <a:p>
            <a:r>
              <a:rPr lang="en-SE" sz="5400" dirty="0" err="1"/>
              <a:t>Reaktiv</a:t>
            </a:r>
            <a:r>
              <a:rPr lang="en-SE" sz="5400" dirty="0"/>
              <a:t> effekt</a:t>
            </a:r>
          </a:p>
        </p:txBody>
      </p:sp>
      <p:sp>
        <p:nvSpPr>
          <p:cNvPr id="3" name="Content Placeholder 2">
            <a:extLst>
              <a:ext uri="{FF2B5EF4-FFF2-40B4-BE49-F238E27FC236}">
                <a16:creationId xmlns:a16="http://schemas.microsoft.com/office/drawing/2014/main" id="{6877DB2E-430D-42FA-82AC-E3939ABBC9FE}"/>
              </a:ext>
            </a:extLst>
          </p:cNvPr>
          <p:cNvSpPr>
            <a:spLocks noGrp="1"/>
          </p:cNvSpPr>
          <p:nvPr>
            <p:ph idx="1"/>
          </p:nvPr>
        </p:nvSpPr>
        <p:spPr>
          <a:xfrm>
            <a:off x="640080" y="2872899"/>
            <a:ext cx="4243589" cy="3320668"/>
          </a:xfrm>
        </p:spPr>
        <p:txBody>
          <a:bodyPr>
            <a:normAutofit/>
          </a:bodyPr>
          <a:lstStyle/>
          <a:p>
            <a:r>
              <a:rPr lang="en-SE" sz="2400" dirty="0" err="1"/>
              <a:t>Strömmen</a:t>
            </a:r>
            <a:r>
              <a:rPr lang="en-SE" sz="2400" dirty="0"/>
              <a:t> i </a:t>
            </a:r>
            <a:r>
              <a:rPr lang="en-SE" sz="2400" dirty="0" err="1"/>
              <a:t>ledningarna</a:t>
            </a:r>
            <a:r>
              <a:rPr lang="en-SE" sz="2400" dirty="0"/>
              <a:t> har en </a:t>
            </a:r>
            <a:r>
              <a:rPr lang="en-SE" sz="2400" dirty="0" err="1"/>
              <a:t>aktiv</a:t>
            </a:r>
            <a:r>
              <a:rPr lang="en-SE" sz="2400" dirty="0"/>
              <a:t> </a:t>
            </a:r>
            <a:r>
              <a:rPr lang="en-SE" sz="2400" dirty="0" err="1"/>
              <a:t>komponent</a:t>
            </a:r>
            <a:r>
              <a:rPr lang="en-SE" sz="2400" dirty="0"/>
              <a:t> </a:t>
            </a:r>
            <a:r>
              <a:rPr lang="en-SE" sz="2400" dirty="0" err="1"/>
              <a:t>som</a:t>
            </a:r>
            <a:r>
              <a:rPr lang="en-SE" sz="2400" dirty="0"/>
              <a:t> </a:t>
            </a:r>
            <a:r>
              <a:rPr lang="en-SE" sz="2400" dirty="0" err="1"/>
              <a:t>används</a:t>
            </a:r>
            <a:r>
              <a:rPr lang="en-SE" sz="2400" dirty="0"/>
              <a:t> för att </a:t>
            </a:r>
            <a:r>
              <a:rPr lang="en-SE" sz="2400" dirty="0" err="1"/>
              <a:t>transportera</a:t>
            </a:r>
            <a:r>
              <a:rPr lang="en-SE" sz="2400" dirty="0"/>
              <a:t> </a:t>
            </a:r>
            <a:r>
              <a:rPr lang="en-SE" sz="2400" dirty="0" err="1"/>
              <a:t>användbar</a:t>
            </a:r>
            <a:r>
              <a:rPr lang="en-SE" sz="2400" dirty="0"/>
              <a:t> effekt</a:t>
            </a:r>
          </a:p>
        </p:txBody>
      </p:sp>
      <p:pic>
        <p:nvPicPr>
          <p:cNvPr id="8" name="Picture 7">
            <a:extLst>
              <a:ext uri="{FF2B5EF4-FFF2-40B4-BE49-F238E27FC236}">
                <a16:creationId xmlns:a16="http://schemas.microsoft.com/office/drawing/2014/main" id="{FCD0B10E-B56A-4574-AB10-DB1E95F899E4}"/>
              </a:ext>
            </a:extLst>
          </p:cNvPr>
          <p:cNvPicPr>
            <a:picLocks noChangeAspect="1"/>
          </p:cNvPicPr>
          <p:nvPr/>
        </p:nvPicPr>
        <p:blipFill rotWithShape="1">
          <a:blip r:embed="rId3"/>
          <a:srcRect l="20955" r="17358"/>
          <a:stretch/>
        </p:blipFill>
        <p:spPr>
          <a:xfrm>
            <a:off x="5313225" y="215302"/>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2887653498"/>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0ED604-5039-4FC7-8B91-C14FD9FAA0A6}"/>
              </a:ext>
            </a:extLst>
          </p:cNvPr>
          <p:cNvSpPr>
            <a:spLocks noGrp="1"/>
          </p:cNvSpPr>
          <p:nvPr>
            <p:ph type="title"/>
          </p:nvPr>
        </p:nvSpPr>
        <p:spPr>
          <a:xfrm>
            <a:off x="640080" y="325369"/>
            <a:ext cx="4368602" cy="1956841"/>
          </a:xfrm>
        </p:spPr>
        <p:txBody>
          <a:bodyPr anchor="b">
            <a:normAutofit/>
          </a:bodyPr>
          <a:lstStyle/>
          <a:p>
            <a:r>
              <a:rPr lang="en-SE" sz="5400" dirty="0" err="1"/>
              <a:t>Reaktiv</a:t>
            </a:r>
            <a:r>
              <a:rPr lang="en-SE" sz="5400" dirty="0"/>
              <a:t> effekt</a:t>
            </a:r>
          </a:p>
        </p:txBody>
      </p:sp>
      <p:sp>
        <p:nvSpPr>
          <p:cNvPr id="3" name="Content Placeholder 2">
            <a:extLst>
              <a:ext uri="{FF2B5EF4-FFF2-40B4-BE49-F238E27FC236}">
                <a16:creationId xmlns:a16="http://schemas.microsoft.com/office/drawing/2014/main" id="{6877DB2E-430D-42FA-82AC-E3939ABBC9FE}"/>
              </a:ext>
            </a:extLst>
          </p:cNvPr>
          <p:cNvSpPr>
            <a:spLocks noGrp="1"/>
          </p:cNvSpPr>
          <p:nvPr>
            <p:ph idx="1"/>
          </p:nvPr>
        </p:nvSpPr>
        <p:spPr>
          <a:xfrm>
            <a:off x="640080" y="2872899"/>
            <a:ext cx="4243589" cy="3320668"/>
          </a:xfrm>
        </p:spPr>
        <p:txBody>
          <a:bodyPr>
            <a:normAutofit/>
          </a:bodyPr>
          <a:lstStyle/>
          <a:p>
            <a:r>
              <a:rPr lang="en-SE" sz="2400" dirty="0"/>
              <a:t>Sen </a:t>
            </a:r>
            <a:r>
              <a:rPr lang="en-SE" sz="2400" dirty="0" err="1"/>
              <a:t>finns</a:t>
            </a:r>
            <a:r>
              <a:rPr lang="en-SE" sz="2400" dirty="0"/>
              <a:t> det en </a:t>
            </a:r>
            <a:r>
              <a:rPr lang="en-SE" sz="2400" dirty="0" err="1"/>
              <a:t>reaktiv</a:t>
            </a:r>
            <a:r>
              <a:rPr lang="en-SE" sz="2400" dirty="0"/>
              <a:t> </a:t>
            </a:r>
            <a:r>
              <a:rPr lang="en-SE" sz="2400" dirty="0" err="1"/>
              <a:t>ström</a:t>
            </a:r>
            <a:r>
              <a:rPr lang="en-SE" sz="2400" dirty="0"/>
              <a:t> </a:t>
            </a:r>
            <a:r>
              <a:rPr lang="en-SE" sz="2400" dirty="0" err="1"/>
              <a:t>komponent</a:t>
            </a:r>
            <a:r>
              <a:rPr lang="en-SE" sz="2400" dirty="0"/>
              <a:t>, det gula, </a:t>
            </a:r>
            <a:r>
              <a:rPr lang="en-SE" sz="2400" dirty="0" err="1"/>
              <a:t>som</a:t>
            </a:r>
            <a:r>
              <a:rPr lang="en-SE" sz="2400" dirty="0"/>
              <a:t> inte </a:t>
            </a:r>
            <a:r>
              <a:rPr lang="en-SE" sz="2400" dirty="0" err="1"/>
              <a:t>gör</a:t>
            </a:r>
            <a:r>
              <a:rPr lang="en-SE" sz="2400" dirty="0"/>
              <a:t> något </a:t>
            </a:r>
            <a:r>
              <a:rPr lang="en-SE" sz="2400" dirty="0" err="1"/>
              <a:t>användbart</a:t>
            </a:r>
            <a:r>
              <a:rPr lang="en-SE" sz="2400" dirty="0"/>
              <a:t> </a:t>
            </a:r>
            <a:r>
              <a:rPr lang="en-SE" sz="2400" dirty="0" err="1"/>
              <a:t>jobb</a:t>
            </a:r>
            <a:r>
              <a:rPr lang="en-SE" sz="2400" dirty="0"/>
              <a:t> </a:t>
            </a:r>
            <a:r>
              <a:rPr lang="en-SE" sz="2400" dirty="0" err="1"/>
              <a:t>utan</a:t>
            </a:r>
            <a:r>
              <a:rPr lang="en-SE" sz="2400" dirty="0"/>
              <a:t> bara </a:t>
            </a:r>
            <a:r>
              <a:rPr lang="en-SE" sz="2400" dirty="0" err="1"/>
              <a:t>stjäl</a:t>
            </a:r>
            <a:r>
              <a:rPr lang="en-SE" sz="2400" dirty="0"/>
              <a:t> </a:t>
            </a:r>
            <a:r>
              <a:rPr lang="en-SE" sz="2400" dirty="0" err="1"/>
              <a:t>utrymme</a:t>
            </a:r>
            <a:r>
              <a:rPr lang="en-SE" sz="2400" dirty="0"/>
              <a:t> i </a:t>
            </a:r>
            <a:r>
              <a:rPr lang="en-SE" sz="2400" dirty="0" err="1"/>
              <a:t>ledningen</a:t>
            </a:r>
            <a:endParaRPr lang="en-SE" sz="2400" dirty="0"/>
          </a:p>
        </p:txBody>
      </p:sp>
      <p:pic>
        <p:nvPicPr>
          <p:cNvPr id="7" name="Picture 6">
            <a:extLst>
              <a:ext uri="{FF2B5EF4-FFF2-40B4-BE49-F238E27FC236}">
                <a16:creationId xmlns:a16="http://schemas.microsoft.com/office/drawing/2014/main" id="{A15F2530-8A1C-453E-A63A-C7FE6AFCBC60}"/>
              </a:ext>
            </a:extLst>
          </p:cNvPr>
          <p:cNvPicPr>
            <a:picLocks noChangeAspect="1"/>
          </p:cNvPicPr>
          <p:nvPr/>
        </p:nvPicPr>
        <p:blipFill rotWithShape="1">
          <a:blip r:embed="rId3"/>
          <a:srcRect l="27956" r="11109" b="-1"/>
          <a:stretch/>
        </p:blipFill>
        <p:spPr>
          <a:xfrm>
            <a:off x="5464102" y="1524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1048249993"/>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0ED604-5039-4FC7-8B91-C14FD9FAA0A6}"/>
              </a:ext>
            </a:extLst>
          </p:cNvPr>
          <p:cNvSpPr>
            <a:spLocks noGrp="1"/>
          </p:cNvSpPr>
          <p:nvPr>
            <p:ph type="title"/>
          </p:nvPr>
        </p:nvSpPr>
        <p:spPr>
          <a:xfrm>
            <a:off x="640080" y="325369"/>
            <a:ext cx="4368602" cy="1956841"/>
          </a:xfrm>
        </p:spPr>
        <p:txBody>
          <a:bodyPr anchor="b">
            <a:normAutofit/>
          </a:bodyPr>
          <a:lstStyle/>
          <a:p>
            <a:r>
              <a:rPr lang="en-SE" sz="5400" dirty="0" err="1"/>
              <a:t>Reaktiv</a:t>
            </a:r>
            <a:r>
              <a:rPr lang="en-SE" sz="5400" dirty="0"/>
              <a:t> effekt</a:t>
            </a:r>
          </a:p>
        </p:txBody>
      </p:sp>
      <p:sp>
        <p:nvSpPr>
          <p:cNvPr id="3" name="Content Placeholder 2">
            <a:extLst>
              <a:ext uri="{FF2B5EF4-FFF2-40B4-BE49-F238E27FC236}">
                <a16:creationId xmlns:a16="http://schemas.microsoft.com/office/drawing/2014/main" id="{6877DB2E-430D-42FA-82AC-E3939ABBC9FE}"/>
              </a:ext>
            </a:extLst>
          </p:cNvPr>
          <p:cNvSpPr>
            <a:spLocks noGrp="1"/>
          </p:cNvSpPr>
          <p:nvPr>
            <p:ph idx="1"/>
          </p:nvPr>
        </p:nvSpPr>
        <p:spPr>
          <a:xfrm>
            <a:off x="640080" y="2872899"/>
            <a:ext cx="4243589" cy="3320668"/>
          </a:xfrm>
        </p:spPr>
        <p:txBody>
          <a:bodyPr>
            <a:normAutofit/>
          </a:bodyPr>
          <a:lstStyle/>
          <a:p>
            <a:r>
              <a:rPr lang="en-GB" sz="2400" dirty="0"/>
              <a:t>M</a:t>
            </a:r>
            <a:r>
              <a:rPr lang="en-SE" sz="2400" dirty="0"/>
              <a:t>ed </a:t>
            </a:r>
            <a:r>
              <a:rPr lang="en-SE" sz="2400" dirty="0" err="1"/>
              <a:t>reaktiv</a:t>
            </a:r>
            <a:r>
              <a:rPr lang="en-SE" sz="2400" dirty="0"/>
              <a:t> </a:t>
            </a:r>
            <a:r>
              <a:rPr lang="en-SE" sz="2400" dirty="0" err="1"/>
              <a:t>kompensering</a:t>
            </a:r>
            <a:r>
              <a:rPr lang="en-SE" sz="2400" dirty="0"/>
              <a:t> kan man minska den </a:t>
            </a:r>
            <a:r>
              <a:rPr lang="en-SE" sz="2400" dirty="0" err="1"/>
              <a:t>reaktiva</a:t>
            </a:r>
            <a:r>
              <a:rPr lang="en-SE" sz="2400" dirty="0"/>
              <a:t> </a:t>
            </a:r>
            <a:r>
              <a:rPr lang="en-SE" sz="2400" dirty="0" err="1"/>
              <a:t>delen</a:t>
            </a:r>
            <a:r>
              <a:rPr lang="en-SE" sz="2400" dirty="0"/>
              <a:t> i </a:t>
            </a:r>
            <a:r>
              <a:rPr lang="en-SE" sz="2400" dirty="0" err="1"/>
              <a:t>strömmen</a:t>
            </a:r>
            <a:r>
              <a:rPr lang="en-SE" sz="2400" dirty="0"/>
              <a:t> så att det </a:t>
            </a:r>
            <a:r>
              <a:rPr lang="en-SE" sz="2400" dirty="0" err="1"/>
              <a:t>finns</a:t>
            </a:r>
            <a:r>
              <a:rPr lang="en-SE" sz="2400" dirty="0"/>
              <a:t> plats för mer </a:t>
            </a:r>
            <a:r>
              <a:rPr lang="en-SE" sz="2400" dirty="0" err="1"/>
              <a:t>aktiv</a:t>
            </a:r>
            <a:r>
              <a:rPr lang="en-SE" sz="2400" dirty="0"/>
              <a:t> </a:t>
            </a:r>
            <a:r>
              <a:rPr lang="en-SE" sz="2400" dirty="0" err="1"/>
              <a:t>ström</a:t>
            </a:r>
            <a:r>
              <a:rPr lang="en-SE" sz="2400" dirty="0"/>
              <a:t> </a:t>
            </a:r>
            <a:r>
              <a:rPr lang="en-SE" sz="2400" dirty="0" err="1"/>
              <a:t>dvs</a:t>
            </a:r>
            <a:r>
              <a:rPr lang="en-SE" sz="2400" dirty="0"/>
              <a:t> man kan </a:t>
            </a:r>
            <a:r>
              <a:rPr lang="en-SE" sz="2400" dirty="0" err="1"/>
              <a:t>transportera</a:t>
            </a:r>
            <a:r>
              <a:rPr lang="en-SE" sz="2400" dirty="0"/>
              <a:t> mer </a:t>
            </a:r>
            <a:r>
              <a:rPr lang="en-SE" sz="2400" dirty="0" err="1"/>
              <a:t>användbar</a:t>
            </a:r>
            <a:r>
              <a:rPr lang="en-SE" sz="2400" dirty="0"/>
              <a:t> effekt</a:t>
            </a:r>
          </a:p>
        </p:txBody>
      </p:sp>
      <p:pic>
        <p:nvPicPr>
          <p:cNvPr id="5" name="Picture 4">
            <a:extLst>
              <a:ext uri="{FF2B5EF4-FFF2-40B4-BE49-F238E27FC236}">
                <a16:creationId xmlns:a16="http://schemas.microsoft.com/office/drawing/2014/main" id="{F4AB6E52-340D-45D5-A25F-FC7DFFD9BE5D}"/>
              </a:ext>
            </a:extLst>
          </p:cNvPr>
          <p:cNvPicPr>
            <a:picLocks noChangeAspect="1"/>
          </p:cNvPicPr>
          <p:nvPr/>
        </p:nvPicPr>
        <p:blipFill rotWithShape="1">
          <a:blip r:embed="rId3"/>
          <a:srcRect l="25515" r="12046"/>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3982129961"/>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7041B8-E42C-4BBC-B7C5-B95CBE5B2392}"/>
              </a:ext>
            </a:extLst>
          </p:cNvPr>
          <p:cNvSpPr>
            <a:spLocks noGrp="1"/>
          </p:cNvSpPr>
          <p:nvPr>
            <p:ph type="title"/>
          </p:nvPr>
        </p:nvSpPr>
        <p:spPr>
          <a:xfrm>
            <a:off x="731668" y="168663"/>
            <a:ext cx="10515600" cy="1325563"/>
          </a:xfrm>
        </p:spPr>
        <p:txBody>
          <a:bodyPr>
            <a:normAutofit/>
          </a:bodyPr>
          <a:lstStyle/>
          <a:p>
            <a:r>
              <a:rPr lang="en-SE" sz="4000" b="1" dirty="0"/>
              <a:t>El </a:t>
            </a:r>
            <a:r>
              <a:rPr lang="en-SE" sz="4000" b="1" dirty="0" err="1"/>
              <a:t>går</a:t>
            </a:r>
            <a:r>
              <a:rPr lang="en-SE" sz="4000" b="1" dirty="0"/>
              <a:t> </a:t>
            </a:r>
            <a:r>
              <a:rPr lang="en-SE" sz="4000" b="1" dirty="0" err="1"/>
              <a:t>snabbt</a:t>
            </a:r>
            <a:r>
              <a:rPr lang="en-SE" sz="4000" b="1" dirty="0"/>
              <a:t>!</a:t>
            </a:r>
            <a:endParaRPr lang="sv-SE" sz="4000" b="1" dirty="0"/>
          </a:p>
        </p:txBody>
      </p:sp>
      <p:pic>
        <p:nvPicPr>
          <p:cNvPr id="7" name="Picture 6" descr="Map&#10;&#10;Description automatically generated">
            <a:extLst>
              <a:ext uri="{FF2B5EF4-FFF2-40B4-BE49-F238E27FC236}">
                <a16:creationId xmlns:a16="http://schemas.microsoft.com/office/drawing/2014/main" id="{1F7DE17E-79C4-46D5-8D9F-38BCBC6C1FA6}"/>
              </a:ext>
            </a:extLst>
          </p:cNvPr>
          <p:cNvPicPr>
            <a:picLocks noChangeAspect="1"/>
          </p:cNvPicPr>
          <p:nvPr/>
        </p:nvPicPr>
        <p:blipFill rotWithShape="1">
          <a:blip r:embed="rId3">
            <a:extLst>
              <a:ext uri="{28A0092B-C50C-407E-A947-70E740481C1C}">
                <a14:useLocalDpi xmlns:a14="http://schemas.microsoft.com/office/drawing/2010/main" val="0"/>
              </a:ext>
            </a:extLst>
          </a:blip>
          <a:srcRect b="5192"/>
          <a:stretch/>
        </p:blipFill>
        <p:spPr>
          <a:xfrm>
            <a:off x="2985044" y="1212796"/>
            <a:ext cx="5478834" cy="5476541"/>
          </a:xfrm>
          <a:prstGeom prst="rect">
            <a:avLst/>
          </a:prstGeom>
        </p:spPr>
      </p:pic>
      <p:sp>
        <p:nvSpPr>
          <p:cNvPr id="8" name="Arrow: Up-Down 7">
            <a:extLst>
              <a:ext uri="{FF2B5EF4-FFF2-40B4-BE49-F238E27FC236}">
                <a16:creationId xmlns:a16="http://schemas.microsoft.com/office/drawing/2014/main" id="{0A325E74-9320-487E-A069-001AB948DAC3}"/>
              </a:ext>
            </a:extLst>
          </p:cNvPr>
          <p:cNvSpPr/>
          <p:nvPr/>
        </p:nvSpPr>
        <p:spPr>
          <a:xfrm rot="577911">
            <a:off x="5637714" y="1655518"/>
            <a:ext cx="221141" cy="2164902"/>
          </a:xfrm>
          <a:prstGeom prst="up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SE"/>
          </a:p>
        </p:txBody>
      </p:sp>
      <p:sp>
        <p:nvSpPr>
          <p:cNvPr id="9" name="Arrow: Up-Down 8">
            <a:extLst>
              <a:ext uri="{FF2B5EF4-FFF2-40B4-BE49-F238E27FC236}">
                <a16:creationId xmlns:a16="http://schemas.microsoft.com/office/drawing/2014/main" id="{A9B2BE22-21EC-4C8C-B70B-D7542F121B08}"/>
              </a:ext>
            </a:extLst>
          </p:cNvPr>
          <p:cNvSpPr/>
          <p:nvPr/>
        </p:nvSpPr>
        <p:spPr>
          <a:xfrm rot="577911">
            <a:off x="5343368" y="3793138"/>
            <a:ext cx="205025" cy="1250304"/>
          </a:xfrm>
          <a:prstGeom prst="up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SE"/>
          </a:p>
        </p:txBody>
      </p:sp>
      <p:sp>
        <p:nvSpPr>
          <p:cNvPr id="10" name="TextBox 9">
            <a:extLst>
              <a:ext uri="{FF2B5EF4-FFF2-40B4-BE49-F238E27FC236}">
                <a16:creationId xmlns:a16="http://schemas.microsoft.com/office/drawing/2014/main" id="{0F0D9A76-EBD3-4E46-8AC5-3AE52F993D26}"/>
              </a:ext>
            </a:extLst>
          </p:cNvPr>
          <p:cNvSpPr txBox="1"/>
          <p:nvPr/>
        </p:nvSpPr>
        <p:spPr>
          <a:xfrm>
            <a:off x="5837070" y="2737969"/>
            <a:ext cx="633046" cy="369332"/>
          </a:xfrm>
          <a:prstGeom prst="rect">
            <a:avLst/>
          </a:prstGeom>
          <a:solidFill>
            <a:srgbClr val="FFC000"/>
          </a:solidFill>
        </p:spPr>
        <p:txBody>
          <a:bodyPr wrap="square" rtlCol="0">
            <a:spAutoFit/>
          </a:bodyPr>
          <a:lstStyle/>
          <a:p>
            <a:r>
              <a:rPr lang="en-SE" dirty="0"/>
              <a:t>5ms</a:t>
            </a:r>
          </a:p>
        </p:txBody>
      </p:sp>
      <p:sp>
        <p:nvSpPr>
          <p:cNvPr id="12" name="TextBox 11">
            <a:extLst>
              <a:ext uri="{FF2B5EF4-FFF2-40B4-BE49-F238E27FC236}">
                <a16:creationId xmlns:a16="http://schemas.microsoft.com/office/drawing/2014/main" id="{F9666AA6-74CA-4DC6-9591-015FBE1CC5B7}"/>
              </a:ext>
            </a:extLst>
          </p:cNvPr>
          <p:cNvSpPr txBox="1"/>
          <p:nvPr/>
        </p:nvSpPr>
        <p:spPr>
          <a:xfrm>
            <a:off x="5542971" y="4253056"/>
            <a:ext cx="633046" cy="369332"/>
          </a:xfrm>
          <a:prstGeom prst="rect">
            <a:avLst/>
          </a:prstGeom>
          <a:solidFill>
            <a:srgbClr val="FFC000"/>
          </a:solidFill>
        </p:spPr>
        <p:txBody>
          <a:bodyPr wrap="square" rtlCol="0">
            <a:spAutoFit/>
          </a:bodyPr>
          <a:lstStyle/>
          <a:p>
            <a:r>
              <a:rPr lang="en-SE" dirty="0"/>
              <a:t>3ms</a:t>
            </a:r>
          </a:p>
        </p:txBody>
      </p:sp>
      <p:sp>
        <p:nvSpPr>
          <p:cNvPr id="13" name="TextBox 12">
            <a:extLst>
              <a:ext uri="{FF2B5EF4-FFF2-40B4-BE49-F238E27FC236}">
                <a16:creationId xmlns:a16="http://schemas.microsoft.com/office/drawing/2014/main" id="{5014B931-775F-4C6A-AE1A-8D5056FBD66E}"/>
              </a:ext>
            </a:extLst>
          </p:cNvPr>
          <p:cNvSpPr txBox="1"/>
          <p:nvPr/>
        </p:nvSpPr>
        <p:spPr>
          <a:xfrm>
            <a:off x="8511525" y="1746739"/>
            <a:ext cx="3516923" cy="784830"/>
          </a:xfrm>
          <a:prstGeom prst="rect">
            <a:avLst/>
          </a:prstGeom>
          <a:noFill/>
        </p:spPr>
        <p:txBody>
          <a:bodyPr wrap="square" rtlCol="0">
            <a:spAutoFit/>
          </a:bodyPr>
          <a:lstStyle/>
          <a:p>
            <a:r>
              <a:rPr lang="en-SE" sz="1500" b="1" dirty="0" err="1"/>
              <a:t>Hastighet</a:t>
            </a:r>
            <a:r>
              <a:rPr lang="en-SE" sz="1500" b="1" dirty="0"/>
              <a:t> ≈ 300000km/s</a:t>
            </a:r>
          </a:p>
          <a:p>
            <a:endParaRPr lang="en-SE" sz="1500" b="1" dirty="0"/>
          </a:p>
          <a:p>
            <a:r>
              <a:rPr lang="en-SE" sz="1500" b="1" dirty="0" err="1"/>
              <a:t>Norra</a:t>
            </a:r>
            <a:r>
              <a:rPr lang="en-SE" sz="1500" b="1" dirty="0"/>
              <a:t> Sverige till </a:t>
            </a:r>
            <a:r>
              <a:rPr lang="en-SE" sz="1500" b="1" dirty="0" err="1"/>
              <a:t>Södra</a:t>
            </a:r>
            <a:r>
              <a:rPr lang="en-SE" sz="1500" b="1" dirty="0"/>
              <a:t> Tyskland 8ms</a:t>
            </a:r>
          </a:p>
        </p:txBody>
      </p:sp>
    </p:spTree>
    <p:extLst>
      <p:ext uri="{BB962C8B-B14F-4D97-AF65-F5344CB8AC3E}">
        <p14:creationId xmlns:p14="http://schemas.microsoft.com/office/powerpoint/2010/main" val="3002018571"/>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076837-7D12-420E-A446-CC1FA412D9AA}"/>
              </a:ext>
            </a:extLst>
          </p:cNvPr>
          <p:cNvSpPr>
            <a:spLocks noGrp="1"/>
          </p:cNvSpPr>
          <p:nvPr>
            <p:ph type="title"/>
          </p:nvPr>
        </p:nvSpPr>
        <p:spPr/>
        <p:txBody>
          <a:bodyPr/>
          <a:lstStyle/>
          <a:p>
            <a:r>
              <a:rPr lang="en-SE" dirty="0" err="1"/>
              <a:t>Naturvårdsverket</a:t>
            </a:r>
            <a:endParaRPr lang="en-SE" dirty="0"/>
          </a:p>
        </p:txBody>
      </p:sp>
      <p:pic>
        <p:nvPicPr>
          <p:cNvPr id="5" name="Content Placeholder 4">
            <a:extLst>
              <a:ext uri="{FF2B5EF4-FFF2-40B4-BE49-F238E27FC236}">
                <a16:creationId xmlns:a16="http://schemas.microsoft.com/office/drawing/2014/main" id="{F1FE094A-B9CC-4EDF-93A1-CB5AE62B494F}"/>
              </a:ext>
            </a:extLst>
          </p:cNvPr>
          <p:cNvPicPr>
            <a:picLocks noGrp="1" noChangeAspect="1"/>
          </p:cNvPicPr>
          <p:nvPr>
            <p:ph idx="1"/>
          </p:nvPr>
        </p:nvPicPr>
        <p:blipFill>
          <a:blip r:embed="rId2"/>
          <a:stretch>
            <a:fillRect/>
          </a:stretch>
        </p:blipFill>
        <p:spPr>
          <a:xfrm>
            <a:off x="6342184" y="2140290"/>
            <a:ext cx="5421923" cy="1451113"/>
          </a:xfrm>
        </p:spPr>
      </p:pic>
      <p:pic>
        <p:nvPicPr>
          <p:cNvPr id="7" name="Picture 6">
            <a:extLst>
              <a:ext uri="{FF2B5EF4-FFF2-40B4-BE49-F238E27FC236}">
                <a16:creationId xmlns:a16="http://schemas.microsoft.com/office/drawing/2014/main" id="{3A533753-B720-4213-B2EB-CB6EB7DAEBBA}"/>
              </a:ext>
            </a:extLst>
          </p:cNvPr>
          <p:cNvPicPr>
            <a:picLocks noChangeAspect="1"/>
          </p:cNvPicPr>
          <p:nvPr/>
        </p:nvPicPr>
        <p:blipFill>
          <a:blip r:embed="rId3"/>
          <a:stretch>
            <a:fillRect/>
          </a:stretch>
        </p:blipFill>
        <p:spPr>
          <a:xfrm>
            <a:off x="6342184" y="4041005"/>
            <a:ext cx="5338029" cy="1997707"/>
          </a:xfrm>
          <a:prstGeom prst="rect">
            <a:avLst/>
          </a:prstGeom>
        </p:spPr>
      </p:pic>
      <p:sp>
        <p:nvSpPr>
          <p:cNvPr id="8" name="TextBox 7">
            <a:extLst>
              <a:ext uri="{FF2B5EF4-FFF2-40B4-BE49-F238E27FC236}">
                <a16:creationId xmlns:a16="http://schemas.microsoft.com/office/drawing/2014/main" id="{0C9CD098-64B0-42C4-B685-193D0BA4712A}"/>
              </a:ext>
            </a:extLst>
          </p:cNvPr>
          <p:cNvSpPr txBox="1"/>
          <p:nvPr/>
        </p:nvSpPr>
        <p:spPr>
          <a:xfrm>
            <a:off x="970961" y="2017336"/>
            <a:ext cx="3346515" cy="2585323"/>
          </a:xfrm>
          <a:prstGeom prst="rect">
            <a:avLst/>
          </a:prstGeom>
          <a:noFill/>
        </p:spPr>
        <p:txBody>
          <a:bodyPr wrap="square" rtlCol="0">
            <a:spAutoFit/>
          </a:bodyPr>
          <a:lstStyle/>
          <a:p>
            <a:r>
              <a:rPr lang="en-SE" dirty="0"/>
              <a:t>Man kan inte </a:t>
            </a:r>
            <a:r>
              <a:rPr lang="en-SE" dirty="0" err="1"/>
              <a:t>som</a:t>
            </a:r>
            <a:r>
              <a:rPr lang="en-SE" dirty="0"/>
              <a:t> </a:t>
            </a:r>
            <a:r>
              <a:rPr lang="en-SE" dirty="0" err="1"/>
              <a:t>naturv</a:t>
            </a:r>
            <a:r>
              <a:rPr lang="en-GB" dirty="0"/>
              <a:t>å</a:t>
            </a:r>
            <a:r>
              <a:rPr lang="en-SE" dirty="0" err="1"/>
              <a:t>rdsverket</a:t>
            </a:r>
            <a:r>
              <a:rPr lang="en-SE" dirty="0"/>
              <a:t> </a:t>
            </a:r>
            <a:r>
              <a:rPr lang="en-SE" dirty="0" err="1"/>
              <a:t>prata</a:t>
            </a:r>
            <a:r>
              <a:rPr lang="en-SE" dirty="0"/>
              <a:t> om att </a:t>
            </a:r>
            <a:r>
              <a:rPr lang="en-SE" dirty="0" err="1"/>
              <a:t>ersätta</a:t>
            </a:r>
            <a:r>
              <a:rPr lang="en-SE" dirty="0"/>
              <a:t> </a:t>
            </a:r>
            <a:r>
              <a:rPr lang="en-SE" dirty="0" err="1"/>
              <a:t>energi</a:t>
            </a:r>
            <a:r>
              <a:rPr lang="en-SE" dirty="0"/>
              <a:t> med </a:t>
            </a:r>
            <a:r>
              <a:rPr lang="en-SE" dirty="0" err="1"/>
              <a:t>annan</a:t>
            </a:r>
            <a:r>
              <a:rPr lang="en-SE" dirty="0"/>
              <a:t> </a:t>
            </a:r>
            <a:r>
              <a:rPr lang="en-SE" dirty="0" err="1"/>
              <a:t>energi</a:t>
            </a:r>
            <a:r>
              <a:rPr lang="en-SE" dirty="0"/>
              <a:t>.</a:t>
            </a:r>
          </a:p>
          <a:p>
            <a:r>
              <a:rPr lang="en-SE" dirty="0"/>
              <a:t>Man måste </a:t>
            </a:r>
            <a:r>
              <a:rPr lang="en-SE" dirty="0" err="1"/>
              <a:t>alltid</a:t>
            </a:r>
            <a:r>
              <a:rPr lang="en-SE" dirty="0"/>
              <a:t> </a:t>
            </a:r>
            <a:r>
              <a:rPr lang="en-SE" dirty="0" err="1"/>
              <a:t>prata</a:t>
            </a:r>
            <a:r>
              <a:rPr lang="en-SE" dirty="0"/>
              <a:t> </a:t>
            </a:r>
            <a:r>
              <a:rPr lang="en-SE" dirty="0" err="1"/>
              <a:t>vilken</a:t>
            </a:r>
            <a:r>
              <a:rPr lang="en-SE" dirty="0"/>
              <a:t> effekt man </a:t>
            </a:r>
            <a:r>
              <a:rPr lang="en-SE" dirty="0" err="1"/>
              <a:t>ersätter</a:t>
            </a:r>
            <a:r>
              <a:rPr lang="en-SE" dirty="0"/>
              <a:t> med </a:t>
            </a:r>
            <a:r>
              <a:rPr lang="en-SE" dirty="0" err="1"/>
              <a:t>annan</a:t>
            </a:r>
            <a:r>
              <a:rPr lang="en-SE" dirty="0"/>
              <a:t> effekt med </a:t>
            </a:r>
            <a:r>
              <a:rPr lang="en-SE" dirty="0" err="1"/>
              <a:t>fo</a:t>
            </a:r>
            <a:r>
              <a:rPr lang="en-GB" dirty="0"/>
              <a:t>k</a:t>
            </a:r>
            <a:r>
              <a:rPr lang="en-SE" dirty="0"/>
              <a:t>us </a:t>
            </a:r>
            <a:r>
              <a:rPr lang="en-SE" dirty="0" err="1"/>
              <a:t>på</a:t>
            </a:r>
            <a:r>
              <a:rPr lang="en-SE" dirty="0"/>
              <a:t> den </a:t>
            </a:r>
            <a:r>
              <a:rPr lang="en-SE" dirty="0" err="1"/>
              <a:t>säkert</a:t>
            </a:r>
            <a:r>
              <a:rPr lang="en-SE" dirty="0"/>
              <a:t> </a:t>
            </a:r>
            <a:r>
              <a:rPr lang="en-SE" dirty="0" err="1"/>
              <a:t>tillgängliga</a:t>
            </a:r>
            <a:r>
              <a:rPr lang="en-SE" dirty="0"/>
              <a:t> </a:t>
            </a:r>
            <a:r>
              <a:rPr lang="en-SE" dirty="0" err="1"/>
              <a:t>effekten</a:t>
            </a:r>
            <a:r>
              <a:rPr lang="en-SE" dirty="0"/>
              <a:t> det är det </a:t>
            </a:r>
            <a:r>
              <a:rPr lang="en-SE" dirty="0" err="1"/>
              <a:t>som</a:t>
            </a:r>
            <a:r>
              <a:rPr lang="en-SE" dirty="0"/>
              <a:t> systemet </a:t>
            </a:r>
            <a:r>
              <a:rPr lang="en-SE" dirty="0" err="1"/>
              <a:t>designas</a:t>
            </a:r>
            <a:r>
              <a:rPr lang="en-SE" dirty="0"/>
              <a:t> för så att det blir </a:t>
            </a:r>
            <a:r>
              <a:rPr lang="en-SE" dirty="0" err="1"/>
              <a:t>ett</a:t>
            </a:r>
            <a:r>
              <a:rPr lang="en-SE" dirty="0"/>
              <a:t> </a:t>
            </a:r>
            <a:r>
              <a:rPr lang="en-SE" dirty="0" err="1"/>
              <a:t>pålitligt</a:t>
            </a:r>
            <a:r>
              <a:rPr lang="en-SE" dirty="0"/>
              <a:t> system</a:t>
            </a:r>
          </a:p>
        </p:txBody>
      </p:sp>
    </p:spTree>
    <p:extLst>
      <p:ext uri="{BB962C8B-B14F-4D97-AF65-F5344CB8AC3E}">
        <p14:creationId xmlns:p14="http://schemas.microsoft.com/office/powerpoint/2010/main" val="1747762676"/>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F13D21-DB9C-4441-B45B-4BE988B1E6B8}"/>
              </a:ext>
            </a:extLst>
          </p:cNvPr>
          <p:cNvSpPr>
            <a:spLocks noGrp="1"/>
          </p:cNvSpPr>
          <p:nvPr>
            <p:ph type="title"/>
          </p:nvPr>
        </p:nvSpPr>
        <p:spPr/>
        <p:txBody>
          <a:bodyPr/>
          <a:lstStyle/>
          <a:p>
            <a:r>
              <a:rPr lang="en-SE" dirty="0"/>
              <a:t>L</a:t>
            </a:r>
            <a:r>
              <a:rPr lang="en-GB" dirty="0"/>
              <a:t>a</a:t>
            </a:r>
            <a:r>
              <a:rPr lang="en-SE" dirty="0" err="1"/>
              <a:t>gring</a:t>
            </a:r>
            <a:r>
              <a:rPr lang="en-SE" dirty="0"/>
              <a:t> av överskott</a:t>
            </a:r>
          </a:p>
        </p:txBody>
      </p:sp>
      <p:sp>
        <p:nvSpPr>
          <p:cNvPr id="3" name="Content Placeholder 2">
            <a:extLst>
              <a:ext uri="{FF2B5EF4-FFF2-40B4-BE49-F238E27FC236}">
                <a16:creationId xmlns:a16="http://schemas.microsoft.com/office/drawing/2014/main" id="{173442DC-A7D8-402D-B346-BEFBE476E67E}"/>
              </a:ext>
            </a:extLst>
          </p:cNvPr>
          <p:cNvSpPr>
            <a:spLocks noGrp="1"/>
          </p:cNvSpPr>
          <p:nvPr>
            <p:ph idx="1"/>
          </p:nvPr>
        </p:nvSpPr>
        <p:spPr/>
        <p:txBody>
          <a:bodyPr>
            <a:normAutofit lnSpcReduction="10000"/>
          </a:bodyPr>
          <a:lstStyle/>
          <a:p>
            <a:r>
              <a:rPr lang="en-GB" dirty="0"/>
              <a:t>V</a:t>
            </a:r>
            <a:r>
              <a:rPr lang="en-SE" dirty="0" err="1"/>
              <a:t>indkraft</a:t>
            </a:r>
            <a:r>
              <a:rPr lang="en-SE" dirty="0"/>
              <a:t> i </a:t>
            </a:r>
            <a:r>
              <a:rPr lang="en-SE" dirty="0" err="1"/>
              <a:t>snitt</a:t>
            </a:r>
            <a:r>
              <a:rPr lang="en-SE" dirty="0"/>
              <a:t> 3GW 2021 -&gt; 72GWH/</a:t>
            </a:r>
            <a:r>
              <a:rPr lang="en-SE" dirty="0" err="1"/>
              <a:t>dag</a:t>
            </a:r>
            <a:endParaRPr lang="en-SE" dirty="0"/>
          </a:p>
          <a:p>
            <a:r>
              <a:rPr lang="en-SE" dirty="0"/>
              <a:t>1 </a:t>
            </a:r>
            <a:r>
              <a:rPr lang="en-SE" dirty="0" err="1"/>
              <a:t>vecka</a:t>
            </a:r>
            <a:r>
              <a:rPr lang="en-SE" dirty="0"/>
              <a:t> produktion med 72GWH 500GWh, 5 </a:t>
            </a:r>
            <a:r>
              <a:rPr lang="en-SE" dirty="0" err="1"/>
              <a:t>Hybrit</a:t>
            </a:r>
            <a:r>
              <a:rPr lang="en-SE" dirty="0"/>
              <a:t> </a:t>
            </a:r>
            <a:r>
              <a:rPr lang="en-SE" dirty="0" err="1"/>
              <a:t>projekt</a:t>
            </a:r>
            <a:r>
              <a:rPr lang="en-SE" dirty="0"/>
              <a:t>, 500000m3 </a:t>
            </a:r>
            <a:r>
              <a:rPr lang="en-SE" dirty="0" err="1"/>
              <a:t>vätgas</a:t>
            </a:r>
            <a:endParaRPr lang="en-SE" dirty="0"/>
          </a:p>
          <a:p>
            <a:r>
              <a:rPr lang="en-SE" dirty="0"/>
              <a:t>1.5 </a:t>
            </a:r>
            <a:r>
              <a:rPr lang="en-SE" dirty="0" err="1"/>
              <a:t>dag</a:t>
            </a:r>
            <a:r>
              <a:rPr lang="en-SE" dirty="0"/>
              <a:t>= 1 </a:t>
            </a:r>
            <a:r>
              <a:rPr lang="en-SE" dirty="0" err="1"/>
              <a:t>Hybrit</a:t>
            </a:r>
            <a:r>
              <a:rPr lang="en-SE" dirty="0"/>
              <a:t> 100000m3 </a:t>
            </a:r>
            <a:r>
              <a:rPr lang="en-SE" dirty="0" err="1"/>
              <a:t>vätgas</a:t>
            </a:r>
            <a:endParaRPr lang="en-SE" dirty="0"/>
          </a:p>
          <a:p>
            <a:endParaRPr lang="en-SE" dirty="0"/>
          </a:p>
          <a:p>
            <a:endParaRPr lang="en-SE" dirty="0"/>
          </a:p>
          <a:p>
            <a:r>
              <a:rPr lang="en-SE" dirty="0"/>
              <a:t>Men det </a:t>
            </a:r>
            <a:r>
              <a:rPr lang="en-SE" dirty="0" err="1"/>
              <a:t>troliga</a:t>
            </a:r>
            <a:r>
              <a:rPr lang="en-SE" dirty="0"/>
              <a:t> vid överskott är </a:t>
            </a:r>
            <a:r>
              <a:rPr lang="en-SE" dirty="0" err="1"/>
              <a:t>hög</a:t>
            </a:r>
            <a:r>
              <a:rPr lang="en-SE" dirty="0"/>
              <a:t> produktion 6-8GWv -&gt; ca 140GWh/dag-190 GWh/</a:t>
            </a:r>
            <a:r>
              <a:rPr lang="en-SE" dirty="0" err="1"/>
              <a:t>dygn</a:t>
            </a:r>
            <a:endParaRPr lang="en-SE" dirty="0"/>
          </a:p>
          <a:p>
            <a:r>
              <a:rPr lang="en-SE" dirty="0"/>
              <a:t>1 </a:t>
            </a:r>
            <a:r>
              <a:rPr lang="en-SE" dirty="0" err="1"/>
              <a:t>vecka</a:t>
            </a:r>
            <a:r>
              <a:rPr lang="en-SE" dirty="0"/>
              <a:t> produktion 980-1300 GWh/</a:t>
            </a:r>
            <a:r>
              <a:rPr lang="en-SE" dirty="0" err="1"/>
              <a:t>dag</a:t>
            </a:r>
            <a:r>
              <a:rPr lang="en-SE" dirty="0"/>
              <a:t>, 10-13 </a:t>
            </a:r>
            <a:r>
              <a:rPr lang="en-SE" dirty="0" err="1"/>
              <a:t>Hybrit</a:t>
            </a:r>
            <a:r>
              <a:rPr lang="en-SE" dirty="0"/>
              <a:t> </a:t>
            </a:r>
            <a:r>
              <a:rPr lang="en-SE" dirty="0" err="1"/>
              <a:t>projekt</a:t>
            </a:r>
            <a:r>
              <a:rPr lang="en-SE" dirty="0"/>
              <a:t> 1.3 </a:t>
            </a:r>
            <a:r>
              <a:rPr lang="en-SE" dirty="0" err="1"/>
              <a:t>miljoner</a:t>
            </a:r>
            <a:r>
              <a:rPr lang="en-SE" dirty="0"/>
              <a:t> m3 </a:t>
            </a:r>
            <a:r>
              <a:rPr lang="en-SE" dirty="0" err="1"/>
              <a:t>vätgas</a:t>
            </a:r>
            <a:endParaRPr lang="en-SE" dirty="0"/>
          </a:p>
          <a:p>
            <a:endParaRPr lang="en-SE" dirty="0"/>
          </a:p>
        </p:txBody>
      </p:sp>
    </p:spTree>
    <p:extLst>
      <p:ext uri="{BB962C8B-B14F-4D97-AF65-F5344CB8AC3E}">
        <p14:creationId xmlns:p14="http://schemas.microsoft.com/office/powerpoint/2010/main" val="1603605723"/>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56A1FF-6DE1-47D8-A1F2-6CF691B38A1C}"/>
              </a:ext>
            </a:extLst>
          </p:cNvPr>
          <p:cNvSpPr>
            <a:spLocks noGrp="1"/>
          </p:cNvSpPr>
          <p:nvPr>
            <p:ph type="title"/>
          </p:nvPr>
        </p:nvSpPr>
        <p:spPr/>
        <p:txBody>
          <a:bodyPr/>
          <a:lstStyle/>
          <a:p>
            <a:endParaRPr lang="en-SE"/>
          </a:p>
        </p:txBody>
      </p:sp>
      <p:pic>
        <p:nvPicPr>
          <p:cNvPr id="5" name="Picture 4">
            <a:extLst>
              <a:ext uri="{FF2B5EF4-FFF2-40B4-BE49-F238E27FC236}">
                <a16:creationId xmlns:a16="http://schemas.microsoft.com/office/drawing/2014/main" id="{7CAF4A0A-D513-47AF-99A5-04B63CF1B22D}"/>
              </a:ext>
            </a:extLst>
          </p:cNvPr>
          <p:cNvPicPr>
            <a:picLocks noChangeAspect="1"/>
          </p:cNvPicPr>
          <p:nvPr/>
        </p:nvPicPr>
        <p:blipFill>
          <a:blip r:embed="rId3"/>
          <a:stretch>
            <a:fillRect/>
          </a:stretch>
        </p:blipFill>
        <p:spPr>
          <a:xfrm>
            <a:off x="1304925" y="1949450"/>
            <a:ext cx="7505700" cy="3543300"/>
          </a:xfrm>
          <a:prstGeom prst="rect">
            <a:avLst/>
          </a:prstGeom>
        </p:spPr>
      </p:pic>
    </p:spTree>
    <p:extLst>
      <p:ext uri="{BB962C8B-B14F-4D97-AF65-F5344CB8AC3E}">
        <p14:creationId xmlns:p14="http://schemas.microsoft.com/office/powerpoint/2010/main" val="145219184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9004</Words>
  <Application>Microsoft Office PowerPoint</Application>
  <PresentationFormat>Widescreen</PresentationFormat>
  <Paragraphs>908</Paragraphs>
  <Slides>91</Slides>
  <Notes>81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91</vt:i4>
      </vt:variant>
    </vt:vector>
  </HeadingPairs>
  <TitlesOfParts>
    <vt:vector size="101" baseType="lpstr">
      <vt:lpstr>Alstom</vt:lpstr>
      <vt:lpstr>Arial</vt:lpstr>
      <vt:lpstr>Calibri</vt:lpstr>
      <vt:lpstr>Calibri Light</vt:lpstr>
      <vt:lpstr>CIDFont+F2</vt:lpstr>
      <vt:lpstr>franklingothicurw-boo</vt:lpstr>
      <vt:lpstr>Helvetica</vt:lpstr>
      <vt:lpstr>Times New Roman</vt:lpstr>
      <vt:lpstr>Wingdings</vt:lpstr>
      <vt:lpstr>Office Theme</vt:lpstr>
      <vt:lpstr>Ett pålitligt elsystem - Ingen självklarhet</vt:lpstr>
      <vt:lpstr>Framtidens Elsystem</vt:lpstr>
      <vt:lpstr>Innehåll</vt:lpstr>
      <vt:lpstr>Elsystemets Syfte</vt:lpstr>
      <vt:lpstr>Sveriges elsystem och elområden</vt:lpstr>
      <vt:lpstr>Sveriges elsystem, uppbyggnad</vt:lpstr>
      <vt:lpstr>Elområden</vt:lpstr>
      <vt:lpstr>Elområden, överföringskapacitet</vt:lpstr>
      <vt:lpstr>Transmissionsnätet, 17000 km ledningar</vt:lpstr>
      <vt:lpstr>Vad är Elbrist, effekt och energi?</vt:lpstr>
      <vt:lpstr>Vad är elbrist?</vt:lpstr>
      <vt:lpstr>Vad är elbrist?</vt:lpstr>
      <vt:lpstr>Effekt (kW) och Energi (kWh)</vt:lpstr>
      <vt:lpstr>Effektbalans </vt:lpstr>
      <vt:lpstr>Elsystemet – en effektbaserad maskin</vt:lpstr>
      <vt:lpstr>Effektbalans</vt:lpstr>
      <vt:lpstr>Effektbalans, både mekanisk och elektrisk</vt:lpstr>
      <vt:lpstr>Elsystemets design Risker och leveranssäkerhet</vt:lpstr>
      <vt:lpstr>Systemets funktion</vt:lpstr>
      <vt:lpstr>Risker, leveranssäkerhet</vt:lpstr>
      <vt:lpstr>Risker, leveranssäkerhet</vt:lpstr>
      <vt:lpstr>Risker, Elpriser</vt:lpstr>
      <vt:lpstr>Risker, Höga Elpriser -&gt; Höga utsläpp</vt:lpstr>
      <vt:lpstr>Risker, Höga Elpriser -&gt; Höga utsläpp</vt:lpstr>
      <vt:lpstr>Olika kraftslags egenskaper</vt:lpstr>
      <vt:lpstr>Alla kraftslag räknas</vt:lpstr>
      <vt:lpstr>Vad släpper de olika kraftslagen ut över sin livslängd</vt:lpstr>
      <vt:lpstr>Kärnkraft jämfört med vindkraft 2021</vt:lpstr>
      <vt:lpstr>Vattenkraft jämfört med vindkraft 2021</vt:lpstr>
      <vt:lpstr>Vindkraftens prestanda 2021 Medeleffekten 2021 var 3.1 GW av 10GW installerat</vt:lpstr>
      <vt:lpstr>Säkert tillgänglig effekt Scenario 2050 Energiutskottet (från 2011, Effektbalansen i Sverige kalla dagar)</vt:lpstr>
      <vt:lpstr>Vad blir resultatet?</vt:lpstr>
      <vt:lpstr>Vad är då problemet?</vt:lpstr>
      <vt:lpstr>Vilka är utmaningarna för effektbalansen? (SVK)</vt:lpstr>
      <vt:lpstr>Per Wikström ang överförings kapacitet</vt:lpstr>
      <vt:lpstr>Det stora problemet!</vt:lpstr>
      <vt:lpstr>Sveriges Elproduktion 2021</vt:lpstr>
      <vt:lpstr>Sveriges Elproduktion 2021, 161TWh</vt:lpstr>
      <vt:lpstr>Sveriges Elproduktion 2021 Energiöverskottet</vt:lpstr>
      <vt:lpstr>Produktion och konsumtion 2021</vt:lpstr>
      <vt:lpstr>Produktion och konsumtion 2010-2022 Energi</vt:lpstr>
      <vt:lpstr>Produktion och konsumtion 2010-2022 Om vi hade behållit Kärnkraften hur hade det sett ut?</vt:lpstr>
      <vt:lpstr>Produktion och Konsumtion Januari 2021 Effekt, baskraft är ett måste</vt:lpstr>
      <vt:lpstr>Ökad konsumtion</vt:lpstr>
      <vt:lpstr>Scenario 2045</vt:lpstr>
      <vt:lpstr>KVA scenario 2045 2017 som referens</vt:lpstr>
      <vt:lpstr>Sveriges Nationella Strategi Utgiven Feb 2022</vt:lpstr>
      <vt:lpstr>Konsumtion 2002-2021</vt:lpstr>
      <vt:lpstr>20% ökning av konsumtion 160TWh scenario - 2028</vt:lpstr>
      <vt:lpstr>20% ökning av konsumtion, 3x vindkraft 160TWh scenario – 2028</vt:lpstr>
      <vt:lpstr>50% ökning av konsumtion, 3x vindkraft 200TWh scenario – 2045</vt:lpstr>
      <vt:lpstr>50% ökning av konsumtion, 10x vindkraft 200TWh scenario – 2045</vt:lpstr>
      <vt:lpstr>85% ökning av konsumtion, 10x vindkraft 250TWh scenario – 2040 (enligt Sveriges nya Strategi)</vt:lpstr>
      <vt:lpstr>Effektbalansens utveckling 50% och 85% betyder effektkonsumtion motsvarande 200TWh resp 250TWh scenario</vt:lpstr>
      <vt:lpstr>Varför blir det så dyrt?</vt:lpstr>
      <vt:lpstr>Underskottsområden</vt:lpstr>
      <vt:lpstr>Stora skillnader i produktions kostnader</vt:lpstr>
      <vt:lpstr>Hur får man ner elpriset? Hade kärnkraft i söder hjälp?</vt:lpstr>
      <vt:lpstr>Lagring</vt:lpstr>
      <vt:lpstr>Lagring Utjämning under kortare perioder</vt:lpstr>
      <vt:lpstr>Lagring i världen (IVA) Investeringar till 2030</vt:lpstr>
      <vt:lpstr>Lagrings teknologiers mognadsgrad</vt:lpstr>
      <vt:lpstr>Västerås 2-3 dagar på batteri</vt:lpstr>
      <vt:lpstr>Vätgas: Hybrit Projeket Fossilfritt stål, 600MW konsumtion</vt:lpstr>
      <vt:lpstr>Vad kan jag göra själv?</vt:lpstr>
      <vt:lpstr>Vad kan jag göra själv?</vt:lpstr>
      <vt:lpstr>Solceller </vt:lpstr>
      <vt:lpstr>Sol -&gt; Backup  till vind Apropå MP’s energipolitiske talespersons uttalande att när det inte blåser så skiner solen så den är backup</vt:lpstr>
      <vt:lpstr>Vad händer framöver? - En närmare titt på Jan 2040  - 47GW, 250TWh scenario enligt regeringens nationella strategi</vt:lpstr>
      <vt:lpstr>Antaganden för prediktion av Jan 2040</vt:lpstr>
      <vt:lpstr>Januari 2021, 25GW, 140TWh, Referens </vt:lpstr>
      <vt:lpstr>Januari 2040, 3x vindkraft, 47GW, 250 TWh </vt:lpstr>
      <vt:lpstr>Januari 2040, 10x vindkraft, 47GW, 250 TWh </vt:lpstr>
      <vt:lpstr>Möjlig Lösning - analys av effektbalansen vid ökad konsumtion och vilken utbyggnad av kraftslagen som skulle krävas för ett pålitligt system alla dagar om året </vt:lpstr>
      <vt:lpstr>Lösning 1: Januari 2040, 47GW, 250TWh 1.5x vind, 3x kärn, 2x värmekraft </vt:lpstr>
      <vt:lpstr>Lösning 2: Januari 2040, 47GW, 250TWh 3x vind, 2x kärn, 4x värmekraft </vt:lpstr>
      <vt:lpstr>Lösning 1 2040, 47GW peak, 250TWh</vt:lpstr>
      <vt:lpstr>Lösning 2 2040, 47GW peak, 250TWh</vt:lpstr>
      <vt:lpstr>Staffan Quist Rapport för Svenskt Näringsliv</vt:lpstr>
      <vt:lpstr>Summering</vt:lpstr>
      <vt:lpstr>Summering</vt:lpstr>
      <vt:lpstr>Slutord: Effekten är “maskinen”</vt:lpstr>
      <vt:lpstr>PowerPoint Presentation</vt:lpstr>
      <vt:lpstr>PowerPoint Presentation</vt:lpstr>
      <vt:lpstr>Reaktiv effekt</vt:lpstr>
      <vt:lpstr>Reaktiv effekt</vt:lpstr>
      <vt:lpstr>Reaktiv effekt</vt:lpstr>
      <vt:lpstr>El går snabbt!</vt:lpstr>
      <vt:lpstr>Naturvårdsverket</vt:lpstr>
      <vt:lpstr>Lagring av överskott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Ett pålitligt elsystem - Ingen självklarhet</dc:title>
  <dc:creator>MELLBERG Peter</dc:creator>
  <cp:lastModifiedBy>MELLBERG Peter</cp:lastModifiedBy>
  <cp:revision>408</cp:revision>
  <cp:lastPrinted>2022-03-29T12:01:43Z</cp:lastPrinted>
  <dcterms:created xsi:type="dcterms:W3CDTF">2022-03-27T14:24:08Z</dcterms:created>
  <dcterms:modified xsi:type="dcterms:W3CDTF">2022-08-26T09:26:23Z</dcterms:modified>
</cp:coreProperties>
</file>